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894" r:id="rId1"/>
  </p:sldMasterIdLst>
  <p:notesMasterIdLst>
    <p:notesMasterId r:id="rId92"/>
  </p:notesMasterIdLst>
  <p:sldIdLst>
    <p:sldId id="256" r:id="rId2"/>
    <p:sldId id="258" r:id="rId3"/>
    <p:sldId id="257" r:id="rId4"/>
    <p:sldId id="270" r:id="rId5"/>
    <p:sldId id="278" r:id="rId6"/>
    <p:sldId id="279" r:id="rId7"/>
    <p:sldId id="280" r:id="rId8"/>
    <p:sldId id="281" r:id="rId9"/>
    <p:sldId id="282" r:id="rId10"/>
    <p:sldId id="283" r:id="rId11"/>
    <p:sldId id="284" r:id="rId12"/>
    <p:sldId id="285" r:id="rId13"/>
    <p:sldId id="286" r:id="rId14"/>
    <p:sldId id="287" r:id="rId15"/>
    <p:sldId id="301" r:id="rId16"/>
    <p:sldId id="302" r:id="rId17"/>
    <p:sldId id="303" r:id="rId18"/>
    <p:sldId id="288" r:id="rId19"/>
    <p:sldId id="304" r:id="rId20"/>
    <p:sldId id="305" r:id="rId21"/>
    <p:sldId id="306" r:id="rId22"/>
    <p:sldId id="307" r:id="rId23"/>
    <p:sldId id="308" r:id="rId24"/>
    <p:sldId id="309" r:id="rId25"/>
    <p:sldId id="310" r:id="rId26"/>
    <p:sldId id="311" r:id="rId27"/>
    <p:sldId id="312" r:id="rId28"/>
    <p:sldId id="313" r:id="rId29"/>
    <p:sldId id="314" r:id="rId30"/>
    <p:sldId id="315" r:id="rId31"/>
    <p:sldId id="316" r:id="rId32"/>
    <p:sldId id="317" r:id="rId33"/>
    <p:sldId id="318" r:id="rId34"/>
    <p:sldId id="319" r:id="rId35"/>
    <p:sldId id="320" r:id="rId36"/>
    <p:sldId id="321" r:id="rId37"/>
    <p:sldId id="322" r:id="rId38"/>
    <p:sldId id="323" r:id="rId39"/>
    <p:sldId id="324" r:id="rId40"/>
    <p:sldId id="325" r:id="rId41"/>
    <p:sldId id="326" r:id="rId42"/>
    <p:sldId id="331" r:id="rId43"/>
    <p:sldId id="332" r:id="rId44"/>
    <p:sldId id="333" r:id="rId45"/>
    <p:sldId id="334" r:id="rId46"/>
    <p:sldId id="327" r:id="rId47"/>
    <p:sldId id="290" r:id="rId48"/>
    <p:sldId id="291" r:id="rId49"/>
    <p:sldId id="292" r:id="rId50"/>
    <p:sldId id="293" r:id="rId51"/>
    <p:sldId id="335" r:id="rId52"/>
    <p:sldId id="294" r:id="rId53"/>
    <p:sldId id="297" r:id="rId54"/>
    <p:sldId id="296" r:id="rId55"/>
    <p:sldId id="295" r:id="rId56"/>
    <p:sldId id="298" r:id="rId57"/>
    <p:sldId id="299" r:id="rId58"/>
    <p:sldId id="300" r:id="rId59"/>
    <p:sldId id="274" r:id="rId60"/>
    <p:sldId id="275" r:id="rId61"/>
    <p:sldId id="276" r:id="rId62"/>
    <p:sldId id="277" r:id="rId63"/>
    <p:sldId id="381" r:id="rId64"/>
    <p:sldId id="273" r:id="rId65"/>
    <p:sldId id="336" r:id="rId66"/>
    <p:sldId id="388" r:id="rId67"/>
    <p:sldId id="389" r:id="rId68"/>
    <p:sldId id="390" r:id="rId69"/>
    <p:sldId id="391" r:id="rId70"/>
    <p:sldId id="392" r:id="rId71"/>
    <p:sldId id="393" r:id="rId72"/>
    <p:sldId id="394" r:id="rId73"/>
    <p:sldId id="395" r:id="rId74"/>
    <p:sldId id="396" r:id="rId75"/>
    <p:sldId id="382" r:id="rId76"/>
    <p:sldId id="383" r:id="rId77"/>
    <p:sldId id="384" r:id="rId78"/>
    <p:sldId id="385" r:id="rId79"/>
    <p:sldId id="337" r:id="rId80"/>
    <p:sldId id="386" r:id="rId81"/>
    <p:sldId id="338" r:id="rId82"/>
    <p:sldId id="387" r:id="rId83"/>
    <p:sldId id="339" r:id="rId84"/>
    <p:sldId id="340" r:id="rId85"/>
    <p:sldId id="341" r:id="rId86"/>
    <p:sldId id="342" r:id="rId87"/>
    <p:sldId id="343" r:id="rId88"/>
    <p:sldId id="344" r:id="rId89"/>
    <p:sldId id="380" r:id="rId90"/>
    <p:sldId id="269" r:id="rId9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829" autoAdjust="0"/>
    <p:restoredTop sz="93404" autoAdjust="0"/>
  </p:normalViewPr>
  <p:slideViewPr>
    <p:cSldViewPr snapToGrid="0">
      <p:cViewPr>
        <p:scale>
          <a:sx n="100" d="100"/>
          <a:sy n="100" d="100"/>
        </p:scale>
        <p:origin x="1344" y="408"/>
      </p:cViewPr>
      <p:guideLst/>
    </p:cSldViewPr>
  </p:slideViewPr>
  <p:notesTextViewPr>
    <p:cViewPr>
      <p:scale>
        <a:sx n="1" d="1"/>
        <a:sy n="1" d="1"/>
      </p:scale>
      <p:origin x="0" y="0"/>
    </p:cViewPr>
  </p:notesTextViewPr>
  <p:notesViewPr>
    <p:cSldViewPr snapToGrid="0">
      <p:cViewPr varScale="1">
        <p:scale>
          <a:sx n="87" d="100"/>
          <a:sy n="87" d="100"/>
        </p:scale>
        <p:origin x="3840" y="6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theme" Target="theme/theme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notesMaster" Target="notesMasters/notesMaster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EF4B1F6-EA00-48D9-9247-77CD1A033FB2}" type="doc">
      <dgm:prSet loTypeId="urn:microsoft.com/office/officeart/2005/8/layout/process4" loCatId="list" qsTypeId="urn:microsoft.com/office/officeart/2005/8/quickstyle/3d3" qsCatId="3D" csTypeId="urn:microsoft.com/office/officeart/2005/8/colors/accent1_2" csCatId="accent1" phldr="1"/>
      <dgm:spPr/>
      <dgm:t>
        <a:bodyPr/>
        <a:lstStyle/>
        <a:p>
          <a:endParaRPr lang="en-IN"/>
        </a:p>
      </dgm:t>
    </dgm:pt>
    <dgm:pt modelId="{67530957-8072-4AE8-A418-0191F56A1503}">
      <dgm:prSet phldrT="[Text]" custT="1"/>
      <dgm:spPr/>
      <dgm:t>
        <a:bodyPr/>
        <a:lstStyle/>
        <a:p>
          <a:pPr algn="ctr"/>
          <a:r>
            <a:rPr lang="en-US" sz="2000" b="1" dirty="0">
              <a:latin typeface="Times New Roman" pitchFamily="18" charset="0"/>
              <a:cs typeface="Times New Roman" pitchFamily="18" charset="0"/>
            </a:rPr>
            <a:t>Title</a:t>
          </a:r>
          <a:endParaRPr lang="en-IN" sz="2000" b="1" dirty="0">
            <a:latin typeface="Times New Roman" pitchFamily="18" charset="0"/>
            <a:cs typeface="Times New Roman" pitchFamily="18" charset="0"/>
          </a:endParaRPr>
        </a:p>
      </dgm:t>
    </dgm:pt>
    <dgm:pt modelId="{763C3CC4-6077-4031-8BCE-38C739D15CBC}" type="parTrans" cxnId="{B28D305E-3753-401D-AB1E-27DD4EF64F23}">
      <dgm:prSet/>
      <dgm:spPr/>
      <dgm:t>
        <a:bodyPr/>
        <a:lstStyle/>
        <a:p>
          <a:pPr algn="ctr"/>
          <a:endParaRPr lang="en-IN"/>
        </a:p>
      </dgm:t>
    </dgm:pt>
    <dgm:pt modelId="{48362716-2188-4A7F-A8E5-B4295D185438}" type="sibTrans" cxnId="{B28D305E-3753-401D-AB1E-27DD4EF64F23}">
      <dgm:prSet/>
      <dgm:spPr/>
      <dgm:t>
        <a:bodyPr/>
        <a:lstStyle/>
        <a:p>
          <a:pPr algn="ctr"/>
          <a:endParaRPr lang="en-IN"/>
        </a:p>
      </dgm:t>
    </dgm:pt>
    <dgm:pt modelId="{41F4900D-D1F6-4757-B5B7-B802F7A86E8C}">
      <dgm:prSet custT="1"/>
      <dgm:spPr/>
      <dgm:t>
        <a:bodyPr/>
        <a:lstStyle/>
        <a:p>
          <a:pPr algn="ctr"/>
          <a:r>
            <a:rPr lang="en-US" sz="2000" b="1" dirty="0">
              <a:latin typeface="Times New Roman" pitchFamily="18" charset="0"/>
              <a:cs typeface="Times New Roman" pitchFamily="18" charset="0"/>
            </a:rPr>
            <a:t>Abstract</a:t>
          </a:r>
        </a:p>
      </dgm:t>
    </dgm:pt>
    <dgm:pt modelId="{88F775A3-00E6-4635-AF0A-F4AAA9EB1903}" type="parTrans" cxnId="{DBA3B1F7-DE7A-40EA-A286-FE128045931D}">
      <dgm:prSet/>
      <dgm:spPr/>
      <dgm:t>
        <a:bodyPr/>
        <a:lstStyle/>
        <a:p>
          <a:pPr algn="ctr"/>
          <a:endParaRPr lang="en-IN"/>
        </a:p>
      </dgm:t>
    </dgm:pt>
    <dgm:pt modelId="{E17DF93D-7083-4107-BBED-2B4D2D6D307D}" type="sibTrans" cxnId="{DBA3B1F7-DE7A-40EA-A286-FE128045931D}">
      <dgm:prSet/>
      <dgm:spPr/>
      <dgm:t>
        <a:bodyPr/>
        <a:lstStyle/>
        <a:p>
          <a:pPr algn="ctr"/>
          <a:endParaRPr lang="en-IN"/>
        </a:p>
      </dgm:t>
    </dgm:pt>
    <dgm:pt modelId="{9FF7ED67-C6AD-44E0-AA48-3681670266EB}">
      <dgm:prSet custT="1"/>
      <dgm:spPr/>
      <dgm:t>
        <a:bodyPr/>
        <a:lstStyle/>
        <a:p>
          <a:pPr algn="ctr"/>
          <a:r>
            <a:rPr lang="en-US" sz="2000" b="1" dirty="0">
              <a:latin typeface="Times New Roman" pitchFamily="18" charset="0"/>
              <a:cs typeface="Times New Roman" pitchFamily="18" charset="0"/>
            </a:rPr>
            <a:t>Table of Contents</a:t>
          </a:r>
        </a:p>
      </dgm:t>
    </dgm:pt>
    <dgm:pt modelId="{881A1151-C365-47AB-8AEF-0A6F6A99D82E}" type="parTrans" cxnId="{F37201F7-0527-438F-BC09-BC3179F76332}">
      <dgm:prSet/>
      <dgm:spPr/>
      <dgm:t>
        <a:bodyPr/>
        <a:lstStyle/>
        <a:p>
          <a:pPr algn="ctr"/>
          <a:endParaRPr lang="en-IN"/>
        </a:p>
      </dgm:t>
    </dgm:pt>
    <dgm:pt modelId="{DB12A8E7-E84D-4AC4-9EEA-C44F3480CC4F}" type="sibTrans" cxnId="{F37201F7-0527-438F-BC09-BC3179F76332}">
      <dgm:prSet/>
      <dgm:spPr/>
      <dgm:t>
        <a:bodyPr/>
        <a:lstStyle/>
        <a:p>
          <a:pPr algn="ctr"/>
          <a:endParaRPr lang="en-IN"/>
        </a:p>
      </dgm:t>
    </dgm:pt>
    <dgm:pt modelId="{900E3DC5-8A1B-488D-BFDF-F64F638B4709}">
      <dgm:prSet custT="1"/>
      <dgm:spPr/>
      <dgm:t>
        <a:bodyPr/>
        <a:lstStyle/>
        <a:p>
          <a:pPr algn="ctr"/>
          <a:r>
            <a:rPr lang="en-US" sz="2000" b="1" dirty="0">
              <a:latin typeface="Times New Roman" pitchFamily="18" charset="0"/>
              <a:cs typeface="Times New Roman" pitchFamily="18" charset="0"/>
            </a:rPr>
            <a:t>List of Figures &amp; Tables</a:t>
          </a:r>
        </a:p>
      </dgm:t>
    </dgm:pt>
    <dgm:pt modelId="{4FAD8550-AC97-4B25-A585-31A64902C799}" type="parTrans" cxnId="{53A278B7-7EDC-4AFC-A145-282AF848DDFF}">
      <dgm:prSet/>
      <dgm:spPr/>
      <dgm:t>
        <a:bodyPr/>
        <a:lstStyle/>
        <a:p>
          <a:pPr algn="ctr"/>
          <a:endParaRPr lang="en-IN"/>
        </a:p>
      </dgm:t>
    </dgm:pt>
    <dgm:pt modelId="{B59E60FE-D93D-4AEF-8D3A-C2FC2F956A5F}" type="sibTrans" cxnId="{53A278B7-7EDC-4AFC-A145-282AF848DDFF}">
      <dgm:prSet/>
      <dgm:spPr/>
      <dgm:t>
        <a:bodyPr/>
        <a:lstStyle/>
        <a:p>
          <a:pPr algn="ctr"/>
          <a:endParaRPr lang="en-IN"/>
        </a:p>
      </dgm:t>
    </dgm:pt>
    <dgm:pt modelId="{4D8F4279-0442-4DA6-9B33-DFABBA97BDF2}">
      <dgm:prSet custT="1"/>
      <dgm:spPr/>
      <dgm:t>
        <a:bodyPr/>
        <a:lstStyle/>
        <a:p>
          <a:pPr algn="ctr"/>
          <a:r>
            <a:rPr lang="en-US" sz="2000" b="1" dirty="0">
              <a:latin typeface="Times New Roman" pitchFamily="18" charset="0"/>
              <a:cs typeface="Times New Roman" pitchFamily="18" charset="0"/>
            </a:rPr>
            <a:t>Introduction</a:t>
          </a:r>
        </a:p>
      </dgm:t>
    </dgm:pt>
    <dgm:pt modelId="{5E3F171A-B8A5-4EBD-8B09-741A03DE89BB}" type="parTrans" cxnId="{BEFB1116-942B-44BC-8DB5-ED23F2628232}">
      <dgm:prSet/>
      <dgm:spPr/>
      <dgm:t>
        <a:bodyPr/>
        <a:lstStyle/>
        <a:p>
          <a:pPr algn="ctr"/>
          <a:endParaRPr lang="en-IN"/>
        </a:p>
      </dgm:t>
    </dgm:pt>
    <dgm:pt modelId="{04EE33BD-1B48-4015-9A09-A48E03E558AD}" type="sibTrans" cxnId="{BEFB1116-942B-44BC-8DB5-ED23F2628232}">
      <dgm:prSet/>
      <dgm:spPr/>
      <dgm:t>
        <a:bodyPr/>
        <a:lstStyle/>
        <a:p>
          <a:pPr algn="ctr"/>
          <a:endParaRPr lang="en-IN"/>
        </a:p>
      </dgm:t>
    </dgm:pt>
    <dgm:pt modelId="{FD6E643C-FDFD-4541-966A-BA6711142C21}">
      <dgm:prSet custT="1"/>
      <dgm:spPr/>
      <dgm:t>
        <a:bodyPr/>
        <a:lstStyle/>
        <a:p>
          <a:pPr algn="ctr"/>
          <a:r>
            <a:rPr lang="en-US" sz="2000" b="1" dirty="0">
              <a:latin typeface="Times New Roman" pitchFamily="18" charset="0"/>
              <a:cs typeface="Times New Roman" pitchFamily="18" charset="0"/>
            </a:rPr>
            <a:t>Background  theory</a:t>
          </a:r>
        </a:p>
      </dgm:t>
    </dgm:pt>
    <dgm:pt modelId="{0D14730C-03D0-44A2-8CCF-F48A4B68D649}" type="parTrans" cxnId="{B16B9C58-2E28-4D77-9B1B-21CBF6BB2052}">
      <dgm:prSet/>
      <dgm:spPr/>
      <dgm:t>
        <a:bodyPr/>
        <a:lstStyle/>
        <a:p>
          <a:pPr algn="ctr"/>
          <a:endParaRPr lang="en-IN"/>
        </a:p>
      </dgm:t>
    </dgm:pt>
    <dgm:pt modelId="{3970D61A-5B68-46DE-ADE9-3694032BD543}" type="sibTrans" cxnId="{B16B9C58-2E28-4D77-9B1B-21CBF6BB2052}">
      <dgm:prSet/>
      <dgm:spPr/>
      <dgm:t>
        <a:bodyPr/>
        <a:lstStyle/>
        <a:p>
          <a:pPr algn="ctr"/>
          <a:endParaRPr lang="en-IN"/>
        </a:p>
      </dgm:t>
    </dgm:pt>
    <dgm:pt modelId="{25834310-6CCB-4B58-8FE1-0B672A22044F}">
      <dgm:prSet custT="1"/>
      <dgm:spPr/>
      <dgm:t>
        <a:bodyPr/>
        <a:lstStyle/>
        <a:p>
          <a:pPr algn="ctr"/>
          <a:r>
            <a:rPr lang="en-US" sz="2000" b="1" dirty="0">
              <a:latin typeface="Times New Roman" pitchFamily="18" charset="0"/>
              <a:cs typeface="Times New Roman" pitchFamily="18" charset="0"/>
            </a:rPr>
            <a:t>Design/theoretical analysis</a:t>
          </a:r>
        </a:p>
      </dgm:t>
    </dgm:pt>
    <dgm:pt modelId="{35E3A2E6-C545-4732-9A29-240987D4043B}" type="parTrans" cxnId="{A7044205-E17A-498B-BEBB-69CE0FCB5E5D}">
      <dgm:prSet/>
      <dgm:spPr/>
      <dgm:t>
        <a:bodyPr/>
        <a:lstStyle/>
        <a:p>
          <a:pPr algn="ctr"/>
          <a:endParaRPr lang="en-IN"/>
        </a:p>
      </dgm:t>
    </dgm:pt>
    <dgm:pt modelId="{96C9EEC4-C058-47CB-8F55-A91F9214BF17}" type="sibTrans" cxnId="{A7044205-E17A-498B-BEBB-69CE0FCB5E5D}">
      <dgm:prSet/>
      <dgm:spPr/>
      <dgm:t>
        <a:bodyPr/>
        <a:lstStyle/>
        <a:p>
          <a:pPr algn="ctr"/>
          <a:endParaRPr lang="en-IN"/>
        </a:p>
      </dgm:t>
    </dgm:pt>
    <dgm:pt modelId="{C4DA1C72-D112-4BAD-8405-A4135E3201B3}">
      <dgm:prSet custT="1"/>
      <dgm:spPr/>
      <dgm:t>
        <a:bodyPr/>
        <a:lstStyle/>
        <a:p>
          <a:pPr algn="ctr"/>
          <a:r>
            <a:rPr lang="en-US" sz="2000" b="1" dirty="0">
              <a:latin typeface="Times New Roman" pitchFamily="18" charset="0"/>
              <a:cs typeface="Times New Roman" pitchFamily="18" charset="0"/>
            </a:rPr>
            <a:t>Procedure</a:t>
          </a:r>
        </a:p>
      </dgm:t>
    </dgm:pt>
    <dgm:pt modelId="{33EFEF7B-2C2B-4A78-9B0B-8924A8B8F9F8}" type="parTrans" cxnId="{73ED98EC-8D81-4386-8884-96ACE9BEA197}">
      <dgm:prSet/>
      <dgm:spPr/>
      <dgm:t>
        <a:bodyPr/>
        <a:lstStyle/>
        <a:p>
          <a:pPr algn="ctr"/>
          <a:endParaRPr lang="en-IN"/>
        </a:p>
      </dgm:t>
    </dgm:pt>
    <dgm:pt modelId="{E93E8D98-51A3-476E-AB8B-45E1085A1C11}" type="sibTrans" cxnId="{73ED98EC-8D81-4386-8884-96ACE9BEA197}">
      <dgm:prSet/>
      <dgm:spPr/>
      <dgm:t>
        <a:bodyPr/>
        <a:lstStyle/>
        <a:p>
          <a:pPr algn="ctr"/>
          <a:endParaRPr lang="en-IN"/>
        </a:p>
      </dgm:t>
    </dgm:pt>
    <dgm:pt modelId="{AD7A3A4D-5AB9-4F4F-9279-9C40A1380C14}">
      <dgm:prSet custT="1"/>
      <dgm:spPr/>
      <dgm:t>
        <a:bodyPr/>
        <a:lstStyle/>
        <a:p>
          <a:pPr algn="ctr"/>
          <a:r>
            <a:rPr lang="en-US" sz="2000" b="1" dirty="0">
              <a:latin typeface="Times New Roman" pitchFamily="18" charset="0"/>
              <a:cs typeface="Times New Roman" pitchFamily="18" charset="0"/>
            </a:rPr>
            <a:t>Results and discussion</a:t>
          </a:r>
        </a:p>
      </dgm:t>
    </dgm:pt>
    <dgm:pt modelId="{6CB6F479-FBD3-4DFA-AB9D-59C387F4E12F}" type="parTrans" cxnId="{BCA112DF-759A-4F4D-B3E1-DF033C763887}">
      <dgm:prSet/>
      <dgm:spPr/>
      <dgm:t>
        <a:bodyPr/>
        <a:lstStyle/>
        <a:p>
          <a:pPr algn="ctr"/>
          <a:endParaRPr lang="en-IN"/>
        </a:p>
      </dgm:t>
    </dgm:pt>
    <dgm:pt modelId="{DC020DD2-ED41-44EC-9178-E172D7BE3BD6}" type="sibTrans" cxnId="{BCA112DF-759A-4F4D-B3E1-DF033C763887}">
      <dgm:prSet/>
      <dgm:spPr/>
      <dgm:t>
        <a:bodyPr/>
        <a:lstStyle/>
        <a:p>
          <a:pPr algn="ctr"/>
          <a:endParaRPr lang="en-IN"/>
        </a:p>
      </dgm:t>
    </dgm:pt>
    <dgm:pt modelId="{94D71C6B-C0CF-4A92-8CFD-889F7673E7C3}">
      <dgm:prSet custT="1"/>
      <dgm:spPr/>
      <dgm:t>
        <a:bodyPr/>
        <a:lstStyle/>
        <a:p>
          <a:pPr algn="ctr"/>
          <a:r>
            <a:rPr lang="en-US" sz="2000" b="1" dirty="0">
              <a:latin typeface="Times New Roman" pitchFamily="18" charset="0"/>
              <a:cs typeface="Times New Roman" pitchFamily="18" charset="0"/>
            </a:rPr>
            <a:t>Conclusions</a:t>
          </a:r>
        </a:p>
      </dgm:t>
    </dgm:pt>
    <dgm:pt modelId="{23D376FD-2459-40B4-B855-D83F86EECDAA}" type="parTrans" cxnId="{F64E958B-D982-4C75-9034-1879CD6B9F17}">
      <dgm:prSet/>
      <dgm:spPr/>
      <dgm:t>
        <a:bodyPr/>
        <a:lstStyle/>
        <a:p>
          <a:pPr algn="ctr"/>
          <a:endParaRPr lang="en-IN"/>
        </a:p>
      </dgm:t>
    </dgm:pt>
    <dgm:pt modelId="{2F358EF8-A24E-4782-810E-18AE136EB6D6}" type="sibTrans" cxnId="{F64E958B-D982-4C75-9034-1879CD6B9F17}">
      <dgm:prSet/>
      <dgm:spPr/>
      <dgm:t>
        <a:bodyPr/>
        <a:lstStyle/>
        <a:p>
          <a:pPr algn="ctr"/>
          <a:endParaRPr lang="en-IN"/>
        </a:p>
      </dgm:t>
    </dgm:pt>
    <dgm:pt modelId="{289E3EED-4CFE-4434-9B5D-DC8174D6AA8C}">
      <dgm:prSet custT="1"/>
      <dgm:spPr/>
      <dgm:t>
        <a:bodyPr/>
        <a:lstStyle/>
        <a:p>
          <a:pPr algn="ctr"/>
          <a:r>
            <a:rPr lang="en-US" sz="2000" b="1" dirty="0">
              <a:latin typeface="Times New Roman" pitchFamily="18" charset="0"/>
              <a:cs typeface="Times New Roman" pitchFamily="18" charset="0"/>
            </a:rPr>
            <a:t>References</a:t>
          </a:r>
        </a:p>
      </dgm:t>
    </dgm:pt>
    <dgm:pt modelId="{F79DA7F1-A6C5-4EB4-A028-3C92944A8AFF}" type="parTrans" cxnId="{40BC3050-2B77-40D5-95B4-33640A0A04D5}">
      <dgm:prSet/>
      <dgm:spPr/>
      <dgm:t>
        <a:bodyPr/>
        <a:lstStyle/>
        <a:p>
          <a:pPr algn="ctr"/>
          <a:endParaRPr lang="en-IN"/>
        </a:p>
      </dgm:t>
    </dgm:pt>
    <dgm:pt modelId="{5B8F214E-0460-4861-9FC6-BCCF4FD1A95C}" type="sibTrans" cxnId="{40BC3050-2B77-40D5-95B4-33640A0A04D5}">
      <dgm:prSet/>
      <dgm:spPr/>
      <dgm:t>
        <a:bodyPr/>
        <a:lstStyle/>
        <a:p>
          <a:pPr algn="ctr"/>
          <a:endParaRPr lang="en-IN"/>
        </a:p>
      </dgm:t>
    </dgm:pt>
    <dgm:pt modelId="{805772F5-D093-40BC-A9FA-FE2D35299DCB}">
      <dgm:prSet custT="1"/>
      <dgm:spPr/>
      <dgm:t>
        <a:bodyPr/>
        <a:lstStyle/>
        <a:p>
          <a:pPr algn="ctr"/>
          <a:r>
            <a:rPr lang="en-US" sz="2000" b="1" dirty="0">
              <a:latin typeface="Times New Roman" pitchFamily="18" charset="0"/>
              <a:cs typeface="Times New Roman" pitchFamily="18" charset="0"/>
            </a:rPr>
            <a:t>Appendices</a:t>
          </a:r>
        </a:p>
      </dgm:t>
    </dgm:pt>
    <dgm:pt modelId="{1D75ECE0-4ED1-4709-8731-1326D8BA82F2}" type="parTrans" cxnId="{1C718023-4C19-4487-9622-3A1555A8125C}">
      <dgm:prSet/>
      <dgm:spPr/>
      <dgm:t>
        <a:bodyPr/>
        <a:lstStyle/>
        <a:p>
          <a:pPr algn="ctr"/>
          <a:endParaRPr lang="en-IN"/>
        </a:p>
      </dgm:t>
    </dgm:pt>
    <dgm:pt modelId="{A403D705-96FA-40DD-AECE-B1A5EBB3E359}" type="sibTrans" cxnId="{1C718023-4C19-4487-9622-3A1555A8125C}">
      <dgm:prSet/>
      <dgm:spPr/>
      <dgm:t>
        <a:bodyPr/>
        <a:lstStyle/>
        <a:p>
          <a:pPr algn="ctr"/>
          <a:endParaRPr lang="en-IN"/>
        </a:p>
      </dgm:t>
    </dgm:pt>
    <dgm:pt modelId="{E7FF22E1-F00A-4D0A-8F5A-10E7B5D11D51}">
      <dgm:prSet custT="1"/>
      <dgm:spPr/>
      <dgm:t>
        <a:bodyPr/>
        <a:lstStyle/>
        <a:p>
          <a:pPr algn="ctr"/>
          <a:r>
            <a:rPr lang="en-US" sz="2000" b="1" dirty="0">
              <a:latin typeface="Times New Roman" pitchFamily="18" charset="0"/>
              <a:cs typeface="Times New Roman" pitchFamily="18" charset="0"/>
            </a:rPr>
            <a:t>Abbreviations List</a:t>
          </a:r>
        </a:p>
      </dgm:t>
    </dgm:pt>
    <dgm:pt modelId="{A35BCBB6-AEE5-497E-9463-40074ED8FEFA}" type="parTrans" cxnId="{31C40919-0A4A-46A0-9499-BFE5726AB3F2}">
      <dgm:prSet/>
      <dgm:spPr/>
      <dgm:t>
        <a:bodyPr/>
        <a:lstStyle/>
        <a:p>
          <a:endParaRPr lang="en-IN"/>
        </a:p>
      </dgm:t>
    </dgm:pt>
    <dgm:pt modelId="{AF1D1630-0783-4936-8FCC-47C3CC835E2F}" type="sibTrans" cxnId="{31C40919-0A4A-46A0-9499-BFE5726AB3F2}">
      <dgm:prSet/>
      <dgm:spPr/>
      <dgm:t>
        <a:bodyPr/>
        <a:lstStyle/>
        <a:p>
          <a:endParaRPr lang="en-IN"/>
        </a:p>
      </dgm:t>
    </dgm:pt>
    <dgm:pt modelId="{3476770B-91E5-4487-910B-85AB35C9D84D}" type="pres">
      <dgm:prSet presAssocID="{DEF4B1F6-EA00-48D9-9247-77CD1A033FB2}" presName="Name0" presStyleCnt="0">
        <dgm:presLayoutVars>
          <dgm:dir/>
          <dgm:animLvl val="lvl"/>
          <dgm:resizeHandles val="exact"/>
        </dgm:presLayoutVars>
      </dgm:prSet>
      <dgm:spPr/>
    </dgm:pt>
    <dgm:pt modelId="{27346DEE-C115-43D1-8655-AFEC3F817362}" type="pres">
      <dgm:prSet presAssocID="{805772F5-D093-40BC-A9FA-FE2D35299DCB}" presName="boxAndChildren" presStyleCnt="0"/>
      <dgm:spPr/>
    </dgm:pt>
    <dgm:pt modelId="{BA6F211C-BD8C-4683-9322-D948C89492FB}" type="pres">
      <dgm:prSet presAssocID="{805772F5-D093-40BC-A9FA-FE2D35299DCB}" presName="parentTextBox" presStyleLbl="node1" presStyleIdx="0" presStyleCnt="13"/>
      <dgm:spPr/>
    </dgm:pt>
    <dgm:pt modelId="{9735DA6C-CCEA-41C5-9910-6E119EA5C135}" type="pres">
      <dgm:prSet presAssocID="{5B8F214E-0460-4861-9FC6-BCCF4FD1A95C}" presName="sp" presStyleCnt="0"/>
      <dgm:spPr/>
    </dgm:pt>
    <dgm:pt modelId="{B6B3749A-64D3-4776-A6FF-894C9618564A}" type="pres">
      <dgm:prSet presAssocID="{289E3EED-4CFE-4434-9B5D-DC8174D6AA8C}" presName="arrowAndChildren" presStyleCnt="0"/>
      <dgm:spPr/>
    </dgm:pt>
    <dgm:pt modelId="{3D1D94E8-2FA6-4DEE-A728-365011FA8DAE}" type="pres">
      <dgm:prSet presAssocID="{289E3EED-4CFE-4434-9B5D-DC8174D6AA8C}" presName="parentTextArrow" presStyleLbl="node1" presStyleIdx="1" presStyleCnt="13"/>
      <dgm:spPr/>
    </dgm:pt>
    <dgm:pt modelId="{5E02271F-1247-4B00-96BB-90E44C3FCC56}" type="pres">
      <dgm:prSet presAssocID="{2F358EF8-A24E-4782-810E-18AE136EB6D6}" presName="sp" presStyleCnt="0"/>
      <dgm:spPr/>
    </dgm:pt>
    <dgm:pt modelId="{8EF3AC91-DD46-4220-9CC3-5BFD44E284BC}" type="pres">
      <dgm:prSet presAssocID="{94D71C6B-C0CF-4A92-8CFD-889F7673E7C3}" presName="arrowAndChildren" presStyleCnt="0"/>
      <dgm:spPr/>
    </dgm:pt>
    <dgm:pt modelId="{E11CF5D4-6C64-4AFD-9071-1EBFBD3CD44C}" type="pres">
      <dgm:prSet presAssocID="{94D71C6B-C0CF-4A92-8CFD-889F7673E7C3}" presName="parentTextArrow" presStyleLbl="node1" presStyleIdx="2" presStyleCnt="13"/>
      <dgm:spPr/>
    </dgm:pt>
    <dgm:pt modelId="{DA871BE4-E8BF-42FD-B240-05C2E06D32EC}" type="pres">
      <dgm:prSet presAssocID="{DC020DD2-ED41-44EC-9178-E172D7BE3BD6}" presName="sp" presStyleCnt="0"/>
      <dgm:spPr/>
    </dgm:pt>
    <dgm:pt modelId="{7628EEAA-AE1C-4039-9C47-6B824D4BE951}" type="pres">
      <dgm:prSet presAssocID="{AD7A3A4D-5AB9-4F4F-9279-9C40A1380C14}" presName="arrowAndChildren" presStyleCnt="0"/>
      <dgm:spPr/>
    </dgm:pt>
    <dgm:pt modelId="{4C7B305A-8B53-4957-B498-9AA08BD4F809}" type="pres">
      <dgm:prSet presAssocID="{AD7A3A4D-5AB9-4F4F-9279-9C40A1380C14}" presName="parentTextArrow" presStyleLbl="node1" presStyleIdx="3" presStyleCnt="13"/>
      <dgm:spPr/>
    </dgm:pt>
    <dgm:pt modelId="{026DDA99-101E-4B00-BB45-42E0F6DA120F}" type="pres">
      <dgm:prSet presAssocID="{E93E8D98-51A3-476E-AB8B-45E1085A1C11}" presName="sp" presStyleCnt="0"/>
      <dgm:spPr/>
    </dgm:pt>
    <dgm:pt modelId="{6A6AA898-0998-4F96-83A9-FB604DB2FCAF}" type="pres">
      <dgm:prSet presAssocID="{C4DA1C72-D112-4BAD-8405-A4135E3201B3}" presName="arrowAndChildren" presStyleCnt="0"/>
      <dgm:spPr/>
    </dgm:pt>
    <dgm:pt modelId="{4199CCFC-51CE-4511-BF27-E75FF375D899}" type="pres">
      <dgm:prSet presAssocID="{C4DA1C72-D112-4BAD-8405-A4135E3201B3}" presName="parentTextArrow" presStyleLbl="node1" presStyleIdx="4" presStyleCnt="13"/>
      <dgm:spPr/>
    </dgm:pt>
    <dgm:pt modelId="{1D3C7C6D-C40A-43C7-9ACF-054B9B0404EA}" type="pres">
      <dgm:prSet presAssocID="{96C9EEC4-C058-47CB-8F55-A91F9214BF17}" presName="sp" presStyleCnt="0"/>
      <dgm:spPr/>
    </dgm:pt>
    <dgm:pt modelId="{EE746E40-9F68-4FF1-8AD2-3BBB592DB845}" type="pres">
      <dgm:prSet presAssocID="{25834310-6CCB-4B58-8FE1-0B672A22044F}" presName="arrowAndChildren" presStyleCnt="0"/>
      <dgm:spPr/>
    </dgm:pt>
    <dgm:pt modelId="{E8997798-CDDD-4166-AED0-56A734338CDF}" type="pres">
      <dgm:prSet presAssocID="{25834310-6CCB-4B58-8FE1-0B672A22044F}" presName="parentTextArrow" presStyleLbl="node1" presStyleIdx="5" presStyleCnt="13"/>
      <dgm:spPr/>
    </dgm:pt>
    <dgm:pt modelId="{5350DB72-090B-46F4-A73B-6DA713729F43}" type="pres">
      <dgm:prSet presAssocID="{3970D61A-5B68-46DE-ADE9-3694032BD543}" presName="sp" presStyleCnt="0"/>
      <dgm:spPr/>
    </dgm:pt>
    <dgm:pt modelId="{B498A6F7-DE2F-476E-B61A-B84F088FEF73}" type="pres">
      <dgm:prSet presAssocID="{FD6E643C-FDFD-4541-966A-BA6711142C21}" presName="arrowAndChildren" presStyleCnt="0"/>
      <dgm:spPr/>
    </dgm:pt>
    <dgm:pt modelId="{4B1A4C2E-6C0A-4446-9400-59CC456D9F10}" type="pres">
      <dgm:prSet presAssocID="{FD6E643C-FDFD-4541-966A-BA6711142C21}" presName="parentTextArrow" presStyleLbl="node1" presStyleIdx="6" presStyleCnt="13"/>
      <dgm:spPr/>
    </dgm:pt>
    <dgm:pt modelId="{FFDB9629-2B55-447D-A8CA-9707CB783CBD}" type="pres">
      <dgm:prSet presAssocID="{04EE33BD-1B48-4015-9A09-A48E03E558AD}" presName="sp" presStyleCnt="0"/>
      <dgm:spPr/>
    </dgm:pt>
    <dgm:pt modelId="{50DD2F28-B689-47EC-BF01-747B98D03B20}" type="pres">
      <dgm:prSet presAssocID="{4D8F4279-0442-4DA6-9B33-DFABBA97BDF2}" presName="arrowAndChildren" presStyleCnt="0"/>
      <dgm:spPr/>
    </dgm:pt>
    <dgm:pt modelId="{B6E3AE0D-4E58-4B94-9826-93420DD5A04F}" type="pres">
      <dgm:prSet presAssocID="{4D8F4279-0442-4DA6-9B33-DFABBA97BDF2}" presName="parentTextArrow" presStyleLbl="node1" presStyleIdx="7" presStyleCnt="13"/>
      <dgm:spPr/>
    </dgm:pt>
    <dgm:pt modelId="{D501FBF2-93D5-4C3B-9E1A-6D9DF12306E3}" type="pres">
      <dgm:prSet presAssocID="{AF1D1630-0783-4936-8FCC-47C3CC835E2F}" presName="sp" presStyleCnt="0"/>
      <dgm:spPr/>
    </dgm:pt>
    <dgm:pt modelId="{C099E0F2-A5E4-4230-9D38-0BFC7259F1A9}" type="pres">
      <dgm:prSet presAssocID="{E7FF22E1-F00A-4D0A-8F5A-10E7B5D11D51}" presName="arrowAndChildren" presStyleCnt="0"/>
      <dgm:spPr/>
    </dgm:pt>
    <dgm:pt modelId="{298C6327-4CB1-4E3B-AB3D-85028C57DA01}" type="pres">
      <dgm:prSet presAssocID="{E7FF22E1-F00A-4D0A-8F5A-10E7B5D11D51}" presName="parentTextArrow" presStyleLbl="node1" presStyleIdx="8" presStyleCnt="13"/>
      <dgm:spPr/>
    </dgm:pt>
    <dgm:pt modelId="{CB84B524-DEF4-4852-A0F3-37FCCA72EFF6}" type="pres">
      <dgm:prSet presAssocID="{B59E60FE-D93D-4AEF-8D3A-C2FC2F956A5F}" presName="sp" presStyleCnt="0"/>
      <dgm:spPr/>
    </dgm:pt>
    <dgm:pt modelId="{34A4C15A-336F-4CFD-89FA-8A68A1F8B00C}" type="pres">
      <dgm:prSet presAssocID="{900E3DC5-8A1B-488D-BFDF-F64F638B4709}" presName="arrowAndChildren" presStyleCnt="0"/>
      <dgm:spPr/>
    </dgm:pt>
    <dgm:pt modelId="{857A2AF6-E68A-4426-873F-E3FF61601A41}" type="pres">
      <dgm:prSet presAssocID="{900E3DC5-8A1B-488D-BFDF-F64F638B4709}" presName="parentTextArrow" presStyleLbl="node1" presStyleIdx="9" presStyleCnt="13"/>
      <dgm:spPr/>
    </dgm:pt>
    <dgm:pt modelId="{5795F4EC-5FE1-464A-A963-E4550E5C9C18}" type="pres">
      <dgm:prSet presAssocID="{DB12A8E7-E84D-4AC4-9EEA-C44F3480CC4F}" presName="sp" presStyleCnt="0"/>
      <dgm:spPr/>
    </dgm:pt>
    <dgm:pt modelId="{B06AB8A3-9DCE-4A9B-B7D7-9BA265A9DC32}" type="pres">
      <dgm:prSet presAssocID="{9FF7ED67-C6AD-44E0-AA48-3681670266EB}" presName="arrowAndChildren" presStyleCnt="0"/>
      <dgm:spPr/>
    </dgm:pt>
    <dgm:pt modelId="{5A64DC7B-4E33-4A4C-A82A-AC2D711B649F}" type="pres">
      <dgm:prSet presAssocID="{9FF7ED67-C6AD-44E0-AA48-3681670266EB}" presName="parentTextArrow" presStyleLbl="node1" presStyleIdx="10" presStyleCnt="13"/>
      <dgm:spPr/>
    </dgm:pt>
    <dgm:pt modelId="{524E6EF0-3036-46F8-82C8-2FF319487D9E}" type="pres">
      <dgm:prSet presAssocID="{E17DF93D-7083-4107-BBED-2B4D2D6D307D}" presName="sp" presStyleCnt="0"/>
      <dgm:spPr/>
    </dgm:pt>
    <dgm:pt modelId="{94E43FA8-7D57-45E2-9932-6294AB308E87}" type="pres">
      <dgm:prSet presAssocID="{41F4900D-D1F6-4757-B5B7-B802F7A86E8C}" presName="arrowAndChildren" presStyleCnt="0"/>
      <dgm:spPr/>
    </dgm:pt>
    <dgm:pt modelId="{6A656B22-550B-460F-B7DC-ABD819B2DA9D}" type="pres">
      <dgm:prSet presAssocID="{41F4900D-D1F6-4757-B5B7-B802F7A86E8C}" presName="parentTextArrow" presStyleLbl="node1" presStyleIdx="11" presStyleCnt="13" custLinFactNeighborX="281" custLinFactNeighborY="4377"/>
      <dgm:spPr/>
    </dgm:pt>
    <dgm:pt modelId="{41B0692D-737D-428F-92B3-BAC322DD4030}" type="pres">
      <dgm:prSet presAssocID="{48362716-2188-4A7F-A8E5-B4295D185438}" presName="sp" presStyleCnt="0"/>
      <dgm:spPr/>
    </dgm:pt>
    <dgm:pt modelId="{C98125AC-A28D-41B3-AFC8-489966BA40DF}" type="pres">
      <dgm:prSet presAssocID="{67530957-8072-4AE8-A418-0191F56A1503}" presName="arrowAndChildren" presStyleCnt="0"/>
      <dgm:spPr/>
    </dgm:pt>
    <dgm:pt modelId="{FE0EB884-4B73-4592-8156-BAB655215483}" type="pres">
      <dgm:prSet presAssocID="{67530957-8072-4AE8-A418-0191F56A1503}" presName="parentTextArrow" presStyleLbl="node1" presStyleIdx="12" presStyleCnt="13"/>
      <dgm:spPr/>
    </dgm:pt>
  </dgm:ptLst>
  <dgm:cxnLst>
    <dgm:cxn modelId="{00903303-BBA6-4A18-8048-84E444B0BCC6}" type="presOf" srcId="{FD6E643C-FDFD-4541-966A-BA6711142C21}" destId="{4B1A4C2E-6C0A-4446-9400-59CC456D9F10}" srcOrd="0" destOrd="0" presId="urn:microsoft.com/office/officeart/2005/8/layout/process4"/>
    <dgm:cxn modelId="{A7044205-E17A-498B-BEBB-69CE0FCB5E5D}" srcId="{DEF4B1F6-EA00-48D9-9247-77CD1A033FB2}" destId="{25834310-6CCB-4B58-8FE1-0B672A22044F}" srcOrd="7" destOrd="0" parTransId="{35E3A2E6-C545-4732-9A29-240987D4043B}" sibTransId="{96C9EEC4-C058-47CB-8F55-A91F9214BF17}"/>
    <dgm:cxn modelId="{BEFB1116-942B-44BC-8DB5-ED23F2628232}" srcId="{DEF4B1F6-EA00-48D9-9247-77CD1A033FB2}" destId="{4D8F4279-0442-4DA6-9B33-DFABBA97BDF2}" srcOrd="5" destOrd="0" parTransId="{5E3F171A-B8A5-4EBD-8B09-741A03DE89BB}" sibTransId="{04EE33BD-1B48-4015-9A09-A48E03E558AD}"/>
    <dgm:cxn modelId="{31C40919-0A4A-46A0-9499-BFE5726AB3F2}" srcId="{DEF4B1F6-EA00-48D9-9247-77CD1A033FB2}" destId="{E7FF22E1-F00A-4D0A-8F5A-10E7B5D11D51}" srcOrd="4" destOrd="0" parTransId="{A35BCBB6-AEE5-497E-9463-40074ED8FEFA}" sibTransId="{AF1D1630-0783-4936-8FCC-47C3CC835E2F}"/>
    <dgm:cxn modelId="{4076A81A-1243-461A-AD45-3DD628813346}" type="presOf" srcId="{25834310-6CCB-4B58-8FE1-0B672A22044F}" destId="{E8997798-CDDD-4166-AED0-56A734338CDF}" srcOrd="0" destOrd="0" presId="urn:microsoft.com/office/officeart/2005/8/layout/process4"/>
    <dgm:cxn modelId="{1C718023-4C19-4487-9622-3A1555A8125C}" srcId="{DEF4B1F6-EA00-48D9-9247-77CD1A033FB2}" destId="{805772F5-D093-40BC-A9FA-FE2D35299DCB}" srcOrd="12" destOrd="0" parTransId="{1D75ECE0-4ED1-4709-8731-1326D8BA82F2}" sibTransId="{A403D705-96FA-40DD-AECE-B1A5EBB3E359}"/>
    <dgm:cxn modelId="{8A2D0F2C-68B0-4B8B-BF45-C07AC77CE40E}" type="presOf" srcId="{805772F5-D093-40BC-A9FA-FE2D35299DCB}" destId="{BA6F211C-BD8C-4683-9322-D948C89492FB}" srcOrd="0" destOrd="0" presId="urn:microsoft.com/office/officeart/2005/8/layout/process4"/>
    <dgm:cxn modelId="{01255638-F422-45F8-9D9D-618ACB0B04A8}" type="presOf" srcId="{67530957-8072-4AE8-A418-0191F56A1503}" destId="{FE0EB884-4B73-4592-8156-BAB655215483}" srcOrd="0" destOrd="0" presId="urn:microsoft.com/office/officeart/2005/8/layout/process4"/>
    <dgm:cxn modelId="{B28D305E-3753-401D-AB1E-27DD4EF64F23}" srcId="{DEF4B1F6-EA00-48D9-9247-77CD1A033FB2}" destId="{67530957-8072-4AE8-A418-0191F56A1503}" srcOrd="0" destOrd="0" parTransId="{763C3CC4-6077-4031-8BCE-38C739D15CBC}" sibTransId="{48362716-2188-4A7F-A8E5-B4295D185438}"/>
    <dgm:cxn modelId="{2A2D5362-A149-4014-9CBD-0E285F7D4ACD}" type="presOf" srcId="{4D8F4279-0442-4DA6-9B33-DFABBA97BDF2}" destId="{B6E3AE0D-4E58-4B94-9826-93420DD5A04F}" srcOrd="0" destOrd="0" presId="urn:microsoft.com/office/officeart/2005/8/layout/process4"/>
    <dgm:cxn modelId="{9B2F5166-0D4A-4490-A1A2-29450D3C0ADC}" type="presOf" srcId="{41F4900D-D1F6-4757-B5B7-B802F7A86E8C}" destId="{6A656B22-550B-460F-B7DC-ABD819B2DA9D}" srcOrd="0" destOrd="0" presId="urn:microsoft.com/office/officeart/2005/8/layout/process4"/>
    <dgm:cxn modelId="{1883A266-2B7F-4362-B9BB-39E5691B8982}" type="presOf" srcId="{C4DA1C72-D112-4BAD-8405-A4135E3201B3}" destId="{4199CCFC-51CE-4511-BF27-E75FF375D899}" srcOrd="0" destOrd="0" presId="urn:microsoft.com/office/officeart/2005/8/layout/process4"/>
    <dgm:cxn modelId="{40BC3050-2B77-40D5-95B4-33640A0A04D5}" srcId="{DEF4B1F6-EA00-48D9-9247-77CD1A033FB2}" destId="{289E3EED-4CFE-4434-9B5D-DC8174D6AA8C}" srcOrd="11" destOrd="0" parTransId="{F79DA7F1-A6C5-4EB4-A028-3C92944A8AFF}" sibTransId="{5B8F214E-0460-4861-9FC6-BCCF4FD1A95C}"/>
    <dgm:cxn modelId="{5F3BCE72-0D86-4466-AE5C-4DD3A9EC26D5}" type="presOf" srcId="{E7FF22E1-F00A-4D0A-8F5A-10E7B5D11D51}" destId="{298C6327-4CB1-4E3B-AB3D-85028C57DA01}" srcOrd="0" destOrd="0" presId="urn:microsoft.com/office/officeart/2005/8/layout/process4"/>
    <dgm:cxn modelId="{B16B9C58-2E28-4D77-9B1B-21CBF6BB2052}" srcId="{DEF4B1F6-EA00-48D9-9247-77CD1A033FB2}" destId="{FD6E643C-FDFD-4541-966A-BA6711142C21}" srcOrd="6" destOrd="0" parTransId="{0D14730C-03D0-44A2-8CCF-F48A4B68D649}" sibTransId="{3970D61A-5B68-46DE-ADE9-3694032BD543}"/>
    <dgm:cxn modelId="{C7D5F159-C2AA-45E0-9C43-976D63B19922}" type="presOf" srcId="{900E3DC5-8A1B-488D-BFDF-F64F638B4709}" destId="{857A2AF6-E68A-4426-873F-E3FF61601A41}" srcOrd="0" destOrd="0" presId="urn:microsoft.com/office/officeart/2005/8/layout/process4"/>
    <dgm:cxn modelId="{3DDA8F7C-5497-4CD3-86F9-2E450750D427}" type="presOf" srcId="{AD7A3A4D-5AB9-4F4F-9279-9C40A1380C14}" destId="{4C7B305A-8B53-4957-B498-9AA08BD4F809}" srcOrd="0" destOrd="0" presId="urn:microsoft.com/office/officeart/2005/8/layout/process4"/>
    <dgm:cxn modelId="{F64E958B-D982-4C75-9034-1879CD6B9F17}" srcId="{DEF4B1F6-EA00-48D9-9247-77CD1A033FB2}" destId="{94D71C6B-C0CF-4A92-8CFD-889F7673E7C3}" srcOrd="10" destOrd="0" parTransId="{23D376FD-2459-40B4-B855-D83F86EECDAA}" sibTransId="{2F358EF8-A24E-4782-810E-18AE136EB6D6}"/>
    <dgm:cxn modelId="{2EE6949E-77AE-438F-BC99-8B03B9272181}" type="presOf" srcId="{289E3EED-4CFE-4434-9B5D-DC8174D6AA8C}" destId="{3D1D94E8-2FA6-4DEE-A728-365011FA8DAE}" srcOrd="0" destOrd="0" presId="urn:microsoft.com/office/officeart/2005/8/layout/process4"/>
    <dgm:cxn modelId="{D07F36A9-DBE3-4A0B-AE05-1EFCF085A59A}" type="presOf" srcId="{DEF4B1F6-EA00-48D9-9247-77CD1A033FB2}" destId="{3476770B-91E5-4487-910B-85AB35C9D84D}" srcOrd="0" destOrd="0" presId="urn:microsoft.com/office/officeart/2005/8/layout/process4"/>
    <dgm:cxn modelId="{53A278B7-7EDC-4AFC-A145-282AF848DDFF}" srcId="{DEF4B1F6-EA00-48D9-9247-77CD1A033FB2}" destId="{900E3DC5-8A1B-488D-BFDF-F64F638B4709}" srcOrd="3" destOrd="0" parTransId="{4FAD8550-AC97-4B25-A585-31A64902C799}" sibTransId="{B59E60FE-D93D-4AEF-8D3A-C2FC2F956A5F}"/>
    <dgm:cxn modelId="{001F8BBE-F532-40AE-B87C-E867D3FA82B2}" type="presOf" srcId="{9FF7ED67-C6AD-44E0-AA48-3681670266EB}" destId="{5A64DC7B-4E33-4A4C-A82A-AC2D711B649F}" srcOrd="0" destOrd="0" presId="urn:microsoft.com/office/officeart/2005/8/layout/process4"/>
    <dgm:cxn modelId="{BCA112DF-759A-4F4D-B3E1-DF033C763887}" srcId="{DEF4B1F6-EA00-48D9-9247-77CD1A033FB2}" destId="{AD7A3A4D-5AB9-4F4F-9279-9C40A1380C14}" srcOrd="9" destOrd="0" parTransId="{6CB6F479-FBD3-4DFA-AB9D-59C387F4E12F}" sibTransId="{DC020DD2-ED41-44EC-9178-E172D7BE3BD6}"/>
    <dgm:cxn modelId="{629DA9E9-339E-4487-B1DA-2A8F591F40D6}" type="presOf" srcId="{94D71C6B-C0CF-4A92-8CFD-889F7673E7C3}" destId="{E11CF5D4-6C64-4AFD-9071-1EBFBD3CD44C}" srcOrd="0" destOrd="0" presId="urn:microsoft.com/office/officeart/2005/8/layout/process4"/>
    <dgm:cxn modelId="{73ED98EC-8D81-4386-8884-96ACE9BEA197}" srcId="{DEF4B1F6-EA00-48D9-9247-77CD1A033FB2}" destId="{C4DA1C72-D112-4BAD-8405-A4135E3201B3}" srcOrd="8" destOrd="0" parTransId="{33EFEF7B-2C2B-4A78-9B0B-8924A8B8F9F8}" sibTransId="{E93E8D98-51A3-476E-AB8B-45E1085A1C11}"/>
    <dgm:cxn modelId="{F37201F7-0527-438F-BC09-BC3179F76332}" srcId="{DEF4B1F6-EA00-48D9-9247-77CD1A033FB2}" destId="{9FF7ED67-C6AD-44E0-AA48-3681670266EB}" srcOrd="2" destOrd="0" parTransId="{881A1151-C365-47AB-8AEF-0A6F6A99D82E}" sibTransId="{DB12A8E7-E84D-4AC4-9EEA-C44F3480CC4F}"/>
    <dgm:cxn modelId="{DBA3B1F7-DE7A-40EA-A286-FE128045931D}" srcId="{DEF4B1F6-EA00-48D9-9247-77CD1A033FB2}" destId="{41F4900D-D1F6-4757-B5B7-B802F7A86E8C}" srcOrd="1" destOrd="0" parTransId="{88F775A3-00E6-4635-AF0A-F4AAA9EB1903}" sibTransId="{E17DF93D-7083-4107-BBED-2B4D2D6D307D}"/>
    <dgm:cxn modelId="{152AD9C4-06D1-44E4-8E90-90A058DCEB8A}" type="presParOf" srcId="{3476770B-91E5-4487-910B-85AB35C9D84D}" destId="{27346DEE-C115-43D1-8655-AFEC3F817362}" srcOrd="0" destOrd="0" presId="urn:microsoft.com/office/officeart/2005/8/layout/process4"/>
    <dgm:cxn modelId="{72946C21-02A7-4958-9FB3-15CD57EA767A}" type="presParOf" srcId="{27346DEE-C115-43D1-8655-AFEC3F817362}" destId="{BA6F211C-BD8C-4683-9322-D948C89492FB}" srcOrd="0" destOrd="0" presId="urn:microsoft.com/office/officeart/2005/8/layout/process4"/>
    <dgm:cxn modelId="{22AA62CD-AF09-4661-BA39-F94D593DD26C}" type="presParOf" srcId="{3476770B-91E5-4487-910B-85AB35C9D84D}" destId="{9735DA6C-CCEA-41C5-9910-6E119EA5C135}" srcOrd="1" destOrd="0" presId="urn:microsoft.com/office/officeart/2005/8/layout/process4"/>
    <dgm:cxn modelId="{6705679F-0F93-4CE6-887C-38548AC4E5B3}" type="presParOf" srcId="{3476770B-91E5-4487-910B-85AB35C9D84D}" destId="{B6B3749A-64D3-4776-A6FF-894C9618564A}" srcOrd="2" destOrd="0" presId="urn:microsoft.com/office/officeart/2005/8/layout/process4"/>
    <dgm:cxn modelId="{1842180B-C3B3-4729-8A0E-34EBC1DBC569}" type="presParOf" srcId="{B6B3749A-64D3-4776-A6FF-894C9618564A}" destId="{3D1D94E8-2FA6-4DEE-A728-365011FA8DAE}" srcOrd="0" destOrd="0" presId="urn:microsoft.com/office/officeart/2005/8/layout/process4"/>
    <dgm:cxn modelId="{BA451DCE-C46D-4527-B611-DF12DEF2A5D2}" type="presParOf" srcId="{3476770B-91E5-4487-910B-85AB35C9D84D}" destId="{5E02271F-1247-4B00-96BB-90E44C3FCC56}" srcOrd="3" destOrd="0" presId="urn:microsoft.com/office/officeart/2005/8/layout/process4"/>
    <dgm:cxn modelId="{496ECD56-8101-42D0-AAF6-67D62479F7FB}" type="presParOf" srcId="{3476770B-91E5-4487-910B-85AB35C9D84D}" destId="{8EF3AC91-DD46-4220-9CC3-5BFD44E284BC}" srcOrd="4" destOrd="0" presId="urn:microsoft.com/office/officeart/2005/8/layout/process4"/>
    <dgm:cxn modelId="{410D97CD-A590-4C86-B56D-2183C4A20D53}" type="presParOf" srcId="{8EF3AC91-DD46-4220-9CC3-5BFD44E284BC}" destId="{E11CF5D4-6C64-4AFD-9071-1EBFBD3CD44C}" srcOrd="0" destOrd="0" presId="urn:microsoft.com/office/officeart/2005/8/layout/process4"/>
    <dgm:cxn modelId="{E18CC6B8-AD5E-4720-90AD-83CBF51ED3C1}" type="presParOf" srcId="{3476770B-91E5-4487-910B-85AB35C9D84D}" destId="{DA871BE4-E8BF-42FD-B240-05C2E06D32EC}" srcOrd="5" destOrd="0" presId="urn:microsoft.com/office/officeart/2005/8/layout/process4"/>
    <dgm:cxn modelId="{F9603F74-9E50-485F-9F38-308BDCBA6A8C}" type="presParOf" srcId="{3476770B-91E5-4487-910B-85AB35C9D84D}" destId="{7628EEAA-AE1C-4039-9C47-6B824D4BE951}" srcOrd="6" destOrd="0" presId="urn:microsoft.com/office/officeart/2005/8/layout/process4"/>
    <dgm:cxn modelId="{C5A18E95-2DFF-49E3-9780-833EC9927454}" type="presParOf" srcId="{7628EEAA-AE1C-4039-9C47-6B824D4BE951}" destId="{4C7B305A-8B53-4957-B498-9AA08BD4F809}" srcOrd="0" destOrd="0" presId="urn:microsoft.com/office/officeart/2005/8/layout/process4"/>
    <dgm:cxn modelId="{3E854DDA-4FBC-4A43-80B9-4C460F09BBCA}" type="presParOf" srcId="{3476770B-91E5-4487-910B-85AB35C9D84D}" destId="{026DDA99-101E-4B00-BB45-42E0F6DA120F}" srcOrd="7" destOrd="0" presId="urn:microsoft.com/office/officeart/2005/8/layout/process4"/>
    <dgm:cxn modelId="{158FDE47-5FEC-4711-A00B-A0C591FEF3D3}" type="presParOf" srcId="{3476770B-91E5-4487-910B-85AB35C9D84D}" destId="{6A6AA898-0998-4F96-83A9-FB604DB2FCAF}" srcOrd="8" destOrd="0" presId="urn:microsoft.com/office/officeart/2005/8/layout/process4"/>
    <dgm:cxn modelId="{90AF182B-BAE9-4A11-B148-E8B4085AB66B}" type="presParOf" srcId="{6A6AA898-0998-4F96-83A9-FB604DB2FCAF}" destId="{4199CCFC-51CE-4511-BF27-E75FF375D899}" srcOrd="0" destOrd="0" presId="urn:microsoft.com/office/officeart/2005/8/layout/process4"/>
    <dgm:cxn modelId="{33659EC4-421E-46D3-A455-20EF955881B8}" type="presParOf" srcId="{3476770B-91E5-4487-910B-85AB35C9D84D}" destId="{1D3C7C6D-C40A-43C7-9ACF-054B9B0404EA}" srcOrd="9" destOrd="0" presId="urn:microsoft.com/office/officeart/2005/8/layout/process4"/>
    <dgm:cxn modelId="{E2B50402-F59F-4E65-A7BA-9F7B4AE0BF44}" type="presParOf" srcId="{3476770B-91E5-4487-910B-85AB35C9D84D}" destId="{EE746E40-9F68-4FF1-8AD2-3BBB592DB845}" srcOrd="10" destOrd="0" presId="urn:microsoft.com/office/officeart/2005/8/layout/process4"/>
    <dgm:cxn modelId="{F2246C89-9D59-4834-AFB4-622FF85D96A3}" type="presParOf" srcId="{EE746E40-9F68-4FF1-8AD2-3BBB592DB845}" destId="{E8997798-CDDD-4166-AED0-56A734338CDF}" srcOrd="0" destOrd="0" presId="urn:microsoft.com/office/officeart/2005/8/layout/process4"/>
    <dgm:cxn modelId="{A908FDEB-8353-4B43-9ADA-D883101CB95E}" type="presParOf" srcId="{3476770B-91E5-4487-910B-85AB35C9D84D}" destId="{5350DB72-090B-46F4-A73B-6DA713729F43}" srcOrd="11" destOrd="0" presId="urn:microsoft.com/office/officeart/2005/8/layout/process4"/>
    <dgm:cxn modelId="{6C347407-8C00-4C5E-B8F3-24F6BAA78815}" type="presParOf" srcId="{3476770B-91E5-4487-910B-85AB35C9D84D}" destId="{B498A6F7-DE2F-476E-B61A-B84F088FEF73}" srcOrd="12" destOrd="0" presId="urn:microsoft.com/office/officeart/2005/8/layout/process4"/>
    <dgm:cxn modelId="{134104ED-C333-4153-A2EA-1684821FBBCE}" type="presParOf" srcId="{B498A6F7-DE2F-476E-B61A-B84F088FEF73}" destId="{4B1A4C2E-6C0A-4446-9400-59CC456D9F10}" srcOrd="0" destOrd="0" presId="urn:microsoft.com/office/officeart/2005/8/layout/process4"/>
    <dgm:cxn modelId="{74D365C1-AB14-474A-97F9-836D4E3DDF52}" type="presParOf" srcId="{3476770B-91E5-4487-910B-85AB35C9D84D}" destId="{FFDB9629-2B55-447D-A8CA-9707CB783CBD}" srcOrd="13" destOrd="0" presId="urn:microsoft.com/office/officeart/2005/8/layout/process4"/>
    <dgm:cxn modelId="{8A08B08D-C863-49FD-9B6D-8D66EF201AD4}" type="presParOf" srcId="{3476770B-91E5-4487-910B-85AB35C9D84D}" destId="{50DD2F28-B689-47EC-BF01-747B98D03B20}" srcOrd="14" destOrd="0" presId="urn:microsoft.com/office/officeart/2005/8/layout/process4"/>
    <dgm:cxn modelId="{093FAC2F-091B-4C67-860D-561DEC8BB082}" type="presParOf" srcId="{50DD2F28-B689-47EC-BF01-747B98D03B20}" destId="{B6E3AE0D-4E58-4B94-9826-93420DD5A04F}" srcOrd="0" destOrd="0" presId="urn:microsoft.com/office/officeart/2005/8/layout/process4"/>
    <dgm:cxn modelId="{4E2FBA61-B936-400C-BDCA-173AC27EA066}" type="presParOf" srcId="{3476770B-91E5-4487-910B-85AB35C9D84D}" destId="{D501FBF2-93D5-4C3B-9E1A-6D9DF12306E3}" srcOrd="15" destOrd="0" presId="urn:microsoft.com/office/officeart/2005/8/layout/process4"/>
    <dgm:cxn modelId="{A4E7158C-B659-418C-8656-A5324ECF9F3D}" type="presParOf" srcId="{3476770B-91E5-4487-910B-85AB35C9D84D}" destId="{C099E0F2-A5E4-4230-9D38-0BFC7259F1A9}" srcOrd="16" destOrd="0" presId="urn:microsoft.com/office/officeart/2005/8/layout/process4"/>
    <dgm:cxn modelId="{CBF6D0C7-CA6B-436C-ABFA-6BB87872F6B8}" type="presParOf" srcId="{C099E0F2-A5E4-4230-9D38-0BFC7259F1A9}" destId="{298C6327-4CB1-4E3B-AB3D-85028C57DA01}" srcOrd="0" destOrd="0" presId="urn:microsoft.com/office/officeart/2005/8/layout/process4"/>
    <dgm:cxn modelId="{FDDF0BB9-C44E-4192-8CEB-B5EECD482C93}" type="presParOf" srcId="{3476770B-91E5-4487-910B-85AB35C9D84D}" destId="{CB84B524-DEF4-4852-A0F3-37FCCA72EFF6}" srcOrd="17" destOrd="0" presId="urn:microsoft.com/office/officeart/2005/8/layout/process4"/>
    <dgm:cxn modelId="{9742C689-EADC-44F9-A9A5-3E317206B784}" type="presParOf" srcId="{3476770B-91E5-4487-910B-85AB35C9D84D}" destId="{34A4C15A-336F-4CFD-89FA-8A68A1F8B00C}" srcOrd="18" destOrd="0" presId="urn:microsoft.com/office/officeart/2005/8/layout/process4"/>
    <dgm:cxn modelId="{1CD2A759-913C-4CDB-86B5-E4A932B74725}" type="presParOf" srcId="{34A4C15A-336F-4CFD-89FA-8A68A1F8B00C}" destId="{857A2AF6-E68A-4426-873F-E3FF61601A41}" srcOrd="0" destOrd="0" presId="urn:microsoft.com/office/officeart/2005/8/layout/process4"/>
    <dgm:cxn modelId="{851F1557-FDC0-40C1-ADB5-E6084D4BAF94}" type="presParOf" srcId="{3476770B-91E5-4487-910B-85AB35C9D84D}" destId="{5795F4EC-5FE1-464A-A963-E4550E5C9C18}" srcOrd="19" destOrd="0" presId="urn:microsoft.com/office/officeart/2005/8/layout/process4"/>
    <dgm:cxn modelId="{986A974C-77D3-4D60-953E-D66EB77903E3}" type="presParOf" srcId="{3476770B-91E5-4487-910B-85AB35C9D84D}" destId="{B06AB8A3-9DCE-4A9B-B7D7-9BA265A9DC32}" srcOrd="20" destOrd="0" presId="urn:microsoft.com/office/officeart/2005/8/layout/process4"/>
    <dgm:cxn modelId="{A9D093B0-DD8A-4473-9A0D-9BD6D003887D}" type="presParOf" srcId="{B06AB8A3-9DCE-4A9B-B7D7-9BA265A9DC32}" destId="{5A64DC7B-4E33-4A4C-A82A-AC2D711B649F}" srcOrd="0" destOrd="0" presId="urn:microsoft.com/office/officeart/2005/8/layout/process4"/>
    <dgm:cxn modelId="{E0E036B1-2833-42FA-A3C7-F09B1966EFC6}" type="presParOf" srcId="{3476770B-91E5-4487-910B-85AB35C9D84D}" destId="{524E6EF0-3036-46F8-82C8-2FF319487D9E}" srcOrd="21" destOrd="0" presId="urn:microsoft.com/office/officeart/2005/8/layout/process4"/>
    <dgm:cxn modelId="{5D900164-70F4-4604-9104-1E360A0FF154}" type="presParOf" srcId="{3476770B-91E5-4487-910B-85AB35C9D84D}" destId="{94E43FA8-7D57-45E2-9932-6294AB308E87}" srcOrd="22" destOrd="0" presId="urn:microsoft.com/office/officeart/2005/8/layout/process4"/>
    <dgm:cxn modelId="{A2DF644F-E541-46A8-B998-5F9C0AC0AF67}" type="presParOf" srcId="{94E43FA8-7D57-45E2-9932-6294AB308E87}" destId="{6A656B22-550B-460F-B7DC-ABD819B2DA9D}" srcOrd="0" destOrd="0" presId="urn:microsoft.com/office/officeart/2005/8/layout/process4"/>
    <dgm:cxn modelId="{0E7BB82B-5D8A-4DA1-BDFC-2626D5665F9D}" type="presParOf" srcId="{3476770B-91E5-4487-910B-85AB35C9D84D}" destId="{41B0692D-737D-428F-92B3-BAC322DD4030}" srcOrd="23" destOrd="0" presId="urn:microsoft.com/office/officeart/2005/8/layout/process4"/>
    <dgm:cxn modelId="{5E6F01A3-725F-47A7-8201-B331DBDF21C0}" type="presParOf" srcId="{3476770B-91E5-4487-910B-85AB35C9D84D}" destId="{C98125AC-A28D-41B3-AFC8-489966BA40DF}" srcOrd="24" destOrd="0" presId="urn:microsoft.com/office/officeart/2005/8/layout/process4"/>
    <dgm:cxn modelId="{97C1DC17-C2BC-4CB1-B5D3-52030C6B418F}" type="presParOf" srcId="{C98125AC-A28D-41B3-AFC8-489966BA40DF}" destId="{FE0EB884-4B73-4592-8156-BAB655215483}" srcOrd="0" destOrd="0" presId="urn:microsoft.com/office/officeart/2005/8/layout/process4"/>
  </dgm:cxnLst>
  <dgm:bg/>
  <dgm:whole/>
  <dgm:extLst>
    <a:ext uri="http://schemas.microsoft.com/office/drawing/2008/diagram">
      <dsp:dataModelExt xmlns:dsp="http://schemas.microsoft.com/office/drawing/2008/diagram" relId="rId11"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6F211C-BD8C-4683-9322-D948C89492FB}">
      <dsp:nvSpPr>
        <dsp:cNvPr id="0" name=""/>
        <dsp:cNvSpPr/>
      </dsp:nvSpPr>
      <dsp:spPr>
        <a:xfrm>
          <a:off x="0" y="4963325"/>
          <a:ext cx="5244825" cy="271412"/>
        </a:xfrm>
        <a:prstGeom prst="rect">
          <a:avLst/>
        </a:prstGeom>
        <a:solidFill>
          <a:schemeClr val="accen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b="1" kern="1200" dirty="0">
              <a:latin typeface="Times New Roman" pitchFamily="18" charset="0"/>
              <a:cs typeface="Times New Roman" pitchFamily="18" charset="0"/>
            </a:rPr>
            <a:t>Appendices</a:t>
          </a:r>
        </a:p>
      </dsp:txBody>
      <dsp:txXfrm>
        <a:off x="0" y="4963325"/>
        <a:ext cx="5244825" cy="271412"/>
      </dsp:txXfrm>
    </dsp:sp>
    <dsp:sp modelId="{3D1D94E8-2FA6-4DEE-A728-365011FA8DAE}">
      <dsp:nvSpPr>
        <dsp:cNvPr id="0" name=""/>
        <dsp:cNvSpPr/>
      </dsp:nvSpPr>
      <dsp:spPr>
        <a:xfrm rot="10800000">
          <a:off x="0" y="4549964"/>
          <a:ext cx="5244825" cy="417432"/>
        </a:xfrm>
        <a:prstGeom prst="upArrowCallout">
          <a:avLst/>
        </a:prstGeom>
        <a:solidFill>
          <a:schemeClr val="accen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b="1" kern="1200" dirty="0">
              <a:latin typeface="Times New Roman" pitchFamily="18" charset="0"/>
              <a:cs typeface="Times New Roman" pitchFamily="18" charset="0"/>
            </a:rPr>
            <a:t>References</a:t>
          </a:r>
        </a:p>
      </dsp:txBody>
      <dsp:txXfrm rot="10800000">
        <a:off x="0" y="4549964"/>
        <a:ext cx="5244825" cy="271235"/>
      </dsp:txXfrm>
    </dsp:sp>
    <dsp:sp modelId="{E11CF5D4-6C64-4AFD-9071-1EBFBD3CD44C}">
      <dsp:nvSpPr>
        <dsp:cNvPr id="0" name=""/>
        <dsp:cNvSpPr/>
      </dsp:nvSpPr>
      <dsp:spPr>
        <a:xfrm rot="10800000">
          <a:off x="0" y="4136602"/>
          <a:ext cx="5244825" cy="417432"/>
        </a:xfrm>
        <a:prstGeom prst="upArrowCallout">
          <a:avLst/>
        </a:prstGeom>
        <a:solidFill>
          <a:schemeClr val="accen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b="1" kern="1200" dirty="0">
              <a:latin typeface="Times New Roman" pitchFamily="18" charset="0"/>
              <a:cs typeface="Times New Roman" pitchFamily="18" charset="0"/>
            </a:rPr>
            <a:t>Conclusions</a:t>
          </a:r>
        </a:p>
      </dsp:txBody>
      <dsp:txXfrm rot="10800000">
        <a:off x="0" y="4136602"/>
        <a:ext cx="5244825" cy="271235"/>
      </dsp:txXfrm>
    </dsp:sp>
    <dsp:sp modelId="{4C7B305A-8B53-4957-B498-9AA08BD4F809}">
      <dsp:nvSpPr>
        <dsp:cNvPr id="0" name=""/>
        <dsp:cNvSpPr/>
      </dsp:nvSpPr>
      <dsp:spPr>
        <a:xfrm rot="10800000">
          <a:off x="0" y="3723240"/>
          <a:ext cx="5244825" cy="417432"/>
        </a:xfrm>
        <a:prstGeom prst="upArrowCallout">
          <a:avLst/>
        </a:prstGeom>
        <a:solidFill>
          <a:schemeClr val="accen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b="1" kern="1200" dirty="0">
              <a:latin typeface="Times New Roman" pitchFamily="18" charset="0"/>
              <a:cs typeface="Times New Roman" pitchFamily="18" charset="0"/>
            </a:rPr>
            <a:t>Results and discussion</a:t>
          </a:r>
        </a:p>
      </dsp:txBody>
      <dsp:txXfrm rot="10800000">
        <a:off x="0" y="3723240"/>
        <a:ext cx="5244825" cy="271235"/>
      </dsp:txXfrm>
    </dsp:sp>
    <dsp:sp modelId="{4199CCFC-51CE-4511-BF27-E75FF375D899}">
      <dsp:nvSpPr>
        <dsp:cNvPr id="0" name=""/>
        <dsp:cNvSpPr/>
      </dsp:nvSpPr>
      <dsp:spPr>
        <a:xfrm rot="10800000">
          <a:off x="0" y="3309879"/>
          <a:ext cx="5244825" cy="417432"/>
        </a:xfrm>
        <a:prstGeom prst="upArrowCallout">
          <a:avLst/>
        </a:prstGeom>
        <a:solidFill>
          <a:schemeClr val="accen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b="1" kern="1200" dirty="0">
              <a:latin typeface="Times New Roman" pitchFamily="18" charset="0"/>
              <a:cs typeface="Times New Roman" pitchFamily="18" charset="0"/>
            </a:rPr>
            <a:t>Procedure</a:t>
          </a:r>
        </a:p>
      </dsp:txBody>
      <dsp:txXfrm rot="10800000">
        <a:off x="0" y="3309879"/>
        <a:ext cx="5244825" cy="271235"/>
      </dsp:txXfrm>
    </dsp:sp>
    <dsp:sp modelId="{E8997798-CDDD-4166-AED0-56A734338CDF}">
      <dsp:nvSpPr>
        <dsp:cNvPr id="0" name=""/>
        <dsp:cNvSpPr/>
      </dsp:nvSpPr>
      <dsp:spPr>
        <a:xfrm rot="10800000">
          <a:off x="0" y="2896517"/>
          <a:ext cx="5244825" cy="417432"/>
        </a:xfrm>
        <a:prstGeom prst="upArrowCallout">
          <a:avLst/>
        </a:prstGeom>
        <a:solidFill>
          <a:schemeClr val="accen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b="1" kern="1200" dirty="0">
              <a:latin typeface="Times New Roman" pitchFamily="18" charset="0"/>
              <a:cs typeface="Times New Roman" pitchFamily="18" charset="0"/>
            </a:rPr>
            <a:t>Design/theoretical analysis</a:t>
          </a:r>
        </a:p>
      </dsp:txBody>
      <dsp:txXfrm rot="10800000">
        <a:off x="0" y="2896517"/>
        <a:ext cx="5244825" cy="271235"/>
      </dsp:txXfrm>
    </dsp:sp>
    <dsp:sp modelId="{4B1A4C2E-6C0A-4446-9400-59CC456D9F10}">
      <dsp:nvSpPr>
        <dsp:cNvPr id="0" name=""/>
        <dsp:cNvSpPr/>
      </dsp:nvSpPr>
      <dsp:spPr>
        <a:xfrm rot="10800000">
          <a:off x="0" y="2483155"/>
          <a:ext cx="5244825" cy="417432"/>
        </a:xfrm>
        <a:prstGeom prst="upArrowCallout">
          <a:avLst/>
        </a:prstGeom>
        <a:solidFill>
          <a:schemeClr val="accen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b="1" kern="1200" dirty="0">
              <a:latin typeface="Times New Roman" pitchFamily="18" charset="0"/>
              <a:cs typeface="Times New Roman" pitchFamily="18" charset="0"/>
            </a:rPr>
            <a:t>Background  theory</a:t>
          </a:r>
        </a:p>
      </dsp:txBody>
      <dsp:txXfrm rot="10800000">
        <a:off x="0" y="2483155"/>
        <a:ext cx="5244825" cy="271235"/>
      </dsp:txXfrm>
    </dsp:sp>
    <dsp:sp modelId="{B6E3AE0D-4E58-4B94-9826-93420DD5A04F}">
      <dsp:nvSpPr>
        <dsp:cNvPr id="0" name=""/>
        <dsp:cNvSpPr/>
      </dsp:nvSpPr>
      <dsp:spPr>
        <a:xfrm rot="10800000">
          <a:off x="0" y="2069793"/>
          <a:ext cx="5244825" cy="417432"/>
        </a:xfrm>
        <a:prstGeom prst="upArrowCallout">
          <a:avLst/>
        </a:prstGeom>
        <a:solidFill>
          <a:schemeClr val="accen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b="1" kern="1200" dirty="0">
              <a:latin typeface="Times New Roman" pitchFamily="18" charset="0"/>
              <a:cs typeface="Times New Roman" pitchFamily="18" charset="0"/>
            </a:rPr>
            <a:t>Introduction</a:t>
          </a:r>
        </a:p>
      </dsp:txBody>
      <dsp:txXfrm rot="10800000">
        <a:off x="0" y="2069793"/>
        <a:ext cx="5244825" cy="271235"/>
      </dsp:txXfrm>
    </dsp:sp>
    <dsp:sp modelId="{298C6327-4CB1-4E3B-AB3D-85028C57DA01}">
      <dsp:nvSpPr>
        <dsp:cNvPr id="0" name=""/>
        <dsp:cNvSpPr/>
      </dsp:nvSpPr>
      <dsp:spPr>
        <a:xfrm rot="10800000">
          <a:off x="0" y="1656432"/>
          <a:ext cx="5244825" cy="417432"/>
        </a:xfrm>
        <a:prstGeom prst="upArrowCallout">
          <a:avLst/>
        </a:prstGeom>
        <a:solidFill>
          <a:schemeClr val="accen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b="1" kern="1200" dirty="0">
              <a:latin typeface="Times New Roman" pitchFamily="18" charset="0"/>
              <a:cs typeface="Times New Roman" pitchFamily="18" charset="0"/>
            </a:rPr>
            <a:t>Abbreviations List</a:t>
          </a:r>
        </a:p>
      </dsp:txBody>
      <dsp:txXfrm rot="10800000">
        <a:off x="0" y="1656432"/>
        <a:ext cx="5244825" cy="271235"/>
      </dsp:txXfrm>
    </dsp:sp>
    <dsp:sp modelId="{857A2AF6-E68A-4426-873F-E3FF61601A41}">
      <dsp:nvSpPr>
        <dsp:cNvPr id="0" name=""/>
        <dsp:cNvSpPr/>
      </dsp:nvSpPr>
      <dsp:spPr>
        <a:xfrm rot="10800000">
          <a:off x="0" y="1243070"/>
          <a:ext cx="5244825" cy="417432"/>
        </a:xfrm>
        <a:prstGeom prst="upArrowCallout">
          <a:avLst/>
        </a:prstGeom>
        <a:solidFill>
          <a:schemeClr val="accen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b="1" kern="1200" dirty="0">
              <a:latin typeface="Times New Roman" pitchFamily="18" charset="0"/>
              <a:cs typeface="Times New Roman" pitchFamily="18" charset="0"/>
            </a:rPr>
            <a:t>List of Figures &amp; Tables</a:t>
          </a:r>
        </a:p>
      </dsp:txBody>
      <dsp:txXfrm rot="10800000">
        <a:off x="0" y="1243070"/>
        <a:ext cx="5244825" cy="271235"/>
      </dsp:txXfrm>
    </dsp:sp>
    <dsp:sp modelId="{5A64DC7B-4E33-4A4C-A82A-AC2D711B649F}">
      <dsp:nvSpPr>
        <dsp:cNvPr id="0" name=""/>
        <dsp:cNvSpPr/>
      </dsp:nvSpPr>
      <dsp:spPr>
        <a:xfrm rot="10800000">
          <a:off x="0" y="829708"/>
          <a:ext cx="5244825" cy="417432"/>
        </a:xfrm>
        <a:prstGeom prst="upArrowCallout">
          <a:avLst/>
        </a:prstGeom>
        <a:solidFill>
          <a:schemeClr val="accen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b="1" kern="1200" dirty="0">
              <a:latin typeface="Times New Roman" pitchFamily="18" charset="0"/>
              <a:cs typeface="Times New Roman" pitchFamily="18" charset="0"/>
            </a:rPr>
            <a:t>Table of Contents</a:t>
          </a:r>
        </a:p>
      </dsp:txBody>
      <dsp:txXfrm rot="10800000">
        <a:off x="0" y="829708"/>
        <a:ext cx="5244825" cy="271235"/>
      </dsp:txXfrm>
    </dsp:sp>
    <dsp:sp modelId="{6A656B22-550B-460F-B7DC-ABD819B2DA9D}">
      <dsp:nvSpPr>
        <dsp:cNvPr id="0" name=""/>
        <dsp:cNvSpPr/>
      </dsp:nvSpPr>
      <dsp:spPr>
        <a:xfrm rot="10800000">
          <a:off x="0" y="434617"/>
          <a:ext cx="5244825" cy="417432"/>
        </a:xfrm>
        <a:prstGeom prst="upArrowCallout">
          <a:avLst/>
        </a:prstGeom>
        <a:solidFill>
          <a:schemeClr val="accen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b="1" kern="1200" dirty="0">
              <a:latin typeface="Times New Roman" pitchFamily="18" charset="0"/>
              <a:cs typeface="Times New Roman" pitchFamily="18" charset="0"/>
            </a:rPr>
            <a:t>Abstract</a:t>
          </a:r>
        </a:p>
      </dsp:txBody>
      <dsp:txXfrm rot="10800000">
        <a:off x="0" y="434617"/>
        <a:ext cx="5244825" cy="271235"/>
      </dsp:txXfrm>
    </dsp:sp>
    <dsp:sp modelId="{FE0EB884-4B73-4592-8156-BAB655215483}">
      <dsp:nvSpPr>
        <dsp:cNvPr id="0" name=""/>
        <dsp:cNvSpPr/>
      </dsp:nvSpPr>
      <dsp:spPr>
        <a:xfrm rot="10800000">
          <a:off x="0" y="2985"/>
          <a:ext cx="5244825" cy="417432"/>
        </a:xfrm>
        <a:prstGeom prst="upArrowCallout">
          <a:avLst/>
        </a:prstGeom>
        <a:solidFill>
          <a:schemeClr val="accen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b="1" kern="1200" dirty="0">
              <a:latin typeface="Times New Roman" pitchFamily="18" charset="0"/>
              <a:cs typeface="Times New Roman" pitchFamily="18" charset="0"/>
            </a:rPr>
            <a:t>Title</a:t>
          </a:r>
          <a:endParaRPr lang="en-IN" sz="2000" b="1" kern="1200" dirty="0">
            <a:latin typeface="Times New Roman" pitchFamily="18" charset="0"/>
            <a:cs typeface="Times New Roman" pitchFamily="18" charset="0"/>
          </a:endParaRPr>
        </a:p>
      </dsp:txBody>
      <dsp:txXfrm rot="10800000">
        <a:off x="0" y="2985"/>
        <a:ext cx="5244825" cy="271235"/>
      </dsp:txXfrm>
    </dsp:sp>
  </dsp:spTree>
</dsp:drawing>
</file>

<file path=ppt/diagrams/layout1.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3087EAA-0803-4E14-8ED0-50AA72C879C5}" type="datetimeFigureOut">
              <a:rPr lang="en-US" smtClean="0"/>
              <a:t>4/16/2022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E7D0C67-F7A5-40C3-A635-40D8E65B284F}" type="slidenum">
              <a:rPr lang="en-US" smtClean="0"/>
              <a:t>‹#›</a:t>
            </a:fld>
            <a:endParaRPr lang="en-US"/>
          </a:p>
        </p:txBody>
      </p:sp>
    </p:spTree>
    <p:extLst>
      <p:ext uri="{BB962C8B-B14F-4D97-AF65-F5344CB8AC3E}">
        <p14:creationId xmlns:p14="http://schemas.microsoft.com/office/powerpoint/2010/main" val="40936120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E7D0C67-F7A5-40C3-A635-40D8E65B284F}" type="slidenum">
              <a:rPr lang="en-US" smtClean="0"/>
              <a:t>9</a:t>
            </a:fld>
            <a:endParaRPr lang="en-US"/>
          </a:p>
        </p:txBody>
      </p:sp>
    </p:spTree>
    <p:extLst>
      <p:ext uri="{BB962C8B-B14F-4D97-AF65-F5344CB8AC3E}">
        <p14:creationId xmlns:p14="http://schemas.microsoft.com/office/powerpoint/2010/main" val="15437030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E7D0C67-F7A5-40C3-A635-40D8E65B284F}" type="slidenum">
              <a:rPr lang="en-US" smtClean="0"/>
              <a:t>18</a:t>
            </a:fld>
            <a:endParaRPr lang="en-US"/>
          </a:p>
        </p:txBody>
      </p:sp>
    </p:spTree>
    <p:extLst>
      <p:ext uri="{BB962C8B-B14F-4D97-AF65-F5344CB8AC3E}">
        <p14:creationId xmlns:p14="http://schemas.microsoft.com/office/powerpoint/2010/main" val="35885797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E7D0C67-F7A5-40C3-A635-40D8E65B284F}" type="slidenum">
              <a:rPr lang="en-US" smtClean="0"/>
              <a:t>19</a:t>
            </a:fld>
            <a:endParaRPr lang="en-US"/>
          </a:p>
        </p:txBody>
      </p:sp>
    </p:spTree>
    <p:extLst>
      <p:ext uri="{BB962C8B-B14F-4D97-AF65-F5344CB8AC3E}">
        <p14:creationId xmlns:p14="http://schemas.microsoft.com/office/powerpoint/2010/main" val="22885495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E7D0C67-F7A5-40C3-A635-40D8E65B284F}" type="slidenum">
              <a:rPr lang="en-US" smtClean="0"/>
              <a:t>20</a:t>
            </a:fld>
            <a:endParaRPr lang="en-US"/>
          </a:p>
        </p:txBody>
      </p:sp>
    </p:spTree>
    <p:extLst>
      <p:ext uri="{BB962C8B-B14F-4D97-AF65-F5344CB8AC3E}">
        <p14:creationId xmlns:p14="http://schemas.microsoft.com/office/powerpoint/2010/main" val="22170239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E7D0C67-F7A5-40C3-A635-40D8E65B284F}" type="slidenum">
              <a:rPr lang="en-US" smtClean="0"/>
              <a:t>21</a:t>
            </a:fld>
            <a:endParaRPr lang="en-US"/>
          </a:p>
        </p:txBody>
      </p:sp>
    </p:spTree>
    <p:extLst>
      <p:ext uri="{BB962C8B-B14F-4D97-AF65-F5344CB8AC3E}">
        <p14:creationId xmlns:p14="http://schemas.microsoft.com/office/powerpoint/2010/main" val="4477328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E7D0C67-F7A5-40C3-A635-40D8E65B284F}" type="slidenum">
              <a:rPr lang="en-US" smtClean="0"/>
              <a:t>22</a:t>
            </a:fld>
            <a:endParaRPr lang="en-US"/>
          </a:p>
        </p:txBody>
      </p:sp>
    </p:spTree>
    <p:extLst>
      <p:ext uri="{BB962C8B-B14F-4D97-AF65-F5344CB8AC3E}">
        <p14:creationId xmlns:p14="http://schemas.microsoft.com/office/powerpoint/2010/main" val="7039312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E7D0C67-F7A5-40C3-A635-40D8E65B284F}" type="slidenum">
              <a:rPr lang="en-US" smtClean="0"/>
              <a:t>23</a:t>
            </a:fld>
            <a:endParaRPr lang="en-US"/>
          </a:p>
        </p:txBody>
      </p:sp>
    </p:spTree>
    <p:extLst>
      <p:ext uri="{BB962C8B-B14F-4D97-AF65-F5344CB8AC3E}">
        <p14:creationId xmlns:p14="http://schemas.microsoft.com/office/powerpoint/2010/main" val="34800572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E7D0C67-F7A5-40C3-A635-40D8E65B284F}" type="slidenum">
              <a:rPr lang="en-US" smtClean="0"/>
              <a:t>24</a:t>
            </a:fld>
            <a:endParaRPr lang="en-US"/>
          </a:p>
        </p:txBody>
      </p:sp>
    </p:spTree>
    <p:extLst>
      <p:ext uri="{BB962C8B-B14F-4D97-AF65-F5344CB8AC3E}">
        <p14:creationId xmlns:p14="http://schemas.microsoft.com/office/powerpoint/2010/main" val="22980539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E7D0C67-F7A5-40C3-A635-40D8E65B284F}" type="slidenum">
              <a:rPr lang="en-US" smtClean="0"/>
              <a:t>25</a:t>
            </a:fld>
            <a:endParaRPr lang="en-US"/>
          </a:p>
        </p:txBody>
      </p:sp>
    </p:spTree>
    <p:extLst>
      <p:ext uri="{BB962C8B-B14F-4D97-AF65-F5344CB8AC3E}">
        <p14:creationId xmlns:p14="http://schemas.microsoft.com/office/powerpoint/2010/main" val="17163708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E7D0C67-F7A5-40C3-A635-40D8E65B284F}" type="slidenum">
              <a:rPr lang="en-US" smtClean="0"/>
              <a:t>26</a:t>
            </a:fld>
            <a:endParaRPr lang="en-US"/>
          </a:p>
        </p:txBody>
      </p:sp>
    </p:spTree>
    <p:extLst>
      <p:ext uri="{BB962C8B-B14F-4D97-AF65-F5344CB8AC3E}">
        <p14:creationId xmlns:p14="http://schemas.microsoft.com/office/powerpoint/2010/main" val="23642964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E7D0C67-F7A5-40C3-A635-40D8E65B284F}" type="slidenum">
              <a:rPr lang="en-US" smtClean="0"/>
              <a:t>27</a:t>
            </a:fld>
            <a:endParaRPr lang="en-US"/>
          </a:p>
        </p:txBody>
      </p:sp>
    </p:spTree>
    <p:extLst>
      <p:ext uri="{BB962C8B-B14F-4D97-AF65-F5344CB8AC3E}">
        <p14:creationId xmlns:p14="http://schemas.microsoft.com/office/powerpoint/2010/main" val="13333989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E7D0C67-F7A5-40C3-A635-40D8E65B284F}" type="slidenum">
              <a:rPr lang="en-US" smtClean="0"/>
              <a:t>10</a:t>
            </a:fld>
            <a:endParaRPr lang="en-US"/>
          </a:p>
        </p:txBody>
      </p:sp>
    </p:spTree>
    <p:extLst>
      <p:ext uri="{BB962C8B-B14F-4D97-AF65-F5344CB8AC3E}">
        <p14:creationId xmlns:p14="http://schemas.microsoft.com/office/powerpoint/2010/main" val="394381179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3A3A3A"/>
                </a:solidFill>
                <a:effectLst/>
                <a:latin typeface="Work Sans" panose="020B0604020202020204" pitchFamily="2" charset="0"/>
              </a:rPr>
              <a:t>1. It becomes possible to understand attitudes.</a:t>
            </a:r>
          </a:p>
          <a:p>
            <a:pPr algn="l"/>
            <a:r>
              <a:rPr lang="en-US" b="0" i="0" dirty="0">
                <a:solidFill>
                  <a:srgbClr val="3A3A3A"/>
                </a:solidFill>
                <a:effectLst/>
                <a:latin typeface="Work Sans" panose="020B0604020202020204" pitchFamily="2" charset="0"/>
              </a:rPr>
              <a:t>Consumer patterns can often change. When that happens suddenly, businesses can be left wondering what happened to them. The processes which are provided by qualitative research provide for a potential understanding as to why an attitude may shift. This may even lead to a definitive explanation, which can allow the business to adapt to the perspective shift. Because qualitative research helps us all understand attitudes better, it becomes easier to maintain consumer relationships.</a:t>
            </a:r>
          </a:p>
          <a:p>
            <a:pPr algn="l"/>
            <a:r>
              <a:rPr lang="en-US" b="1" i="0" dirty="0">
                <a:solidFill>
                  <a:srgbClr val="3A3A3A"/>
                </a:solidFill>
                <a:effectLst/>
                <a:latin typeface="Work Sans" panose="020B0604020202020204" pitchFamily="2" charset="0"/>
              </a:rPr>
              <a:t>2. It is a content generator.</a:t>
            </a:r>
          </a:p>
          <a:p>
            <a:pPr algn="l"/>
            <a:r>
              <a:rPr lang="en-US" b="0" i="0" dirty="0">
                <a:solidFill>
                  <a:srgbClr val="3A3A3A"/>
                </a:solidFill>
                <a:effectLst/>
                <a:latin typeface="Work Sans" panose="020B0604020202020204" pitchFamily="2" charset="0"/>
              </a:rPr>
              <a:t>Finding new ways to present old content can be very difficult, even to an experienced marketer. The qualitative research approach allows for genuine ideas to be collected from specific socioeconomic demographics. These ideas are then turned into data that can be used to create valuable content which reflects the brand messaging being offered. When this process is performed properly, everyone benefits from a refined and beneficial value proposition.</a:t>
            </a:r>
          </a:p>
          <a:p>
            <a:pPr algn="l"/>
            <a:r>
              <a:rPr lang="en-US" b="1" i="0" dirty="0">
                <a:solidFill>
                  <a:srgbClr val="3A3A3A"/>
                </a:solidFill>
                <a:effectLst/>
                <a:latin typeface="Work Sans" pitchFamily="2" charset="0"/>
              </a:rPr>
              <a:t>3. It saves money.</a:t>
            </a:r>
          </a:p>
          <a:p>
            <a:pPr algn="l"/>
            <a:r>
              <a:rPr lang="en-US" b="0" i="0" dirty="0">
                <a:solidFill>
                  <a:srgbClr val="3A3A3A"/>
                </a:solidFill>
                <a:effectLst/>
                <a:latin typeface="Work Sans" pitchFamily="2" charset="0"/>
              </a:rPr>
              <a:t>The qualitative research process uses a smaller sample size than other research methods. This is due to the fact that more information is collected from each participant. Smaller sample sizes equate to lower research costs. Not only does this research process save money, but it can also produce faster results. If data is needed quickly for an important decision, this is one of the best research options that is available today.</a:t>
            </a:r>
          </a:p>
          <a:p>
            <a:pPr algn="l"/>
            <a:r>
              <a:rPr lang="en-US" b="1" i="0" dirty="0">
                <a:solidFill>
                  <a:srgbClr val="3A3A3A"/>
                </a:solidFill>
                <a:effectLst/>
                <a:latin typeface="Work Sans" pitchFamily="2" charset="0"/>
              </a:rPr>
              <a:t>4. It can provide insights that are specific to an industry.</a:t>
            </a:r>
          </a:p>
          <a:p>
            <a:pPr algn="l"/>
            <a:r>
              <a:rPr lang="en-US" b="0" i="0" dirty="0">
                <a:solidFill>
                  <a:srgbClr val="3A3A3A"/>
                </a:solidFill>
                <a:effectLst/>
                <a:latin typeface="Work Sans" pitchFamily="2" charset="0"/>
              </a:rPr>
              <a:t>Relationships and engagement are the two most important factors for customer retention. Modern brands can use qualitative research to find new insights that can further these two needed items so their communication to their core demographics is as accurate and authentic as possible. The insights a business can find may lead them to change their jargon, add value to the products/services being offered, or look for ways to fix a declining reputation. With qualitative research, the risks of experiencing a negative reaction because of miscommunication are greatly reduced.</a:t>
            </a:r>
          </a:p>
          <a:p>
            <a:pPr algn="l"/>
            <a:r>
              <a:rPr lang="en-US" b="1" i="0" dirty="0">
                <a:solidFill>
                  <a:srgbClr val="3A3A3A"/>
                </a:solidFill>
                <a:effectLst/>
                <a:latin typeface="Work Sans" pitchFamily="2" charset="0"/>
              </a:rPr>
              <a:t>5. It allows creativity to be a driving force.</a:t>
            </a:r>
          </a:p>
          <a:p>
            <a:pPr algn="l"/>
            <a:r>
              <a:rPr lang="en-US" b="0" i="0" dirty="0">
                <a:solidFill>
                  <a:srgbClr val="3A3A3A"/>
                </a:solidFill>
                <a:effectLst/>
                <a:latin typeface="Work Sans" pitchFamily="2" charset="0"/>
              </a:rPr>
              <a:t>Research often wants facts instead of opinions. It wants observations instead of creativity. The qualitative research process goes in a different direction than traditional research. This format eliminates the bias that tends to come through collected data as respondents attempt to answer questions in a way that please the researcher. Respondents are encouraged to be themselves. Their creativity becomes a commodity. In return, the data that can be collected from the respondents tends to have more accuracy to it.</a:t>
            </a:r>
          </a:p>
          <a:p>
            <a:pPr algn="l"/>
            <a:r>
              <a:rPr lang="en-US" b="1" i="0" dirty="0">
                <a:solidFill>
                  <a:srgbClr val="3A3A3A"/>
                </a:solidFill>
                <a:effectLst/>
                <a:latin typeface="Work Sans" pitchFamily="2" charset="0"/>
              </a:rPr>
              <a:t>6. It is a process that is always open-ended.</a:t>
            </a:r>
          </a:p>
          <a:p>
            <a:pPr algn="l"/>
            <a:r>
              <a:rPr lang="en-US" b="0" i="0" dirty="0">
                <a:solidFill>
                  <a:srgbClr val="3A3A3A"/>
                </a:solidFill>
                <a:effectLst/>
                <a:latin typeface="Work Sans" pitchFamily="2" charset="0"/>
              </a:rPr>
              <a:t>Many people have a trained, superficial response that is built from habit. “Hi. How are you?” someone might ask at the grocery store. “Fine. How are you?” Would be the typical response. The qualitative research process allows researchers to get underneath these habits to mine the actual data that someone can provide. It accesses the emotional data that drives decision-making responses. Because it is an open-ended process, there is no “right” or “wrong” answer, which makes data collection much easier.</a:t>
            </a:r>
          </a:p>
          <a:p>
            <a:pPr algn="l"/>
            <a:r>
              <a:rPr lang="en-US" b="1" i="0" dirty="0">
                <a:solidFill>
                  <a:srgbClr val="3A3A3A"/>
                </a:solidFill>
                <a:effectLst/>
                <a:latin typeface="Work Sans" pitchFamily="2" charset="0"/>
              </a:rPr>
              <a:t>7. It incorporates the human experience.</a:t>
            </a:r>
          </a:p>
          <a:p>
            <a:pPr algn="l"/>
            <a:r>
              <a:rPr lang="en-US" b="0" i="0" dirty="0">
                <a:solidFill>
                  <a:srgbClr val="3A3A3A"/>
                </a:solidFill>
                <a:effectLst/>
                <a:latin typeface="Work Sans" pitchFamily="2" charset="0"/>
              </a:rPr>
              <a:t>Facts are important. Statistics can identity trends. Yet, the human experience cannot be ignored. The human experience causes two different people to see the same event in two different ways. By using qualitative research, it becomes possible to incorporate the complexity of this type of data into the conclusions that come from the collected research. Every perspective becomes important. That leads to conclusions that have more accuracy, so everyone gets to benefit from the process at the end of the day.</a:t>
            </a:r>
          </a:p>
          <a:p>
            <a:pPr algn="l"/>
            <a:r>
              <a:rPr lang="en-US" b="1" i="0" dirty="0">
                <a:solidFill>
                  <a:srgbClr val="3A3A3A"/>
                </a:solidFill>
                <a:effectLst/>
                <a:latin typeface="Work Sans" pitchFamily="2" charset="0"/>
              </a:rPr>
              <a:t>8. It has flexibility.</a:t>
            </a:r>
          </a:p>
          <a:p>
            <a:pPr algn="l"/>
            <a:r>
              <a:rPr lang="en-US" b="0" i="0" dirty="0">
                <a:solidFill>
                  <a:srgbClr val="3A3A3A"/>
                </a:solidFill>
                <a:effectLst/>
                <a:latin typeface="Work Sans" pitchFamily="2" charset="0"/>
              </a:rPr>
              <a:t>There isn’t a rigid structure to the qualitative research process. It seeks authentic data and emotional responses instead. Because of this flexibility, trained researchers are permitted to follow-up on any answer they wish to generate more depth and complexity to the data being collected. Unlike research formats that allow for zero deviation, the qualitative research can follow any thought tangent and mine data from the answers provided.</a:t>
            </a:r>
          </a:p>
          <a:p>
            <a:pPr algn="l"/>
            <a:r>
              <a:rPr lang="en-US" b="1" i="0" dirty="0">
                <a:solidFill>
                  <a:srgbClr val="3A3A3A"/>
                </a:solidFill>
                <a:effectLst/>
                <a:latin typeface="Work Sans" pitchFamily="2" charset="0"/>
              </a:rPr>
              <a:t>9. It offers predictive qualities.</a:t>
            </a:r>
          </a:p>
          <a:p>
            <a:pPr algn="l"/>
            <a:r>
              <a:rPr lang="en-US" b="0" i="0" dirty="0">
                <a:solidFill>
                  <a:srgbClr val="3A3A3A"/>
                </a:solidFill>
                <a:effectLst/>
                <a:latin typeface="Work Sans" pitchFamily="2" charset="0"/>
              </a:rPr>
              <a:t>People who have similar perspectives will have similar thought patterns. They may even purchase similar products. The data which is gathered through qualitative research is perspective-based, which is why it has a predictive quality to it. The trademarks of what make that person unique can be collected and used to identify people with similar preferences or thinking patterns, making it possible for brands to develop messaging, products, and services that have greater value.</a:t>
            </a:r>
          </a:p>
          <a:p>
            <a:pPr algn="l"/>
            <a:endParaRPr lang="en-US" b="0" i="0" dirty="0">
              <a:solidFill>
                <a:srgbClr val="3A3A3A"/>
              </a:solidFill>
              <a:effectLst/>
              <a:latin typeface="Work Sans" pitchFamily="2" charset="0"/>
            </a:endParaRPr>
          </a:p>
          <a:p>
            <a:pPr algn="l"/>
            <a:endParaRPr lang="en-US" b="0" i="0" dirty="0">
              <a:solidFill>
                <a:srgbClr val="3A3A3A"/>
              </a:solidFill>
              <a:effectLst/>
              <a:latin typeface="Work Sans" pitchFamily="2" charset="0"/>
            </a:endParaRPr>
          </a:p>
          <a:p>
            <a:endParaRPr lang="en-IN" dirty="0"/>
          </a:p>
        </p:txBody>
      </p:sp>
      <p:sp>
        <p:nvSpPr>
          <p:cNvPr id="4" name="Slide Number Placeholder 3"/>
          <p:cNvSpPr>
            <a:spLocks noGrp="1"/>
          </p:cNvSpPr>
          <p:nvPr>
            <p:ph type="sldNum" sz="quarter" idx="5"/>
          </p:nvPr>
        </p:nvSpPr>
        <p:spPr/>
        <p:txBody>
          <a:bodyPr/>
          <a:lstStyle/>
          <a:p>
            <a:fld id="{8E7D0C67-F7A5-40C3-A635-40D8E65B284F}" type="slidenum">
              <a:rPr lang="en-US" smtClean="0"/>
              <a:t>28</a:t>
            </a:fld>
            <a:endParaRPr lang="en-US"/>
          </a:p>
        </p:txBody>
      </p:sp>
    </p:spTree>
    <p:extLst>
      <p:ext uri="{BB962C8B-B14F-4D97-AF65-F5344CB8AC3E}">
        <p14:creationId xmlns:p14="http://schemas.microsoft.com/office/powerpoint/2010/main" val="10411108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3A3A3A"/>
                </a:solidFill>
                <a:effectLst/>
                <a:latin typeface="Work Sans" pitchFamily="2" charset="0"/>
              </a:rPr>
              <a:t>1. It is not a statistically representative form of data collection.</a:t>
            </a:r>
          </a:p>
          <a:p>
            <a:pPr algn="l"/>
            <a:r>
              <a:rPr lang="en-US" b="0" i="0" dirty="0">
                <a:solidFill>
                  <a:srgbClr val="3A3A3A"/>
                </a:solidFill>
                <a:effectLst/>
                <a:latin typeface="Work Sans" pitchFamily="2" charset="0"/>
              </a:rPr>
              <a:t>The qualitative research process does not provide statistical representation. It will only provide research data from perspectives only. Responses with this form of research cannot usually be measured. Only comparisons are possible, and that tends to create data duplication over time. If statistical data is required, qualitative research is not the form of research that should be used.</a:t>
            </a:r>
          </a:p>
          <a:p>
            <a:pPr algn="l"/>
            <a:r>
              <a:rPr lang="en-US" b="1" i="0" dirty="0">
                <a:solidFill>
                  <a:srgbClr val="3A3A3A"/>
                </a:solidFill>
                <a:effectLst/>
                <a:latin typeface="Work Sans" pitchFamily="2" charset="0"/>
              </a:rPr>
              <a:t>2. It relies upon the experience of the researcher.</a:t>
            </a:r>
          </a:p>
          <a:p>
            <a:pPr algn="l"/>
            <a:r>
              <a:rPr lang="en-US" b="0" i="0" dirty="0">
                <a:solidFill>
                  <a:srgbClr val="3A3A3A"/>
                </a:solidFill>
                <a:effectLst/>
                <a:latin typeface="Work Sans" pitchFamily="2" charset="0"/>
              </a:rPr>
              <a:t>The data collected through qualitative research is dependent upon the experience of the researchers involved in the process. Industry-specific data must be collected by a researcher that is familiar with the industry. Researchers must also have good interviewing skills, have the courage to ask follow-up questions, and be able to form professional bonds with participants to ensure the accuracy of the data.</a:t>
            </a:r>
          </a:p>
          <a:p>
            <a:pPr algn="l"/>
            <a:r>
              <a:rPr lang="en-US" b="1" i="0" dirty="0">
                <a:solidFill>
                  <a:srgbClr val="3A3A3A"/>
                </a:solidFill>
                <a:effectLst/>
                <a:latin typeface="Work Sans" pitchFamily="2" charset="0"/>
              </a:rPr>
              <a:t>3. It can lose data.</a:t>
            </a:r>
          </a:p>
          <a:p>
            <a:pPr algn="l"/>
            <a:r>
              <a:rPr lang="en-US" b="0" i="0" dirty="0">
                <a:solidFill>
                  <a:srgbClr val="3A3A3A"/>
                </a:solidFill>
                <a:effectLst/>
                <a:latin typeface="Work Sans" pitchFamily="2" charset="0"/>
              </a:rPr>
              <a:t>Data must be recognized by the researchers in qualitative research for it to be collected. That means there is a level of trust present in the data collection process that other forms of research do not require. Researchers that are unable to see necessary data when they observe it will lose it, which lessens the accuracy of the results from the qualitative research efforts. That could even lead some research efforts toward false conclusions.</a:t>
            </a:r>
          </a:p>
          <a:p>
            <a:pPr algn="l"/>
            <a:r>
              <a:rPr lang="en-US" b="1" i="0" dirty="0">
                <a:solidFill>
                  <a:srgbClr val="3A3A3A"/>
                </a:solidFill>
                <a:effectLst/>
                <a:latin typeface="Work Sans" pitchFamily="2" charset="0"/>
              </a:rPr>
              <a:t>4. It may require multiple sessions.</a:t>
            </a:r>
          </a:p>
          <a:p>
            <a:pPr algn="l"/>
            <a:r>
              <a:rPr lang="en-US" b="0" i="0" dirty="0">
                <a:solidFill>
                  <a:srgbClr val="3A3A3A"/>
                </a:solidFill>
                <a:effectLst/>
                <a:latin typeface="Work Sans" pitchFamily="2" charset="0"/>
              </a:rPr>
              <a:t>The qualitative research may be effective in collecting authentic data, but the small sample size of the research can be problematic. To make an important decision, numerous perspectives are often required to avoid making a costly mistake. That might mean multiple research periods may be required to gather all of the data that is needed to make such a difficult decision. Should that be the case, a larger follow-up sample may create more costs instead of fewer when a fork in the road is reached.</a:t>
            </a:r>
          </a:p>
          <a:p>
            <a:pPr algn="l"/>
            <a:r>
              <a:rPr lang="en-US" b="1" i="0" dirty="0">
                <a:solidFill>
                  <a:srgbClr val="3A3A3A"/>
                </a:solidFill>
                <a:effectLst/>
                <a:latin typeface="Work Sans" pitchFamily="2" charset="0"/>
              </a:rPr>
              <a:t>5. It can be difficult to replicate results.</a:t>
            </a:r>
          </a:p>
          <a:p>
            <a:pPr algn="l"/>
            <a:r>
              <a:rPr lang="en-US" b="0" i="0" dirty="0">
                <a:solidFill>
                  <a:srgbClr val="3A3A3A"/>
                </a:solidFill>
                <a:effectLst/>
                <a:latin typeface="Work Sans" pitchFamily="2" charset="0"/>
              </a:rPr>
              <a:t>Because qualitative research is based on individual perspectives, it is almost impossible to duplicate the results that are found. Even the same person may have a different perspective tomorrow than they had today. That means the data collected through qualitative research can be difficult to verify, which can lead some to question the conclusions that researchers generate through this process.</a:t>
            </a:r>
          </a:p>
          <a:p>
            <a:pPr algn="l"/>
            <a:r>
              <a:rPr lang="en-US" b="1" i="0" dirty="0">
                <a:solidFill>
                  <a:srgbClr val="3A3A3A"/>
                </a:solidFill>
                <a:effectLst/>
                <a:latin typeface="Work Sans" pitchFamily="2" charset="0"/>
              </a:rPr>
              <a:t>6. It can create misleading conclusions.</a:t>
            </a:r>
          </a:p>
          <a:p>
            <a:pPr algn="l"/>
            <a:r>
              <a:rPr lang="en-US" b="0" i="0" dirty="0">
                <a:solidFill>
                  <a:srgbClr val="3A3A3A"/>
                </a:solidFill>
                <a:effectLst/>
                <a:latin typeface="Work Sans" pitchFamily="2" charset="0"/>
              </a:rPr>
              <a:t>Although like-minded people tend to think, feel, and act in similar ways, this is not always the case. 80% of Caucasian evangelical Christians may have voted for Donald Trump in the U.S. Presidential election in 2016, but that means 20% did not. A small qualitative research sample that only includes people in the 80% would completely ignore the perspectives of those in the other 20%. There is no absolute way to know if the conclusions generated through qualitative research can apply to an entire demographic.</a:t>
            </a:r>
          </a:p>
          <a:p>
            <a:pPr algn="l"/>
            <a:r>
              <a:rPr lang="en-US" b="1" i="0" dirty="0">
                <a:solidFill>
                  <a:srgbClr val="3A3A3A"/>
                </a:solidFill>
                <a:effectLst/>
                <a:latin typeface="Work Sans" pitchFamily="2" charset="0"/>
              </a:rPr>
              <a:t>7. It can be influenced by researcher bias.</a:t>
            </a:r>
          </a:p>
          <a:p>
            <a:pPr algn="l"/>
            <a:r>
              <a:rPr lang="en-US" b="0" i="0" dirty="0">
                <a:solidFill>
                  <a:srgbClr val="3A3A3A"/>
                </a:solidFill>
                <a:effectLst/>
                <a:latin typeface="Work Sans" pitchFamily="2" charset="0"/>
              </a:rPr>
              <a:t>The term “fake news” has been used quite often since the beginning of 2017. The term is used to describe a certain bias that seems to be present in media reporting, even though the reporting is said to be unbiased. In qualitative research, the bias of the researcher, whether conscious or subconscious, can affect the data. The conclusions researched can even be influenced by this bias. Controls must be part of the data collection process to prevent researcher bias from influencing results.</a:t>
            </a:r>
          </a:p>
          <a:p>
            <a:pPr algn="l"/>
            <a:endParaRPr lang="en-US" b="0" i="0" dirty="0">
              <a:solidFill>
                <a:srgbClr val="3A3A3A"/>
              </a:solidFill>
              <a:effectLst/>
              <a:latin typeface="Work Sans" pitchFamily="2" charset="0"/>
            </a:endParaRPr>
          </a:p>
          <a:p>
            <a:endParaRPr lang="en-IN" dirty="0"/>
          </a:p>
        </p:txBody>
      </p:sp>
      <p:sp>
        <p:nvSpPr>
          <p:cNvPr id="4" name="Slide Number Placeholder 3"/>
          <p:cNvSpPr>
            <a:spLocks noGrp="1"/>
          </p:cNvSpPr>
          <p:nvPr>
            <p:ph type="sldNum" sz="quarter" idx="5"/>
          </p:nvPr>
        </p:nvSpPr>
        <p:spPr/>
        <p:txBody>
          <a:bodyPr/>
          <a:lstStyle/>
          <a:p>
            <a:fld id="{8E7D0C67-F7A5-40C3-A635-40D8E65B284F}" type="slidenum">
              <a:rPr lang="en-US" smtClean="0"/>
              <a:t>29</a:t>
            </a:fld>
            <a:endParaRPr lang="en-US"/>
          </a:p>
        </p:txBody>
      </p:sp>
    </p:spTree>
    <p:extLst>
      <p:ext uri="{BB962C8B-B14F-4D97-AF65-F5344CB8AC3E}">
        <p14:creationId xmlns:p14="http://schemas.microsoft.com/office/powerpoint/2010/main" val="39385034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E7D0C67-F7A5-40C3-A635-40D8E65B284F}" type="slidenum">
              <a:rPr lang="en-US" smtClean="0"/>
              <a:t>30</a:t>
            </a:fld>
            <a:endParaRPr lang="en-US"/>
          </a:p>
        </p:txBody>
      </p:sp>
    </p:spTree>
    <p:extLst>
      <p:ext uri="{BB962C8B-B14F-4D97-AF65-F5344CB8AC3E}">
        <p14:creationId xmlns:p14="http://schemas.microsoft.com/office/powerpoint/2010/main" val="417859205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E7D0C67-F7A5-40C3-A635-40D8E65B284F}" type="slidenum">
              <a:rPr lang="en-US" smtClean="0"/>
              <a:t>31</a:t>
            </a:fld>
            <a:endParaRPr lang="en-US"/>
          </a:p>
        </p:txBody>
      </p:sp>
    </p:spTree>
    <p:extLst>
      <p:ext uri="{BB962C8B-B14F-4D97-AF65-F5344CB8AC3E}">
        <p14:creationId xmlns:p14="http://schemas.microsoft.com/office/powerpoint/2010/main" val="21158730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E7D0C67-F7A5-40C3-A635-40D8E65B284F}" type="slidenum">
              <a:rPr lang="en-US" smtClean="0"/>
              <a:t>32</a:t>
            </a:fld>
            <a:endParaRPr lang="en-US"/>
          </a:p>
        </p:txBody>
      </p:sp>
    </p:spTree>
    <p:extLst>
      <p:ext uri="{BB962C8B-B14F-4D97-AF65-F5344CB8AC3E}">
        <p14:creationId xmlns:p14="http://schemas.microsoft.com/office/powerpoint/2010/main" val="21695507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E7D0C67-F7A5-40C3-A635-40D8E65B284F}" type="slidenum">
              <a:rPr lang="en-US" smtClean="0"/>
              <a:t>33</a:t>
            </a:fld>
            <a:endParaRPr lang="en-US"/>
          </a:p>
        </p:txBody>
      </p:sp>
    </p:spTree>
    <p:extLst>
      <p:ext uri="{BB962C8B-B14F-4D97-AF65-F5344CB8AC3E}">
        <p14:creationId xmlns:p14="http://schemas.microsoft.com/office/powerpoint/2010/main" val="327510245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E7D0C67-F7A5-40C3-A635-40D8E65B284F}" type="slidenum">
              <a:rPr lang="en-US" smtClean="0"/>
              <a:t>34</a:t>
            </a:fld>
            <a:endParaRPr lang="en-US"/>
          </a:p>
        </p:txBody>
      </p:sp>
    </p:spTree>
    <p:extLst>
      <p:ext uri="{BB962C8B-B14F-4D97-AF65-F5344CB8AC3E}">
        <p14:creationId xmlns:p14="http://schemas.microsoft.com/office/powerpoint/2010/main" val="381279013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E7D0C67-F7A5-40C3-A635-40D8E65B284F}" type="slidenum">
              <a:rPr lang="en-US" smtClean="0"/>
              <a:t>35</a:t>
            </a:fld>
            <a:endParaRPr lang="en-US"/>
          </a:p>
        </p:txBody>
      </p:sp>
    </p:spTree>
    <p:extLst>
      <p:ext uri="{BB962C8B-B14F-4D97-AF65-F5344CB8AC3E}">
        <p14:creationId xmlns:p14="http://schemas.microsoft.com/office/powerpoint/2010/main" val="278515143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E7D0C67-F7A5-40C3-A635-40D8E65B284F}" type="slidenum">
              <a:rPr lang="en-US" smtClean="0"/>
              <a:t>36</a:t>
            </a:fld>
            <a:endParaRPr lang="en-US"/>
          </a:p>
        </p:txBody>
      </p:sp>
    </p:spTree>
    <p:extLst>
      <p:ext uri="{BB962C8B-B14F-4D97-AF65-F5344CB8AC3E}">
        <p14:creationId xmlns:p14="http://schemas.microsoft.com/office/powerpoint/2010/main" val="373676668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E7D0C67-F7A5-40C3-A635-40D8E65B284F}" type="slidenum">
              <a:rPr lang="en-US" smtClean="0"/>
              <a:t>37</a:t>
            </a:fld>
            <a:endParaRPr lang="en-US"/>
          </a:p>
        </p:txBody>
      </p:sp>
    </p:spTree>
    <p:extLst>
      <p:ext uri="{BB962C8B-B14F-4D97-AF65-F5344CB8AC3E}">
        <p14:creationId xmlns:p14="http://schemas.microsoft.com/office/powerpoint/2010/main" val="13402348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 The research should be action-oriented. In other words, it should be aimed at reaching a solution leading to the implementation of its findings.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 The research must be as much cost-effective as possible.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 The research should be generative. This is one of the valuable characteristics of research because answering one question leads to generating many other new questions.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 The research should be logical. Without manipulating ideas logically, the scientific researcher cannot make much progress in any investigation.</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 The research should be reductive. This means that the findings of one researcher should be made available to other researchers to prevent them from repeating the same research.</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 The research should be replicable. This asserts that there should be scope to confirm the findings of previous research in a new environment and different settings with a new group of subjects or at a different point in time.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 The research should be participatory, involving all parties concerned (from policymakers down to community members) at all stages of the study.</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 The research must be relatively simple, timely, and time-bound, employing a comparatively simple design.</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 The research should be systematic. It emphasizes that a researcher should employ a structured procedure.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 The results of the research should be presented in formats most useful for administrators, decision-makers, business managers, or the community members.</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br>
              <a:rPr lang="en-US" dirty="0"/>
            </a:br>
            <a:endParaRPr lang="en-IN" dirty="0"/>
          </a:p>
        </p:txBody>
      </p:sp>
      <p:sp>
        <p:nvSpPr>
          <p:cNvPr id="4" name="Slide Number Placeholder 3"/>
          <p:cNvSpPr>
            <a:spLocks noGrp="1"/>
          </p:cNvSpPr>
          <p:nvPr>
            <p:ph type="sldNum" sz="quarter" idx="5"/>
          </p:nvPr>
        </p:nvSpPr>
        <p:spPr/>
        <p:txBody>
          <a:bodyPr/>
          <a:lstStyle/>
          <a:p>
            <a:fld id="{8E7D0C67-F7A5-40C3-A635-40D8E65B284F}" type="slidenum">
              <a:rPr lang="en-US" smtClean="0"/>
              <a:t>11</a:t>
            </a:fld>
            <a:endParaRPr lang="en-US"/>
          </a:p>
        </p:txBody>
      </p:sp>
    </p:spTree>
    <p:extLst>
      <p:ext uri="{BB962C8B-B14F-4D97-AF65-F5344CB8AC3E}">
        <p14:creationId xmlns:p14="http://schemas.microsoft.com/office/powerpoint/2010/main" val="27919317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E7D0C67-F7A5-40C3-A635-40D8E65B284F}" type="slidenum">
              <a:rPr lang="en-US" smtClean="0"/>
              <a:t>38</a:t>
            </a:fld>
            <a:endParaRPr lang="en-US"/>
          </a:p>
        </p:txBody>
      </p:sp>
    </p:spTree>
    <p:extLst>
      <p:ext uri="{BB962C8B-B14F-4D97-AF65-F5344CB8AC3E}">
        <p14:creationId xmlns:p14="http://schemas.microsoft.com/office/powerpoint/2010/main" val="290543295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E7D0C67-F7A5-40C3-A635-40D8E65B284F}" type="slidenum">
              <a:rPr lang="en-US" smtClean="0"/>
              <a:t>39</a:t>
            </a:fld>
            <a:endParaRPr lang="en-US"/>
          </a:p>
        </p:txBody>
      </p:sp>
    </p:spTree>
    <p:extLst>
      <p:ext uri="{BB962C8B-B14F-4D97-AF65-F5344CB8AC3E}">
        <p14:creationId xmlns:p14="http://schemas.microsoft.com/office/powerpoint/2010/main" val="211071447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E7D0C67-F7A5-40C3-A635-40D8E65B284F}" type="slidenum">
              <a:rPr lang="en-US" smtClean="0"/>
              <a:t>40</a:t>
            </a:fld>
            <a:endParaRPr lang="en-US"/>
          </a:p>
        </p:txBody>
      </p:sp>
    </p:spTree>
    <p:extLst>
      <p:ext uri="{BB962C8B-B14F-4D97-AF65-F5344CB8AC3E}">
        <p14:creationId xmlns:p14="http://schemas.microsoft.com/office/powerpoint/2010/main" val="135152248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E7D0C67-F7A5-40C3-A635-40D8E65B284F}" type="slidenum">
              <a:rPr lang="en-US" smtClean="0"/>
              <a:t>41</a:t>
            </a:fld>
            <a:endParaRPr lang="en-US"/>
          </a:p>
        </p:txBody>
      </p:sp>
    </p:spTree>
    <p:extLst>
      <p:ext uri="{BB962C8B-B14F-4D97-AF65-F5344CB8AC3E}">
        <p14:creationId xmlns:p14="http://schemas.microsoft.com/office/powerpoint/2010/main" val="192157182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E7D0C67-F7A5-40C3-A635-40D8E65B284F}" type="slidenum">
              <a:rPr lang="en-US" smtClean="0"/>
              <a:t>42</a:t>
            </a:fld>
            <a:endParaRPr lang="en-US"/>
          </a:p>
        </p:txBody>
      </p:sp>
    </p:spTree>
    <p:extLst>
      <p:ext uri="{BB962C8B-B14F-4D97-AF65-F5344CB8AC3E}">
        <p14:creationId xmlns:p14="http://schemas.microsoft.com/office/powerpoint/2010/main" val="403842350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E7D0C67-F7A5-40C3-A635-40D8E65B284F}" type="slidenum">
              <a:rPr lang="en-US" smtClean="0"/>
              <a:t>43</a:t>
            </a:fld>
            <a:endParaRPr lang="en-US"/>
          </a:p>
        </p:txBody>
      </p:sp>
    </p:spTree>
    <p:extLst>
      <p:ext uri="{BB962C8B-B14F-4D97-AF65-F5344CB8AC3E}">
        <p14:creationId xmlns:p14="http://schemas.microsoft.com/office/powerpoint/2010/main" val="324943115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E7D0C67-F7A5-40C3-A635-40D8E65B284F}" type="slidenum">
              <a:rPr lang="en-US" smtClean="0"/>
              <a:t>44</a:t>
            </a:fld>
            <a:endParaRPr lang="en-US"/>
          </a:p>
        </p:txBody>
      </p:sp>
    </p:spTree>
    <p:extLst>
      <p:ext uri="{BB962C8B-B14F-4D97-AF65-F5344CB8AC3E}">
        <p14:creationId xmlns:p14="http://schemas.microsoft.com/office/powerpoint/2010/main" val="136326786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E7D0C67-F7A5-40C3-A635-40D8E65B284F}" type="slidenum">
              <a:rPr lang="en-US" smtClean="0"/>
              <a:t>45</a:t>
            </a:fld>
            <a:endParaRPr lang="en-US"/>
          </a:p>
        </p:txBody>
      </p:sp>
    </p:spTree>
    <p:extLst>
      <p:ext uri="{BB962C8B-B14F-4D97-AF65-F5344CB8AC3E}">
        <p14:creationId xmlns:p14="http://schemas.microsoft.com/office/powerpoint/2010/main" val="392376307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E7D0C67-F7A5-40C3-A635-40D8E65B284F}" type="slidenum">
              <a:rPr lang="en-US" smtClean="0"/>
              <a:t>46</a:t>
            </a:fld>
            <a:endParaRPr lang="en-US"/>
          </a:p>
        </p:txBody>
      </p:sp>
    </p:spTree>
    <p:extLst>
      <p:ext uri="{BB962C8B-B14F-4D97-AF65-F5344CB8AC3E}">
        <p14:creationId xmlns:p14="http://schemas.microsoft.com/office/powerpoint/2010/main" val="65435961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E7D0C67-F7A5-40C3-A635-40D8E65B284F}" type="slidenum">
              <a:rPr lang="en-US" smtClean="0"/>
              <a:t>47</a:t>
            </a:fld>
            <a:endParaRPr lang="en-US"/>
          </a:p>
        </p:txBody>
      </p:sp>
    </p:spTree>
    <p:extLst>
      <p:ext uri="{BB962C8B-B14F-4D97-AF65-F5344CB8AC3E}">
        <p14:creationId xmlns:p14="http://schemas.microsoft.com/office/powerpoint/2010/main" val="13966015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Step-1 : </a:t>
            </a:r>
            <a:r>
              <a:rPr lang="en-US" b="1" dirty="0"/>
              <a:t>Identify and defining the Research Problem</a:t>
            </a:r>
          </a:p>
          <a:p>
            <a:endParaRPr lang="en-US" sz="1200" b="0" i="0" kern="1200" dirty="0">
              <a:solidFill>
                <a:schemeClr val="tx1"/>
              </a:solidFill>
              <a:effectLst/>
              <a:latin typeface="+mn-lt"/>
              <a:ea typeface="+mn-ea"/>
              <a:cs typeface="+mn-cs"/>
            </a:endParaRPr>
          </a:p>
          <a:p>
            <a:r>
              <a:rPr lang="en-US" dirty="0"/>
              <a:t>The first step in the process is to identify a problem or develop a research question. </a:t>
            </a:r>
          </a:p>
          <a:p>
            <a:endParaRPr lang="en-US" sz="1200" b="0" i="0" kern="1200" dirty="0">
              <a:solidFill>
                <a:schemeClr val="tx1"/>
              </a:solidFill>
              <a:effectLst/>
              <a:latin typeface="+mn-lt"/>
              <a:ea typeface="+mn-ea"/>
              <a:cs typeface="+mn-cs"/>
            </a:endParaRPr>
          </a:p>
          <a:p>
            <a:r>
              <a:rPr lang="en-US" dirty="0"/>
              <a:t>The research problem comes up with the ongoing phenomenon or issues.</a:t>
            </a:r>
          </a:p>
          <a:p>
            <a:endParaRPr lang="en-US" sz="1200" b="0" i="0" kern="1200" dirty="0">
              <a:solidFill>
                <a:schemeClr val="tx1"/>
              </a:solidFill>
              <a:effectLst/>
              <a:latin typeface="+mn-lt"/>
              <a:ea typeface="+mn-ea"/>
              <a:cs typeface="+mn-cs"/>
            </a:endParaRPr>
          </a:p>
          <a:p>
            <a:r>
              <a:rPr lang="en-US" dirty="0"/>
              <a:t>A research problem is a statement about an area of concern, a condition to be improved, a difficulty to be eliminated, or a troubling question that exists in scholarly literature, in theory, or in practice that points to the need for meaningful understanding and deliberate investigation.</a:t>
            </a:r>
          </a:p>
          <a:p>
            <a:endParaRPr lang="en-US" sz="1200" b="0" i="0" kern="1200" dirty="0">
              <a:solidFill>
                <a:schemeClr val="tx1"/>
              </a:solidFill>
              <a:effectLst/>
              <a:latin typeface="+mn-lt"/>
              <a:ea typeface="+mn-ea"/>
              <a:cs typeface="+mn-cs"/>
            </a:endParaRPr>
          </a:p>
          <a:p>
            <a:r>
              <a:rPr lang="en-US" dirty="0"/>
              <a:t>A research problem does not state how to do something, offer a vague or broad proposition, or present a value question. </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b="1" dirty="0"/>
              <a:t>Step 2: Review the Literature</a:t>
            </a:r>
          </a:p>
          <a:p>
            <a:endParaRPr lang="en-US" sz="1200" b="1" i="0" kern="1200" dirty="0">
              <a:solidFill>
                <a:schemeClr val="tx1"/>
              </a:solidFill>
              <a:effectLst/>
              <a:latin typeface="+mn-lt"/>
              <a:ea typeface="+mn-ea"/>
              <a:cs typeface="+mn-cs"/>
            </a:endParaRPr>
          </a:p>
          <a:p>
            <a:r>
              <a:rPr lang="en-US" dirty="0"/>
              <a:t>The researcher must learn more about the topic under investigation. To do this, the researcher must review the literature related to the research problem. This step provides foundational knowledge about the problem area. </a:t>
            </a:r>
          </a:p>
          <a:p>
            <a:endParaRPr lang="en-US" sz="1200" b="1"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It helps the researchers about what studies have been conducted in the past, how these studies were conducted and the conclusions in the problem area.</a:t>
            </a:r>
          </a:p>
          <a:p>
            <a:endParaRPr lang="en-US" sz="1200" b="0" i="0" kern="1200" dirty="0">
              <a:solidFill>
                <a:schemeClr val="tx1"/>
              </a:solidFill>
              <a:effectLst/>
              <a:latin typeface="+mn-lt"/>
              <a:ea typeface="+mn-ea"/>
              <a:cs typeface="+mn-cs"/>
            </a:endParaRPr>
          </a:p>
          <a:p>
            <a:r>
              <a:rPr lang="en-US" b="1" dirty="0"/>
              <a:t>Step 3: Formulating a Hypothesis</a:t>
            </a:r>
          </a:p>
          <a:p>
            <a:endParaRPr lang="en-US" sz="1200" b="1" i="0" kern="1200" dirty="0">
              <a:solidFill>
                <a:schemeClr val="tx1"/>
              </a:solidFill>
              <a:effectLst/>
              <a:latin typeface="+mn-lt"/>
              <a:ea typeface="+mn-ea"/>
              <a:cs typeface="+mn-cs"/>
            </a:endParaRPr>
          </a:p>
          <a:p>
            <a:r>
              <a:rPr lang="en-US" dirty="0"/>
              <a:t>In this step, the researcher makes the problem precise. </a:t>
            </a:r>
          </a:p>
          <a:p>
            <a:endParaRPr lang="en-US" sz="1200" b="1" i="0" kern="1200" dirty="0">
              <a:solidFill>
                <a:schemeClr val="tx1"/>
              </a:solidFill>
              <a:effectLst/>
              <a:latin typeface="+mn-lt"/>
              <a:ea typeface="+mn-ea"/>
              <a:cs typeface="+mn-cs"/>
            </a:endParaRPr>
          </a:p>
          <a:p>
            <a:r>
              <a:rPr lang="en-US" dirty="0"/>
              <a:t>. The research work is topic focused and refined.</a:t>
            </a:r>
          </a:p>
          <a:p>
            <a:r>
              <a:rPr lang="en-US" dirty="0"/>
              <a:t>Then the researcher steps forward to how the problem would be approached? The nature of the research problem can decide to formulate a definite hypothesis. </a:t>
            </a:r>
          </a:p>
          <a:p>
            <a:endParaRPr lang="en-US" dirty="0"/>
          </a:p>
          <a:p>
            <a:r>
              <a:rPr lang="en-US" dirty="0"/>
              <a:t>. A hypothesis is tested. Effective research work formulates a hypothesis in such a way that collected factual data will provide evidence that either supports or disproves them. Formulation of Hypothesis in Research will make you more expert. </a:t>
            </a:r>
          </a:p>
          <a:p>
            <a:endParaRPr lang="en-US" dirty="0"/>
          </a:p>
          <a:p>
            <a:r>
              <a:rPr lang="en-US" dirty="0"/>
              <a:t>. In the end, the hypothesis turns into a practical theory</a:t>
            </a:r>
          </a:p>
          <a:p>
            <a:endParaRPr lang="en-US" sz="1200" b="1" i="0" kern="1200" dirty="0">
              <a:solidFill>
                <a:schemeClr val="tx1"/>
              </a:solidFill>
              <a:effectLst/>
              <a:latin typeface="+mn-lt"/>
              <a:ea typeface="+mn-ea"/>
              <a:cs typeface="+mn-cs"/>
            </a:endParaRPr>
          </a:p>
          <a:p>
            <a:r>
              <a:rPr lang="en-US" dirty="0"/>
              <a:t>In order to develop working hypotheses researcher should adopt the following approach </a:t>
            </a:r>
          </a:p>
          <a:p>
            <a:endParaRPr lang="en-US" dirty="0"/>
          </a:p>
          <a:p>
            <a:pPr marL="228600" indent="-228600">
              <a:buAutoNum type="alphaLcPeriod"/>
            </a:pPr>
            <a:r>
              <a:rPr lang="en-US" dirty="0"/>
              <a:t>Discussions with colleagues and experts about the problem, its origin and the objectives in seeking a solution; </a:t>
            </a:r>
          </a:p>
          <a:p>
            <a:pPr marL="228600" indent="-228600">
              <a:buAutoNum type="alphaLcPeriod"/>
            </a:pPr>
            <a:endParaRPr lang="en-US" dirty="0"/>
          </a:p>
          <a:p>
            <a:pPr marL="228600" indent="-228600">
              <a:buAutoNum type="alphaLcPeriod"/>
            </a:pPr>
            <a:r>
              <a:rPr lang="en-US" dirty="0"/>
              <a:t>Examination of data and records, if available, concerning the problem for possible trends, peculiarities and other clues; </a:t>
            </a:r>
          </a:p>
          <a:p>
            <a:pPr marL="228600" indent="-228600">
              <a:buAutoNum type="alphaLcPeriod"/>
            </a:pPr>
            <a:endParaRPr lang="en-US" dirty="0"/>
          </a:p>
          <a:p>
            <a:pPr marL="228600" indent="-228600">
              <a:buAutoNum type="alphaLcPeriod"/>
            </a:pPr>
            <a:r>
              <a:rPr lang="en-US" dirty="0"/>
              <a:t>Review of similar studies in the area or of the studies on similar problems; and </a:t>
            </a:r>
          </a:p>
          <a:p>
            <a:pPr marL="228600" indent="-228600">
              <a:buAutoNum type="alphaLcPeriod"/>
            </a:pPr>
            <a:endParaRPr lang="en-US" dirty="0"/>
          </a:p>
          <a:p>
            <a:pPr marL="228600" indent="-228600">
              <a:buAutoNum type="alphaLcPeriod"/>
            </a:pPr>
            <a:r>
              <a:rPr lang="en-US" dirty="0"/>
              <a:t>Exploratory personal investigation which involves original field interviews on a limited scale with interested parties and individuals with a view to secure greater insight into the practical aspects of the problem. </a:t>
            </a:r>
          </a:p>
          <a:p>
            <a:pPr marL="228600" indent="-228600">
              <a:buAutoNum type="alphaLcPeriod"/>
            </a:pPr>
            <a:endParaRPr lang="en-US" sz="1200" b="1" i="0" kern="1200" dirty="0">
              <a:solidFill>
                <a:schemeClr val="tx1"/>
              </a:solidFill>
              <a:effectLst/>
              <a:latin typeface="+mn-lt"/>
              <a:ea typeface="+mn-ea"/>
              <a:cs typeface="+mn-cs"/>
            </a:endParaRPr>
          </a:p>
          <a:p>
            <a:pPr marL="228600" indent="-228600">
              <a:buAutoNum type="alphaLcPeriod"/>
            </a:pPr>
            <a:endParaRPr lang="en-US" sz="1200" b="1" i="0" kern="1200" dirty="0">
              <a:solidFill>
                <a:schemeClr val="tx1"/>
              </a:solidFill>
              <a:effectLst/>
              <a:latin typeface="+mn-lt"/>
              <a:ea typeface="+mn-ea"/>
              <a:cs typeface="+mn-cs"/>
            </a:endParaRPr>
          </a:p>
          <a:p>
            <a:pPr marL="0" indent="0">
              <a:buNone/>
            </a:pPr>
            <a:r>
              <a:rPr lang="en-IN" b="1" dirty="0"/>
              <a:t>Step 4: Research Design</a:t>
            </a:r>
          </a:p>
          <a:p>
            <a:pPr marL="0" indent="0">
              <a:buNone/>
            </a:pPr>
            <a:endParaRPr lang="en-IN" sz="1200" b="1" i="0" kern="1200" dirty="0">
              <a:solidFill>
                <a:schemeClr val="tx1"/>
              </a:solidFill>
              <a:effectLst/>
              <a:latin typeface="+mn-lt"/>
              <a:ea typeface="+mn-ea"/>
              <a:cs typeface="+mn-cs"/>
            </a:endParaRPr>
          </a:p>
          <a:p>
            <a:pPr marL="0" indent="0">
              <a:buNone/>
            </a:pPr>
            <a:r>
              <a:rPr lang="en-US" dirty="0"/>
              <a:t>. Research design decides how the research materials will be collected. One or more research methods, for example, experiment, survey, interview, </a:t>
            </a:r>
            <a:r>
              <a:rPr lang="en-US" dirty="0" err="1"/>
              <a:t>etc</a:t>
            </a:r>
            <a:r>
              <a:rPr lang="en-US" dirty="0"/>
              <a:t> are chosen depending on the research objectives.</a:t>
            </a:r>
          </a:p>
          <a:p>
            <a:pPr marL="0" indent="0">
              <a:buNone/>
            </a:pPr>
            <a:endParaRPr lang="en-US" sz="1200" b="1" i="0" kern="1200" dirty="0">
              <a:solidFill>
                <a:schemeClr val="tx1"/>
              </a:solidFill>
              <a:effectLst/>
              <a:latin typeface="+mn-lt"/>
              <a:ea typeface="+mn-ea"/>
              <a:cs typeface="+mn-cs"/>
            </a:endParaRPr>
          </a:p>
          <a:p>
            <a:pPr marL="0" indent="0">
              <a:buNone/>
            </a:pPr>
            <a:r>
              <a:rPr lang="en-US" dirty="0"/>
              <a:t>. The function of research design is to provide for the collection of relevant evidence with minimal expenditure of effort, time and money. But how all these can be achieved depends mainly on the research purpose. </a:t>
            </a:r>
          </a:p>
          <a:p>
            <a:pPr marL="0" indent="0">
              <a:buNone/>
            </a:pPr>
            <a:endParaRPr lang="en-US" dirty="0"/>
          </a:p>
          <a:p>
            <a:pPr marL="0" indent="0">
              <a:buNone/>
            </a:pPr>
            <a:r>
              <a:rPr lang="en-US" dirty="0"/>
              <a:t>. Research purposes may be grouped into four categories, a. Exploration, b. Description, c. Diagnosis, and d. Experimentation.</a:t>
            </a:r>
            <a:endParaRPr lang="en-IN" sz="1200" b="1" i="0" kern="1200" dirty="0">
              <a:solidFill>
                <a:schemeClr val="tx1"/>
              </a:solidFill>
              <a:effectLst/>
              <a:latin typeface="+mn-lt"/>
              <a:ea typeface="+mn-ea"/>
              <a:cs typeface="+mn-cs"/>
            </a:endParaRPr>
          </a:p>
          <a:p>
            <a:pPr marL="0" indent="0">
              <a:buNone/>
            </a:pPr>
            <a:endParaRPr lang="en-IN" sz="1200" b="1" i="0" kern="1200" dirty="0">
              <a:solidFill>
                <a:schemeClr val="tx1"/>
              </a:solidFill>
              <a:effectLst/>
              <a:latin typeface="+mn-lt"/>
              <a:ea typeface="+mn-ea"/>
              <a:cs typeface="+mn-cs"/>
            </a:endParaRPr>
          </a:p>
          <a:p>
            <a:pPr marL="0" indent="0">
              <a:buNone/>
            </a:pPr>
            <a:r>
              <a:rPr lang="en-US" b="1" dirty="0"/>
              <a:t>Step 5: Carry out the Research Process</a:t>
            </a:r>
            <a:endParaRPr lang="en-IN" sz="1200" b="1" i="0" kern="1200" dirty="0">
              <a:solidFill>
                <a:schemeClr val="tx1"/>
              </a:solidFill>
              <a:effectLst/>
              <a:latin typeface="+mn-lt"/>
              <a:ea typeface="+mn-ea"/>
              <a:cs typeface="+mn-cs"/>
            </a:endParaRPr>
          </a:p>
          <a:p>
            <a:pPr marL="0" indent="0">
              <a:buNone/>
            </a:pPr>
            <a:endParaRPr lang="en-IN" sz="1200" b="1" i="0" kern="1200" dirty="0">
              <a:solidFill>
                <a:schemeClr val="tx1"/>
              </a:solidFill>
              <a:effectLst/>
              <a:latin typeface="+mn-lt"/>
              <a:ea typeface="+mn-ea"/>
              <a:cs typeface="+mn-cs"/>
            </a:endParaRPr>
          </a:p>
          <a:p>
            <a:pPr marL="0" indent="0">
              <a:buNone/>
            </a:pPr>
            <a:r>
              <a:rPr lang="en-US" dirty="0"/>
              <a:t>While the research design is decided, then the researcher collects data, records information. </a:t>
            </a:r>
          </a:p>
          <a:p>
            <a:pPr marL="0" indent="0">
              <a:buNone/>
            </a:pPr>
            <a:endParaRPr lang="en-US" dirty="0"/>
          </a:p>
          <a:p>
            <a:pPr marL="0" indent="0">
              <a:buNone/>
            </a:pPr>
            <a:r>
              <a:rPr lang="en-US" dirty="0"/>
              <a:t>The researcher proceeds with the research. Practical difficulties may arise in this stage. </a:t>
            </a:r>
          </a:p>
          <a:p>
            <a:pPr marL="0" indent="0">
              <a:buNone/>
            </a:pPr>
            <a:r>
              <a:rPr lang="en-US" dirty="0"/>
              <a:t>For example, the research method may not suit properly. The interviewer might be unwilling to let carry out the research as planned. </a:t>
            </a:r>
          </a:p>
          <a:p>
            <a:pPr marL="0" indent="0">
              <a:buNone/>
            </a:pPr>
            <a:endParaRPr lang="en-US" dirty="0"/>
          </a:p>
          <a:p>
            <a:pPr marL="0" indent="0">
              <a:buNone/>
            </a:pPr>
            <a:r>
              <a:rPr lang="en-US" dirty="0"/>
              <a:t>Moreover, a false interpretation could potentially bias the result of the study. </a:t>
            </a:r>
          </a:p>
          <a:p>
            <a:pPr marL="0" indent="0">
              <a:buNone/>
            </a:pPr>
            <a:endParaRPr lang="en-US" dirty="0"/>
          </a:p>
          <a:p>
            <a:pPr marL="0" indent="0">
              <a:buNone/>
            </a:pPr>
            <a:r>
              <a:rPr lang="en-US" dirty="0"/>
              <a:t>So, when you collect data, you need to know the effective techniques of data collection in order to gather necessary and relevant information with regard to research. </a:t>
            </a:r>
            <a:endParaRPr lang="en-IN" sz="1200" b="1" i="0" kern="1200" dirty="0">
              <a:solidFill>
                <a:schemeClr val="tx1"/>
              </a:solidFill>
              <a:effectLst/>
              <a:latin typeface="+mn-lt"/>
              <a:ea typeface="+mn-ea"/>
              <a:cs typeface="+mn-cs"/>
            </a:endParaRPr>
          </a:p>
          <a:p>
            <a:pPr marL="0" indent="0">
              <a:buNone/>
            </a:pPr>
            <a:endParaRPr lang="en-IN" sz="1200" b="1" i="0" kern="1200" dirty="0">
              <a:solidFill>
                <a:schemeClr val="tx1"/>
              </a:solidFill>
              <a:effectLst/>
              <a:latin typeface="+mn-lt"/>
              <a:ea typeface="+mn-ea"/>
              <a:cs typeface="+mn-cs"/>
            </a:endParaRPr>
          </a:p>
          <a:p>
            <a:pPr marL="0" indent="0">
              <a:buNone/>
            </a:pPr>
            <a:r>
              <a:rPr lang="en-US" b="1" dirty="0"/>
              <a:t>Step 6: Preparing Research Results </a:t>
            </a:r>
          </a:p>
          <a:p>
            <a:pPr marL="0" indent="0">
              <a:buNone/>
            </a:pPr>
            <a:endParaRPr lang="en-US" dirty="0"/>
          </a:p>
          <a:p>
            <a:pPr marL="0" indent="0">
              <a:buNone/>
            </a:pPr>
            <a:r>
              <a:rPr lang="en-US" dirty="0"/>
              <a:t>Now work out the implications of the data you gathered. </a:t>
            </a:r>
          </a:p>
          <a:p>
            <a:pPr marL="0" indent="0">
              <a:buNone/>
            </a:pPr>
            <a:endParaRPr lang="en-US" dirty="0"/>
          </a:p>
          <a:p>
            <a:pPr marL="0" indent="0">
              <a:buNone/>
            </a:pPr>
            <a:r>
              <a:rPr lang="en-US" dirty="0"/>
              <a:t>Your challenges are not over yet. Rather problems might just begin! </a:t>
            </a:r>
          </a:p>
          <a:p>
            <a:pPr marL="0" indent="0">
              <a:buNone/>
            </a:pPr>
            <a:endParaRPr lang="en-US" dirty="0"/>
          </a:p>
          <a:p>
            <a:pPr marL="0" indent="0">
              <a:buNone/>
            </a:pPr>
            <a:r>
              <a:rPr lang="en-US" dirty="0"/>
              <a:t>It is hardly easy to clear out the implications of the gathered materials. While it is possible to clarify the research questions, some investigations are less conclusive. </a:t>
            </a:r>
          </a:p>
          <a:p>
            <a:pPr marL="0" indent="0">
              <a:buNone/>
            </a:pPr>
            <a:endParaRPr lang="en-US" dirty="0"/>
          </a:p>
          <a:p>
            <a:pPr marL="0" indent="0">
              <a:buNone/>
            </a:pPr>
            <a:r>
              <a:rPr lang="en-US" dirty="0"/>
              <a:t>So, interpret your research results in order to report the findings. </a:t>
            </a:r>
          </a:p>
          <a:p>
            <a:pPr marL="0" indent="0">
              <a:buNone/>
            </a:pPr>
            <a:endParaRPr lang="en-US" dirty="0"/>
          </a:p>
          <a:p>
            <a:pPr marL="0" indent="0">
              <a:buNone/>
            </a:pPr>
            <a:r>
              <a:rPr lang="en-US" dirty="0"/>
              <a:t>No matter what kind of research you are doing, there comes a moment when your head is full of ideas that originated from your analysis. </a:t>
            </a:r>
          </a:p>
          <a:p>
            <a:pPr marL="0" indent="0">
              <a:buNone/>
            </a:pPr>
            <a:endParaRPr lang="en-US" dirty="0"/>
          </a:p>
          <a:p>
            <a:pPr marL="0" indent="0">
              <a:buNone/>
            </a:pPr>
            <a:r>
              <a:rPr lang="en-US" dirty="0"/>
              <a:t>Ideally, you’ll write them down as they come to you. Now you need to convert the mass of those elements and ideas into a written text that makes sense to the reader and can do justice to your quest</a:t>
            </a:r>
            <a:endParaRPr lang="en-IN" sz="1200" b="1" i="0" kern="1200" dirty="0">
              <a:solidFill>
                <a:schemeClr val="tx1"/>
              </a:solidFill>
              <a:effectLst/>
              <a:latin typeface="+mn-lt"/>
              <a:ea typeface="+mn-ea"/>
              <a:cs typeface="+mn-cs"/>
            </a:endParaRPr>
          </a:p>
          <a:p>
            <a:pPr marL="0" indent="0">
              <a:buNone/>
            </a:pPr>
            <a:endParaRPr lang="en-IN" sz="1200" b="1" i="0" kern="1200" dirty="0">
              <a:solidFill>
                <a:schemeClr val="tx1"/>
              </a:solidFill>
              <a:effectLst/>
              <a:latin typeface="+mn-lt"/>
              <a:ea typeface="+mn-ea"/>
              <a:cs typeface="+mn-cs"/>
            </a:endParaRPr>
          </a:p>
          <a:p>
            <a:pPr marL="0" indent="0">
              <a:buNone/>
            </a:pPr>
            <a:r>
              <a:rPr lang="en-US" b="1" dirty="0"/>
              <a:t>Step 7: Reporting Research Findings </a:t>
            </a:r>
          </a:p>
          <a:p>
            <a:pPr marL="0" indent="0">
              <a:buNone/>
            </a:pPr>
            <a:endParaRPr lang="en-US" dirty="0"/>
          </a:p>
          <a:p>
            <a:pPr marL="0" indent="0">
              <a:buNone/>
            </a:pPr>
            <a:r>
              <a:rPr lang="en-US" dirty="0"/>
              <a:t>The final step of the research process outline is to report the research findings. </a:t>
            </a:r>
          </a:p>
          <a:p>
            <a:pPr marL="0" indent="0">
              <a:buNone/>
            </a:pPr>
            <a:endParaRPr lang="en-US" dirty="0"/>
          </a:p>
          <a:p>
            <a:pPr marL="0" indent="0">
              <a:buNone/>
            </a:pPr>
            <a:r>
              <a:rPr lang="en-US" dirty="0"/>
              <a:t>Describe the significance of the research study. </a:t>
            </a:r>
          </a:p>
          <a:p>
            <a:pPr marL="0" indent="0">
              <a:buNone/>
            </a:pPr>
            <a:endParaRPr lang="en-US" dirty="0"/>
          </a:p>
          <a:p>
            <a:pPr marL="0" indent="0">
              <a:buNone/>
            </a:pPr>
            <a:r>
              <a:rPr lang="en-US" dirty="0"/>
              <a:t>Work out how do they relate to the previous research findings. </a:t>
            </a:r>
          </a:p>
          <a:p>
            <a:pPr marL="0" indent="0">
              <a:buNone/>
            </a:pPr>
            <a:endParaRPr lang="en-US" dirty="0"/>
          </a:p>
          <a:p>
            <a:pPr marL="0" indent="0">
              <a:buNone/>
            </a:pPr>
            <a:r>
              <a:rPr lang="en-US" dirty="0"/>
              <a:t>Usually, the research report published as a journal article or book. </a:t>
            </a:r>
          </a:p>
          <a:p>
            <a:pPr marL="0" indent="0">
              <a:buNone/>
            </a:pPr>
            <a:endParaRPr lang="en-US" dirty="0"/>
          </a:p>
          <a:p>
            <a:pPr marL="0" indent="0">
              <a:buNone/>
            </a:pPr>
            <a:r>
              <a:rPr lang="en-US" dirty="0"/>
              <a:t>This is the last stage in terms of the individual research project. Mostly, a research report discusses questions that remained unanswered &amp; suggest further research in the future in general. </a:t>
            </a:r>
            <a:endParaRPr lang="en-IN" sz="1200" b="1" i="0" kern="1200" dirty="0">
              <a:solidFill>
                <a:schemeClr val="tx1"/>
              </a:solidFill>
              <a:effectLst/>
              <a:latin typeface="+mn-lt"/>
              <a:ea typeface="+mn-ea"/>
              <a:cs typeface="+mn-cs"/>
            </a:endParaRPr>
          </a:p>
          <a:p>
            <a:pPr marL="0" indent="0">
              <a:buNone/>
            </a:pPr>
            <a:endParaRPr lang="en-IN" sz="1200" b="1" i="0" kern="1200" dirty="0">
              <a:solidFill>
                <a:schemeClr val="tx1"/>
              </a:solidFill>
              <a:effectLst/>
              <a:latin typeface="+mn-lt"/>
              <a:ea typeface="+mn-ea"/>
              <a:cs typeface="+mn-cs"/>
            </a:endParaRPr>
          </a:p>
          <a:p>
            <a:pPr marL="0" indent="0">
              <a:buNone/>
            </a:pPr>
            <a:endParaRPr lang="en-IN" sz="1200" b="1" i="0" kern="1200" dirty="0">
              <a:solidFill>
                <a:schemeClr val="tx1"/>
              </a:solidFill>
              <a:effectLst/>
              <a:latin typeface="+mn-lt"/>
              <a:ea typeface="+mn-ea"/>
              <a:cs typeface="+mn-cs"/>
            </a:endParaRPr>
          </a:p>
          <a:p>
            <a:pPr marL="0" indent="0">
              <a:buNone/>
            </a:pPr>
            <a:endParaRPr lang="en-IN" sz="1200" b="1" i="0" kern="1200" dirty="0">
              <a:solidFill>
                <a:schemeClr val="tx1"/>
              </a:solidFill>
              <a:effectLst/>
              <a:latin typeface="+mn-lt"/>
              <a:ea typeface="+mn-ea"/>
              <a:cs typeface="+mn-cs"/>
            </a:endParaRPr>
          </a:p>
          <a:p>
            <a:pPr marL="0" indent="0">
              <a:buNone/>
            </a:pPr>
            <a:endParaRPr lang="en-IN" sz="1200" b="1" i="0" kern="1200" dirty="0">
              <a:solidFill>
                <a:schemeClr val="tx1"/>
              </a:solidFill>
              <a:effectLst/>
              <a:latin typeface="+mn-lt"/>
              <a:ea typeface="+mn-ea"/>
              <a:cs typeface="+mn-cs"/>
            </a:endParaRPr>
          </a:p>
          <a:p>
            <a:pPr marL="0" indent="0">
              <a:buNone/>
            </a:pPr>
            <a:endParaRPr lang="en-IN" sz="1200" b="1" i="0" kern="1200" dirty="0">
              <a:solidFill>
                <a:schemeClr val="tx1"/>
              </a:solidFill>
              <a:effectLst/>
              <a:latin typeface="+mn-lt"/>
              <a:ea typeface="+mn-ea"/>
              <a:cs typeface="+mn-cs"/>
            </a:endParaRPr>
          </a:p>
          <a:p>
            <a:pPr marL="0" indent="0">
              <a:buNone/>
            </a:pPr>
            <a:endParaRPr lang="en-IN" sz="1200" b="1" i="0" kern="1200" dirty="0">
              <a:solidFill>
                <a:schemeClr val="tx1"/>
              </a:solidFill>
              <a:effectLst/>
              <a:latin typeface="+mn-lt"/>
              <a:ea typeface="+mn-ea"/>
              <a:cs typeface="+mn-cs"/>
            </a:endParaRPr>
          </a:p>
          <a:p>
            <a:pPr marL="0" indent="0">
              <a:buNone/>
            </a:pPr>
            <a:endParaRPr lang="en-IN" sz="1200" b="1" i="0" kern="1200" dirty="0">
              <a:solidFill>
                <a:schemeClr val="tx1"/>
              </a:solidFill>
              <a:effectLst/>
              <a:latin typeface="+mn-lt"/>
              <a:ea typeface="+mn-ea"/>
              <a:cs typeface="+mn-cs"/>
            </a:endParaRPr>
          </a:p>
          <a:p>
            <a:pPr marL="0" indent="0">
              <a:buNone/>
            </a:pPr>
            <a:endParaRPr lang="en-IN" sz="1200" b="1" i="0" kern="1200" dirty="0">
              <a:solidFill>
                <a:schemeClr val="tx1"/>
              </a:solidFill>
              <a:effectLst/>
              <a:latin typeface="+mn-lt"/>
              <a:ea typeface="+mn-ea"/>
              <a:cs typeface="+mn-cs"/>
            </a:endParaRPr>
          </a:p>
          <a:p>
            <a:pPr marL="0" indent="0">
              <a:buNone/>
            </a:pPr>
            <a:endParaRPr lang="en-IN" sz="1200" b="1" i="0" kern="1200" dirty="0">
              <a:solidFill>
                <a:schemeClr val="tx1"/>
              </a:solidFill>
              <a:effectLst/>
              <a:latin typeface="+mn-lt"/>
              <a:ea typeface="+mn-ea"/>
              <a:cs typeface="+mn-cs"/>
            </a:endParaRPr>
          </a:p>
          <a:p>
            <a:pPr marL="0" indent="0">
              <a:buNone/>
            </a:pPr>
            <a:endParaRPr lang="en-IN" sz="1200" b="1" i="0" kern="1200" dirty="0">
              <a:solidFill>
                <a:schemeClr val="tx1"/>
              </a:solidFill>
              <a:effectLst/>
              <a:latin typeface="+mn-lt"/>
              <a:ea typeface="+mn-ea"/>
              <a:cs typeface="+mn-cs"/>
            </a:endParaRPr>
          </a:p>
          <a:p>
            <a:pPr marL="0" indent="0">
              <a:buNone/>
            </a:pPr>
            <a:endParaRPr lang="en-IN" sz="1200" b="1" i="0" kern="1200" dirty="0">
              <a:solidFill>
                <a:schemeClr val="tx1"/>
              </a:solidFill>
              <a:effectLst/>
              <a:latin typeface="+mn-lt"/>
              <a:ea typeface="+mn-ea"/>
              <a:cs typeface="+mn-cs"/>
            </a:endParaRPr>
          </a:p>
          <a:p>
            <a:pPr marL="0" indent="0">
              <a:buNone/>
            </a:pPr>
            <a:endParaRPr lang="en-IN" sz="1200" b="1" i="0" kern="1200" dirty="0">
              <a:solidFill>
                <a:schemeClr val="tx1"/>
              </a:solidFill>
              <a:effectLst/>
              <a:latin typeface="+mn-lt"/>
              <a:ea typeface="+mn-ea"/>
              <a:cs typeface="+mn-cs"/>
            </a:endParaRPr>
          </a:p>
          <a:p>
            <a:pPr marL="0" indent="0">
              <a:buNone/>
            </a:pPr>
            <a:endParaRPr lang="en-IN" sz="1200" b="1" i="0" kern="1200" dirty="0">
              <a:solidFill>
                <a:schemeClr val="tx1"/>
              </a:solidFill>
              <a:effectLst/>
              <a:latin typeface="+mn-lt"/>
              <a:ea typeface="+mn-ea"/>
              <a:cs typeface="+mn-cs"/>
            </a:endParaRPr>
          </a:p>
          <a:p>
            <a:pPr marL="0" indent="0">
              <a:buNone/>
            </a:pPr>
            <a:endParaRPr lang="en-IN" sz="1200" b="1" i="0" kern="1200" dirty="0">
              <a:solidFill>
                <a:schemeClr val="tx1"/>
              </a:solidFill>
              <a:effectLst/>
              <a:latin typeface="+mn-lt"/>
              <a:ea typeface="+mn-ea"/>
              <a:cs typeface="+mn-cs"/>
            </a:endParaRPr>
          </a:p>
          <a:p>
            <a:pPr marL="0" indent="0">
              <a:buNone/>
            </a:pPr>
            <a:endParaRPr lang="en-IN" sz="1200" b="1" i="0" kern="1200" dirty="0">
              <a:solidFill>
                <a:schemeClr val="tx1"/>
              </a:solidFill>
              <a:effectLst/>
              <a:latin typeface="+mn-lt"/>
              <a:ea typeface="+mn-ea"/>
              <a:cs typeface="+mn-cs"/>
            </a:endParaRPr>
          </a:p>
          <a:p>
            <a:pPr marL="0" indent="0">
              <a:buNone/>
            </a:pPr>
            <a:endParaRPr lang="en-IN" sz="1200" b="1" i="0" kern="1200" dirty="0">
              <a:solidFill>
                <a:schemeClr val="tx1"/>
              </a:solidFill>
              <a:effectLst/>
              <a:latin typeface="+mn-lt"/>
              <a:ea typeface="+mn-ea"/>
              <a:cs typeface="+mn-cs"/>
            </a:endParaRPr>
          </a:p>
          <a:p>
            <a:pPr marL="0" indent="0">
              <a:buNone/>
            </a:pPr>
            <a:endParaRPr lang="en-IN" sz="1200" b="1" i="0" kern="1200" dirty="0">
              <a:solidFill>
                <a:schemeClr val="tx1"/>
              </a:solidFill>
              <a:effectLst/>
              <a:latin typeface="+mn-lt"/>
              <a:ea typeface="+mn-ea"/>
              <a:cs typeface="+mn-cs"/>
            </a:endParaRPr>
          </a:p>
          <a:p>
            <a:pPr marL="0" indent="0">
              <a:buNone/>
            </a:pPr>
            <a:endParaRPr lang="en-IN" sz="1200" b="1" i="0" kern="1200" dirty="0">
              <a:solidFill>
                <a:schemeClr val="tx1"/>
              </a:solidFill>
              <a:effectLst/>
              <a:latin typeface="+mn-lt"/>
              <a:ea typeface="+mn-ea"/>
              <a:cs typeface="+mn-cs"/>
            </a:endParaRPr>
          </a:p>
          <a:p>
            <a:pPr marL="0" inden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8E7D0C67-F7A5-40C3-A635-40D8E65B284F}" type="slidenum">
              <a:rPr lang="en-US" smtClean="0"/>
              <a:t>12</a:t>
            </a:fld>
            <a:endParaRPr lang="en-US"/>
          </a:p>
        </p:txBody>
      </p:sp>
    </p:spTree>
    <p:extLst>
      <p:ext uri="{BB962C8B-B14F-4D97-AF65-F5344CB8AC3E}">
        <p14:creationId xmlns:p14="http://schemas.microsoft.com/office/powerpoint/2010/main" val="227611432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E7D0C67-F7A5-40C3-A635-40D8E65B284F}" type="slidenum">
              <a:rPr lang="en-US" smtClean="0"/>
              <a:t>48</a:t>
            </a:fld>
            <a:endParaRPr lang="en-US"/>
          </a:p>
        </p:txBody>
      </p:sp>
    </p:spTree>
    <p:extLst>
      <p:ext uri="{BB962C8B-B14F-4D97-AF65-F5344CB8AC3E}">
        <p14:creationId xmlns:p14="http://schemas.microsoft.com/office/powerpoint/2010/main" val="295513244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E7D0C67-F7A5-40C3-A635-40D8E65B284F}" type="slidenum">
              <a:rPr lang="en-US" smtClean="0"/>
              <a:t>49</a:t>
            </a:fld>
            <a:endParaRPr lang="en-US"/>
          </a:p>
        </p:txBody>
      </p:sp>
    </p:spTree>
    <p:extLst>
      <p:ext uri="{BB962C8B-B14F-4D97-AF65-F5344CB8AC3E}">
        <p14:creationId xmlns:p14="http://schemas.microsoft.com/office/powerpoint/2010/main" val="89078461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E7D0C67-F7A5-40C3-A635-40D8E65B284F}" type="slidenum">
              <a:rPr lang="en-US" smtClean="0"/>
              <a:t>50</a:t>
            </a:fld>
            <a:endParaRPr lang="en-US"/>
          </a:p>
        </p:txBody>
      </p:sp>
    </p:spTree>
    <p:extLst>
      <p:ext uri="{BB962C8B-B14F-4D97-AF65-F5344CB8AC3E}">
        <p14:creationId xmlns:p14="http://schemas.microsoft.com/office/powerpoint/2010/main" val="324284195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E7D0C67-F7A5-40C3-A635-40D8E65B284F}" type="slidenum">
              <a:rPr lang="en-US" smtClean="0"/>
              <a:t>52</a:t>
            </a:fld>
            <a:endParaRPr lang="en-US"/>
          </a:p>
        </p:txBody>
      </p:sp>
    </p:spTree>
    <p:extLst>
      <p:ext uri="{BB962C8B-B14F-4D97-AF65-F5344CB8AC3E}">
        <p14:creationId xmlns:p14="http://schemas.microsoft.com/office/powerpoint/2010/main" val="187226065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E7D0C67-F7A5-40C3-A635-40D8E65B284F}" type="slidenum">
              <a:rPr lang="en-US" smtClean="0"/>
              <a:t>53</a:t>
            </a:fld>
            <a:endParaRPr lang="en-US"/>
          </a:p>
        </p:txBody>
      </p:sp>
    </p:spTree>
    <p:extLst>
      <p:ext uri="{BB962C8B-B14F-4D97-AF65-F5344CB8AC3E}">
        <p14:creationId xmlns:p14="http://schemas.microsoft.com/office/powerpoint/2010/main" val="360310071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E7D0C67-F7A5-40C3-A635-40D8E65B284F}" type="slidenum">
              <a:rPr lang="en-US" smtClean="0"/>
              <a:t>54</a:t>
            </a:fld>
            <a:endParaRPr lang="en-US"/>
          </a:p>
        </p:txBody>
      </p:sp>
    </p:spTree>
    <p:extLst>
      <p:ext uri="{BB962C8B-B14F-4D97-AF65-F5344CB8AC3E}">
        <p14:creationId xmlns:p14="http://schemas.microsoft.com/office/powerpoint/2010/main" val="84805506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E7D0C67-F7A5-40C3-A635-40D8E65B284F}" type="slidenum">
              <a:rPr lang="en-US" smtClean="0"/>
              <a:t>55</a:t>
            </a:fld>
            <a:endParaRPr lang="en-US"/>
          </a:p>
        </p:txBody>
      </p:sp>
    </p:spTree>
    <p:extLst>
      <p:ext uri="{BB962C8B-B14F-4D97-AF65-F5344CB8AC3E}">
        <p14:creationId xmlns:p14="http://schemas.microsoft.com/office/powerpoint/2010/main" val="169305209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E7D0C67-F7A5-40C3-A635-40D8E65B284F}" type="slidenum">
              <a:rPr lang="en-US" smtClean="0"/>
              <a:t>56</a:t>
            </a:fld>
            <a:endParaRPr lang="en-US"/>
          </a:p>
        </p:txBody>
      </p:sp>
    </p:spTree>
    <p:extLst>
      <p:ext uri="{BB962C8B-B14F-4D97-AF65-F5344CB8AC3E}">
        <p14:creationId xmlns:p14="http://schemas.microsoft.com/office/powerpoint/2010/main" val="238560544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E7D0C67-F7A5-40C3-A635-40D8E65B284F}" type="slidenum">
              <a:rPr lang="en-US" smtClean="0"/>
              <a:t>57</a:t>
            </a:fld>
            <a:endParaRPr lang="en-US"/>
          </a:p>
        </p:txBody>
      </p:sp>
    </p:spTree>
    <p:extLst>
      <p:ext uri="{BB962C8B-B14F-4D97-AF65-F5344CB8AC3E}">
        <p14:creationId xmlns:p14="http://schemas.microsoft.com/office/powerpoint/2010/main" val="13538770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E7D0C67-F7A5-40C3-A635-40D8E65B284F}" type="slidenum">
              <a:rPr lang="en-US" smtClean="0"/>
              <a:t>58</a:t>
            </a:fld>
            <a:endParaRPr lang="en-US"/>
          </a:p>
        </p:txBody>
      </p:sp>
    </p:spTree>
    <p:extLst>
      <p:ext uri="{BB962C8B-B14F-4D97-AF65-F5344CB8AC3E}">
        <p14:creationId xmlns:p14="http://schemas.microsoft.com/office/powerpoint/2010/main" val="20156740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E7D0C67-F7A5-40C3-A635-40D8E65B284F}" type="slidenum">
              <a:rPr lang="en-US" smtClean="0"/>
              <a:t>13</a:t>
            </a:fld>
            <a:endParaRPr lang="en-US"/>
          </a:p>
        </p:txBody>
      </p:sp>
    </p:spTree>
    <p:extLst>
      <p:ext uri="{BB962C8B-B14F-4D97-AF65-F5344CB8AC3E}">
        <p14:creationId xmlns:p14="http://schemas.microsoft.com/office/powerpoint/2010/main" val="96330804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 mechanism of spatial filtering, shown above consist simply of moving the filter mask from pixel to pixel in an image.</a:t>
            </a:r>
          </a:p>
          <a:p>
            <a:pPr marL="171450" indent="-171450">
              <a:buFont typeface="Arial" panose="020B0604020202020204" pitchFamily="34" charset="0"/>
              <a:buChar char="•"/>
            </a:pPr>
            <a:r>
              <a:rPr lang="en-US" dirty="0"/>
              <a:t>At each pixel (</a:t>
            </a:r>
            <a:r>
              <a:rPr lang="en-US" dirty="0" err="1"/>
              <a:t>x,y</a:t>
            </a:r>
            <a:r>
              <a:rPr lang="en-US" dirty="0"/>
              <a:t>) the response of the filter at that pixel is calculated using a predefined relationship (linear or non-linear)</a:t>
            </a:r>
          </a:p>
          <a:p>
            <a:pPr marL="171450" indent="-171450">
              <a:buFont typeface="Arial" panose="020B0604020202020204" pitchFamily="34" charset="0"/>
              <a:buChar char="•"/>
            </a:pPr>
            <a:r>
              <a:rPr lang="en-US" dirty="0"/>
              <a:t>The size of he mask must be odd i.e. 3x3, 5x5 </a:t>
            </a:r>
            <a:r>
              <a:rPr lang="en-US" dirty="0" err="1"/>
              <a:t>etc</a:t>
            </a:r>
            <a:r>
              <a:rPr lang="en-US" dirty="0"/>
              <a:t> to ensure it has a center . The smallest meaningful size is 3x3</a:t>
            </a:r>
            <a:endParaRPr lang="en-IN" dirty="0"/>
          </a:p>
        </p:txBody>
      </p:sp>
      <p:sp>
        <p:nvSpPr>
          <p:cNvPr id="4" name="Slide Number Placeholder 3"/>
          <p:cNvSpPr>
            <a:spLocks noGrp="1"/>
          </p:cNvSpPr>
          <p:nvPr>
            <p:ph type="sldNum" sz="quarter" idx="5"/>
          </p:nvPr>
        </p:nvSpPr>
        <p:spPr/>
        <p:txBody>
          <a:bodyPr/>
          <a:lstStyle/>
          <a:p>
            <a:fld id="{8E7D0C67-F7A5-40C3-A635-40D8E65B284F}" type="slidenum">
              <a:rPr lang="en-US" smtClean="0"/>
              <a:t>79</a:t>
            </a:fld>
            <a:endParaRPr lang="en-US"/>
          </a:p>
        </p:txBody>
      </p:sp>
    </p:spTree>
    <p:extLst>
      <p:ext uri="{BB962C8B-B14F-4D97-AF65-F5344CB8AC3E}">
        <p14:creationId xmlns:p14="http://schemas.microsoft.com/office/powerpoint/2010/main" val="188314056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Where a= (m-1)/2 and b= (n-1)/2.</a:t>
            </a:r>
          </a:p>
          <a:p>
            <a:r>
              <a:rPr lang="en-US" dirty="0"/>
              <a:t>To generate a complete filtered image this equation must be applied for x= 0,1,2, … M-1 and y=0,1,2…,N-1</a:t>
            </a:r>
            <a:endParaRPr lang="en-IN" dirty="0"/>
          </a:p>
        </p:txBody>
      </p:sp>
      <p:sp>
        <p:nvSpPr>
          <p:cNvPr id="4" name="Slide Number Placeholder 3"/>
          <p:cNvSpPr>
            <a:spLocks noGrp="1"/>
          </p:cNvSpPr>
          <p:nvPr>
            <p:ph type="sldNum" sz="quarter" idx="5"/>
          </p:nvPr>
        </p:nvSpPr>
        <p:spPr/>
        <p:txBody>
          <a:bodyPr/>
          <a:lstStyle/>
          <a:p>
            <a:fld id="{8E7D0C67-F7A5-40C3-A635-40D8E65B284F}" type="slidenum">
              <a:rPr lang="en-US" smtClean="0"/>
              <a:t>80</a:t>
            </a:fld>
            <a:endParaRPr lang="en-US"/>
          </a:p>
        </p:txBody>
      </p:sp>
    </p:spTree>
    <p:extLst>
      <p:ext uri="{BB962C8B-B14F-4D97-AF65-F5344CB8AC3E}">
        <p14:creationId xmlns:p14="http://schemas.microsoft.com/office/powerpoint/2010/main" val="31161090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E7D0C67-F7A5-40C3-A635-40D8E65B284F}" type="slidenum">
              <a:rPr lang="en-US" smtClean="0"/>
              <a:t>81</a:t>
            </a:fld>
            <a:endParaRPr lang="en-US"/>
          </a:p>
        </p:txBody>
      </p:sp>
    </p:spTree>
    <p:extLst>
      <p:ext uri="{BB962C8B-B14F-4D97-AF65-F5344CB8AC3E}">
        <p14:creationId xmlns:p14="http://schemas.microsoft.com/office/powerpoint/2010/main" val="278859220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E7D0C67-F7A5-40C3-A635-40D8E65B284F}" type="slidenum">
              <a:rPr lang="en-US" smtClean="0"/>
              <a:t>82</a:t>
            </a:fld>
            <a:endParaRPr lang="en-US"/>
          </a:p>
        </p:txBody>
      </p:sp>
    </p:spTree>
    <p:extLst>
      <p:ext uri="{BB962C8B-B14F-4D97-AF65-F5344CB8AC3E}">
        <p14:creationId xmlns:p14="http://schemas.microsoft.com/office/powerpoint/2010/main" val="27461570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E7D0C67-F7A5-40C3-A635-40D8E65B284F}" type="slidenum">
              <a:rPr lang="en-US" smtClean="0"/>
              <a:t>14</a:t>
            </a:fld>
            <a:endParaRPr lang="en-US"/>
          </a:p>
        </p:txBody>
      </p:sp>
    </p:spTree>
    <p:extLst>
      <p:ext uri="{BB962C8B-B14F-4D97-AF65-F5344CB8AC3E}">
        <p14:creationId xmlns:p14="http://schemas.microsoft.com/office/powerpoint/2010/main" val="11979631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E7D0C67-F7A5-40C3-A635-40D8E65B284F}" type="slidenum">
              <a:rPr lang="en-US" smtClean="0"/>
              <a:t>15</a:t>
            </a:fld>
            <a:endParaRPr lang="en-US"/>
          </a:p>
        </p:txBody>
      </p:sp>
    </p:spTree>
    <p:extLst>
      <p:ext uri="{BB962C8B-B14F-4D97-AF65-F5344CB8AC3E}">
        <p14:creationId xmlns:p14="http://schemas.microsoft.com/office/powerpoint/2010/main" val="19028498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E7D0C67-F7A5-40C3-A635-40D8E65B284F}" type="slidenum">
              <a:rPr lang="en-US" smtClean="0"/>
              <a:t>16</a:t>
            </a:fld>
            <a:endParaRPr lang="en-US"/>
          </a:p>
        </p:txBody>
      </p:sp>
    </p:spTree>
    <p:extLst>
      <p:ext uri="{BB962C8B-B14F-4D97-AF65-F5344CB8AC3E}">
        <p14:creationId xmlns:p14="http://schemas.microsoft.com/office/powerpoint/2010/main" val="21584501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E7D0C67-F7A5-40C3-A635-40D8E65B284F}" type="slidenum">
              <a:rPr lang="en-US" smtClean="0"/>
              <a:t>17</a:t>
            </a:fld>
            <a:endParaRPr lang="en-US"/>
          </a:p>
        </p:txBody>
      </p:sp>
    </p:spTree>
    <p:extLst>
      <p:ext uri="{BB962C8B-B14F-4D97-AF65-F5344CB8AC3E}">
        <p14:creationId xmlns:p14="http://schemas.microsoft.com/office/powerpoint/2010/main" val="16004056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70263" y="761999"/>
            <a:ext cx="2925318" cy="5334001"/>
          </a:xfrm>
          <a:prstGeom prst="rect">
            <a:avLst/>
          </a:prstGeom>
          <a:solidFill>
            <a:srgbClr val="C8C8C8">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69848" y="1298448"/>
            <a:ext cx="7315200" cy="3255264"/>
          </a:xfrm>
        </p:spPr>
        <p:txBody>
          <a:bodyPr anchor="b">
            <a:normAutofit/>
          </a:bodyPr>
          <a:lstStyle>
            <a:lvl1pPr algn="l">
              <a:defRPr sz="5900" spc="-10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1100015" y="4670246"/>
            <a:ext cx="7315200" cy="914400"/>
          </a:xfrm>
        </p:spPr>
        <p:txBody>
          <a:bodyPr anchor="t">
            <a:normAutofit/>
          </a:bodyPr>
          <a:lstStyle>
            <a:lvl1pPr marL="0" indent="0" algn="l">
              <a:buNone/>
              <a:defRPr sz="2200" cap="none" spc="0" baseline="0">
                <a:solidFill>
                  <a:schemeClr val="accent1">
                    <a:lumMod val="20000"/>
                    <a:lumOff val="80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6AAD7CA-66F1-4A93-92BB-A89248D084B4}" type="datetime1">
              <a:rPr lang="en-US" smtClean="0"/>
              <a:t>4/16/2022</a:t>
            </a:fld>
            <a:endParaRPr lang="en-US"/>
          </a:p>
        </p:txBody>
      </p:sp>
      <p:sp>
        <p:nvSpPr>
          <p:cNvPr id="5" name="Footer Placeholder 4"/>
          <p:cNvSpPr>
            <a:spLocks noGrp="1"/>
          </p:cNvSpPr>
          <p:nvPr>
            <p:ph type="ftr" sz="quarter" idx="11"/>
          </p:nvPr>
        </p:nvSpPr>
        <p:spPr/>
        <p:txBody>
          <a:bodyPr/>
          <a:lstStyle/>
          <a:p>
            <a:r>
              <a:rPr lang="en-US"/>
              <a:t>By Kirti Swagat</a:t>
            </a:r>
          </a:p>
        </p:txBody>
      </p:sp>
      <p:sp>
        <p:nvSpPr>
          <p:cNvPr id="6" name="Slide Number Placeholder 5"/>
          <p:cNvSpPr>
            <a:spLocks noGrp="1"/>
          </p:cNvSpPr>
          <p:nvPr>
            <p:ph type="sldNum" sz="quarter" idx="12"/>
          </p:nvPr>
        </p:nvSpPr>
        <p:spPr/>
        <p:txBody>
          <a:bodyPr/>
          <a:lstStyle/>
          <a:p>
            <a:fld id="{F05E57AE-C7CB-4E1B-849C-35869BC6D3B3}" type="slidenum">
              <a:rPr lang="en-US" smtClean="0"/>
              <a:t>‹#›</a:t>
            </a:fld>
            <a:endParaRPr lang="en-US"/>
          </a:p>
        </p:txBody>
      </p:sp>
    </p:spTree>
    <p:extLst>
      <p:ext uri="{BB962C8B-B14F-4D97-AF65-F5344CB8AC3E}">
        <p14:creationId xmlns:p14="http://schemas.microsoft.com/office/powerpoint/2010/main" val="2269815658"/>
      </p:ext>
    </p:extLst>
  </p:cSld>
  <p:clrMapOvr>
    <a:masterClrMapping/>
  </p:clrMapOvr>
  <mc:AlternateContent xmlns:mc="http://schemas.openxmlformats.org/markup-compatibility/2006" xmlns:p14="http://schemas.microsoft.com/office/powerpoint/2010/main">
    <mc:Choice Requires="p14">
      <p:transition spd="slow" p14:dur="6750" advClick="0"/>
    </mc:Choice>
    <mc:Fallback xmlns="">
      <p:transition spd="slow" advClick="0"/>
    </mc:Fallback>
  </mc:AlternateContent>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B410501-2E01-4C1E-95E0-C94C82E08DA8}" type="datetime1">
              <a:rPr lang="en-US" smtClean="0"/>
              <a:t>4/16/2022</a:t>
            </a:fld>
            <a:endParaRPr lang="en-US"/>
          </a:p>
        </p:txBody>
      </p:sp>
      <p:sp>
        <p:nvSpPr>
          <p:cNvPr id="8" name="Footer Placeholder 7"/>
          <p:cNvSpPr>
            <a:spLocks noGrp="1"/>
          </p:cNvSpPr>
          <p:nvPr>
            <p:ph type="ftr" sz="quarter" idx="11"/>
          </p:nvPr>
        </p:nvSpPr>
        <p:spPr/>
        <p:txBody>
          <a:bodyPr/>
          <a:lstStyle/>
          <a:p>
            <a:r>
              <a:rPr lang="en-US"/>
              <a:t>By Kirti Swagat</a:t>
            </a:r>
          </a:p>
        </p:txBody>
      </p:sp>
      <p:sp>
        <p:nvSpPr>
          <p:cNvPr id="9" name="Slide Number Placeholder 8"/>
          <p:cNvSpPr>
            <a:spLocks noGrp="1"/>
          </p:cNvSpPr>
          <p:nvPr>
            <p:ph type="sldNum" sz="quarter" idx="12"/>
          </p:nvPr>
        </p:nvSpPr>
        <p:spPr/>
        <p:txBody>
          <a:bodyPr/>
          <a:lstStyle/>
          <a:p>
            <a:fld id="{F05E57AE-C7CB-4E1B-849C-35869BC6D3B3}" type="slidenum">
              <a:rPr lang="en-US" smtClean="0"/>
              <a:t>‹#›</a:t>
            </a:fld>
            <a:endParaRPr lang="en-US"/>
          </a:p>
        </p:txBody>
      </p:sp>
    </p:spTree>
    <p:extLst>
      <p:ext uri="{BB962C8B-B14F-4D97-AF65-F5344CB8AC3E}">
        <p14:creationId xmlns:p14="http://schemas.microsoft.com/office/powerpoint/2010/main" val="3780967131"/>
      </p:ext>
    </p:extLst>
  </p:cSld>
  <p:clrMapOvr>
    <a:masterClrMapping/>
  </p:clrMapOvr>
  <mc:AlternateContent xmlns:mc="http://schemas.openxmlformats.org/markup-compatibility/2006" xmlns:p14="http://schemas.microsoft.com/office/powerpoint/2010/main">
    <mc:Choice Requires="p14">
      <p:transition spd="slow" p14:dur="6750" advClick="0"/>
    </mc:Choice>
    <mc:Fallback xmlns="">
      <p:transition spd="slow" advClick="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81000" y="990600"/>
            <a:ext cx="2819400" cy="4953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867912" y="868680"/>
            <a:ext cx="7315200" cy="5120640"/>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E336436-EA4F-470C-830F-97CA6DFE3DC9}" type="datetime1">
              <a:rPr lang="en-US" smtClean="0"/>
              <a:t>4/16/2022</a:t>
            </a:fld>
            <a:endParaRPr lang="en-US"/>
          </a:p>
        </p:txBody>
      </p:sp>
      <p:sp>
        <p:nvSpPr>
          <p:cNvPr id="8" name="Footer Placeholder 7"/>
          <p:cNvSpPr>
            <a:spLocks noGrp="1"/>
          </p:cNvSpPr>
          <p:nvPr>
            <p:ph type="ftr" sz="quarter" idx="11"/>
          </p:nvPr>
        </p:nvSpPr>
        <p:spPr/>
        <p:txBody>
          <a:bodyPr/>
          <a:lstStyle/>
          <a:p>
            <a:r>
              <a:rPr lang="en-US"/>
              <a:t>By Kirti Swagat</a:t>
            </a:r>
          </a:p>
        </p:txBody>
      </p:sp>
      <p:sp>
        <p:nvSpPr>
          <p:cNvPr id="9" name="Slide Number Placeholder 8"/>
          <p:cNvSpPr>
            <a:spLocks noGrp="1"/>
          </p:cNvSpPr>
          <p:nvPr>
            <p:ph type="sldNum" sz="quarter" idx="12"/>
          </p:nvPr>
        </p:nvSpPr>
        <p:spPr/>
        <p:txBody>
          <a:bodyPr/>
          <a:lstStyle/>
          <a:p>
            <a:fld id="{F05E57AE-C7CB-4E1B-849C-35869BC6D3B3}" type="slidenum">
              <a:rPr lang="en-US" smtClean="0"/>
              <a:t>‹#›</a:t>
            </a:fld>
            <a:endParaRPr lang="en-US"/>
          </a:p>
        </p:txBody>
      </p:sp>
    </p:spTree>
    <p:extLst>
      <p:ext uri="{BB962C8B-B14F-4D97-AF65-F5344CB8AC3E}">
        <p14:creationId xmlns:p14="http://schemas.microsoft.com/office/powerpoint/2010/main" val="3505923802"/>
      </p:ext>
    </p:extLst>
  </p:cSld>
  <p:clrMapOvr>
    <a:masterClrMapping/>
  </p:clrMapOvr>
  <mc:AlternateContent xmlns:mc="http://schemas.openxmlformats.org/markup-compatibility/2006" xmlns:p14="http://schemas.microsoft.com/office/powerpoint/2010/main">
    <mc:Choice Requires="p14">
      <p:transition spd="slow" p14:dur="6750" advClick="0"/>
    </mc:Choice>
    <mc:Fallback xmlns="">
      <p:transition spd="slow" advClick="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88A11C7-A560-4705-9F90-59B54385FF12}" type="datetime1">
              <a:rPr lang="en-US" smtClean="0"/>
              <a:t>4/16/2022</a:t>
            </a:fld>
            <a:endParaRPr lang="en-US"/>
          </a:p>
        </p:txBody>
      </p:sp>
      <p:sp>
        <p:nvSpPr>
          <p:cNvPr id="5" name="Footer Placeholder 4"/>
          <p:cNvSpPr>
            <a:spLocks noGrp="1"/>
          </p:cNvSpPr>
          <p:nvPr>
            <p:ph type="ftr" sz="quarter" idx="11"/>
          </p:nvPr>
        </p:nvSpPr>
        <p:spPr/>
        <p:txBody>
          <a:bodyPr/>
          <a:lstStyle/>
          <a:p>
            <a:r>
              <a:rPr lang="en-US"/>
              <a:t>By Kirti Swagat</a:t>
            </a:r>
          </a:p>
        </p:txBody>
      </p:sp>
      <p:sp>
        <p:nvSpPr>
          <p:cNvPr id="6" name="Slide Number Placeholder 5"/>
          <p:cNvSpPr>
            <a:spLocks noGrp="1"/>
          </p:cNvSpPr>
          <p:nvPr>
            <p:ph type="sldNum" sz="quarter" idx="12"/>
          </p:nvPr>
        </p:nvSpPr>
        <p:spPr/>
        <p:txBody>
          <a:bodyPr/>
          <a:lstStyle/>
          <a:p>
            <a:fld id="{F05E57AE-C7CB-4E1B-849C-35869BC6D3B3}" type="slidenum">
              <a:rPr lang="en-US" smtClean="0"/>
              <a:t>‹#›</a:t>
            </a:fld>
            <a:endParaRPr lang="en-US"/>
          </a:p>
        </p:txBody>
      </p:sp>
    </p:spTree>
    <p:extLst>
      <p:ext uri="{BB962C8B-B14F-4D97-AF65-F5344CB8AC3E}">
        <p14:creationId xmlns:p14="http://schemas.microsoft.com/office/powerpoint/2010/main" val="282430284"/>
      </p:ext>
    </p:extLst>
  </p:cSld>
  <p:clrMapOvr>
    <a:masterClrMapping/>
  </p:clrMapOvr>
  <mc:AlternateContent xmlns:mc="http://schemas.openxmlformats.org/markup-compatibility/2006" xmlns:p14="http://schemas.microsoft.com/office/powerpoint/2010/main">
    <mc:Choice Requires="p14">
      <p:transition spd="slow" p14:dur="6750" advClick="0"/>
    </mc:Choice>
    <mc:Fallback xmlns="">
      <p:transition spd="slow" advClick="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867912" y="1298448"/>
            <a:ext cx="7315200" cy="3255264"/>
          </a:xfrm>
        </p:spPr>
        <p:txBody>
          <a:bodyPr anchor="b">
            <a:normAutofit/>
          </a:bodyPr>
          <a:lstStyle>
            <a:lvl1pPr>
              <a:defRPr sz="5900" b="0" spc="-100" baseline="0">
                <a:solidFill>
                  <a:schemeClr val="tx1">
                    <a:lumMod val="65000"/>
                    <a:lumOff val="3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3886200" y="4672584"/>
            <a:ext cx="7315200" cy="914400"/>
          </a:xfrm>
        </p:spPr>
        <p:txBody>
          <a:bodyPr anchor="t">
            <a:normAutofit/>
          </a:bodyPr>
          <a:lstStyle>
            <a:lvl1pPr marL="0" indent="0">
              <a:buNone/>
              <a:defRPr sz="2200" cap="none" spc="0" baseline="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049A028-80E8-4F7B-A8F6-28D8877A6236}" type="datetime1">
              <a:rPr lang="en-US" smtClean="0"/>
              <a:t>4/16/2022</a:t>
            </a:fld>
            <a:endParaRPr lang="en-US"/>
          </a:p>
        </p:txBody>
      </p:sp>
      <p:sp>
        <p:nvSpPr>
          <p:cNvPr id="5" name="Footer Placeholder 4"/>
          <p:cNvSpPr>
            <a:spLocks noGrp="1"/>
          </p:cNvSpPr>
          <p:nvPr>
            <p:ph type="ftr" sz="quarter" idx="11"/>
          </p:nvPr>
        </p:nvSpPr>
        <p:spPr/>
        <p:txBody>
          <a:bodyPr/>
          <a:lstStyle/>
          <a:p>
            <a:r>
              <a:rPr lang="en-US"/>
              <a:t>By Kirti Swagat</a:t>
            </a:r>
          </a:p>
        </p:txBody>
      </p:sp>
      <p:sp>
        <p:nvSpPr>
          <p:cNvPr id="6" name="Slide Number Placeholder 5"/>
          <p:cNvSpPr>
            <a:spLocks noGrp="1"/>
          </p:cNvSpPr>
          <p:nvPr>
            <p:ph type="sldNum" sz="quarter" idx="12"/>
          </p:nvPr>
        </p:nvSpPr>
        <p:spPr/>
        <p:txBody>
          <a:bodyPr/>
          <a:lstStyle/>
          <a:p>
            <a:fld id="{F05E57AE-C7CB-4E1B-849C-35869BC6D3B3}" type="slidenum">
              <a:rPr lang="en-US" smtClean="0"/>
              <a:t>‹#›</a:t>
            </a:fld>
            <a:endParaRPr lang="en-US"/>
          </a:p>
        </p:txBody>
      </p:sp>
    </p:spTree>
    <p:extLst>
      <p:ext uri="{BB962C8B-B14F-4D97-AF65-F5344CB8AC3E}">
        <p14:creationId xmlns:p14="http://schemas.microsoft.com/office/powerpoint/2010/main" val="752044625"/>
      </p:ext>
    </p:extLst>
  </p:cSld>
  <p:clrMapOvr>
    <a:masterClrMapping/>
  </p:clrMapOvr>
  <mc:AlternateContent xmlns:mc="http://schemas.openxmlformats.org/markup-compatibility/2006" xmlns:p14="http://schemas.microsoft.com/office/powerpoint/2010/main">
    <mc:Choice Requires="p14">
      <p:transition spd="slow" p14:dur="6750" advClick="0"/>
    </mc:Choice>
    <mc:Fallback xmlns="">
      <p:transition spd="slow" advClick="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867912"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818120"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25FF3BCB-897E-461F-B8D1-22C176B54C25}" type="datetime1">
              <a:rPr lang="en-US" smtClean="0"/>
              <a:t>4/16/2022</a:t>
            </a:fld>
            <a:endParaRPr lang="en-US"/>
          </a:p>
        </p:txBody>
      </p:sp>
      <p:sp>
        <p:nvSpPr>
          <p:cNvPr id="9" name="Footer Placeholder 8"/>
          <p:cNvSpPr>
            <a:spLocks noGrp="1"/>
          </p:cNvSpPr>
          <p:nvPr>
            <p:ph type="ftr" sz="quarter" idx="11"/>
          </p:nvPr>
        </p:nvSpPr>
        <p:spPr/>
        <p:txBody>
          <a:bodyPr/>
          <a:lstStyle/>
          <a:p>
            <a:r>
              <a:rPr lang="en-US"/>
              <a:t>By Kirti Swagat</a:t>
            </a:r>
          </a:p>
        </p:txBody>
      </p:sp>
      <p:sp>
        <p:nvSpPr>
          <p:cNvPr id="10" name="Slide Number Placeholder 9"/>
          <p:cNvSpPr>
            <a:spLocks noGrp="1"/>
          </p:cNvSpPr>
          <p:nvPr>
            <p:ph type="sldNum" sz="quarter" idx="12"/>
          </p:nvPr>
        </p:nvSpPr>
        <p:spPr/>
        <p:txBody>
          <a:bodyPr/>
          <a:lstStyle/>
          <a:p>
            <a:fld id="{F05E57AE-C7CB-4E1B-849C-35869BC6D3B3}" type="slidenum">
              <a:rPr lang="en-US" smtClean="0"/>
              <a:t>‹#›</a:t>
            </a:fld>
            <a:endParaRPr lang="en-US"/>
          </a:p>
        </p:txBody>
      </p:sp>
    </p:spTree>
    <p:extLst>
      <p:ext uri="{BB962C8B-B14F-4D97-AF65-F5344CB8AC3E}">
        <p14:creationId xmlns:p14="http://schemas.microsoft.com/office/powerpoint/2010/main" val="2267393119"/>
      </p:ext>
    </p:extLst>
  </p:cSld>
  <p:clrMapOvr>
    <a:masterClrMapping/>
  </p:clrMapOvr>
  <mc:AlternateContent xmlns:mc="http://schemas.openxmlformats.org/markup-compatibility/2006" xmlns:p14="http://schemas.microsoft.com/office/powerpoint/2010/main">
    <mc:Choice Requires="p14">
      <p:transition spd="slow" p14:dur="6750" advClick="0"/>
    </mc:Choice>
    <mc:Fallback xmlns="">
      <p:transition spd="slow" advClick="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3867912" y="1023586"/>
            <a:ext cx="3474720" cy="807720"/>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3867912"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818463" y="1023586"/>
            <a:ext cx="3474720" cy="813171"/>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7818463"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p:cNvSpPr>
            <a:spLocks noGrp="1"/>
          </p:cNvSpPr>
          <p:nvPr>
            <p:ph type="dt" sz="half" idx="10"/>
          </p:nvPr>
        </p:nvSpPr>
        <p:spPr/>
        <p:txBody>
          <a:bodyPr/>
          <a:lstStyle/>
          <a:p>
            <a:fld id="{7CC6F11F-3437-4FB4-B3B5-1E9335DC83ED}" type="datetime1">
              <a:rPr lang="en-US" smtClean="0"/>
              <a:t>4/16/2022</a:t>
            </a:fld>
            <a:endParaRPr lang="en-US"/>
          </a:p>
        </p:txBody>
      </p:sp>
      <p:sp>
        <p:nvSpPr>
          <p:cNvPr id="11" name="Footer Placeholder 10"/>
          <p:cNvSpPr>
            <a:spLocks noGrp="1"/>
          </p:cNvSpPr>
          <p:nvPr>
            <p:ph type="ftr" sz="quarter" idx="11"/>
          </p:nvPr>
        </p:nvSpPr>
        <p:spPr/>
        <p:txBody>
          <a:bodyPr/>
          <a:lstStyle/>
          <a:p>
            <a:r>
              <a:rPr lang="en-US"/>
              <a:t>By Kirti Swagat</a:t>
            </a:r>
          </a:p>
        </p:txBody>
      </p:sp>
      <p:sp>
        <p:nvSpPr>
          <p:cNvPr id="12" name="Slide Number Placeholder 11"/>
          <p:cNvSpPr>
            <a:spLocks noGrp="1"/>
          </p:cNvSpPr>
          <p:nvPr>
            <p:ph type="sldNum" sz="quarter" idx="12"/>
          </p:nvPr>
        </p:nvSpPr>
        <p:spPr/>
        <p:txBody>
          <a:bodyPr/>
          <a:lstStyle/>
          <a:p>
            <a:fld id="{F05E57AE-C7CB-4E1B-849C-35869BC6D3B3}" type="slidenum">
              <a:rPr lang="en-US" smtClean="0"/>
              <a:t>‹#›</a:t>
            </a:fld>
            <a:endParaRPr lang="en-US"/>
          </a:p>
        </p:txBody>
      </p:sp>
    </p:spTree>
    <p:extLst>
      <p:ext uri="{BB962C8B-B14F-4D97-AF65-F5344CB8AC3E}">
        <p14:creationId xmlns:p14="http://schemas.microsoft.com/office/powerpoint/2010/main" val="2411274053"/>
      </p:ext>
    </p:extLst>
  </p:cSld>
  <p:clrMapOvr>
    <a:masterClrMapping/>
  </p:clrMapOvr>
  <mc:AlternateContent xmlns:mc="http://schemas.openxmlformats.org/markup-compatibility/2006" xmlns:p14="http://schemas.microsoft.com/office/powerpoint/2010/main">
    <mc:Choice Requires="p14">
      <p:transition spd="slow" p14:dur="6750" advClick="0"/>
    </mc:Choice>
    <mc:Fallback xmlns="">
      <p:transition spd="slow" advClick="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2" name="Date Placeholder 1"/>
          <p:cNvSpPr>
            <a:spLocks noGrp="1"/>
          </p:cNvSpPr>
          <p:nvPr>
            <p:ph type="dt" sz="half" idx="10"/>
          </p:nvPr>
        </p:nvSpPr>
        <p:spPr/>
        <p:txBody>
          <a:bodyPr/>
          <a:lstStyle/>
          <a:p>
            <a:fld id="{73BED714-70CF-4469-BD48-8451573AD9AA}" type="datetime1">
              <a:rPr lang="en-US" smtClean="0"/>
              <a:t>4/16/2022</a:t>
            </a:fld>
            <a:endParaRPr lang="en-US"/>
          </a:p>
        </p:txBody>
      </p:sp>
      <p:sp>
        <p:nvSpPr>
          <p:cNvPr id="7" name="Footer Placeholder 6"/>
          <p:cNvSpPr>
            <a:spLocks noGrp="1"/>
          </p:cNvSpPr>
          <p:nvPr>
            <p:ph type="ftr" sz="quarter" idx="11"/>
          </p:nvPr>
        </p:nvSpPr>
        <p:spPr/>
        <p:txBody>
          <a:bodyPr/>
          <a:lstStyle/>
          <a:p>
            <a:r>
              <a:rPr lang="en-US"/>
              <a:t>By Kirti Swagat</a:t>
            </a:r>
          </a:p>
        </p:txBody>
      </p:sp>
      <p:sp>
        <p:nvSpPr>
          <p:cNvPr id="8" name="Slide Number Placeholder 7"/>
          <p:cNvSpPr>
            <a:spLocks noGrp="1"/>
          </p:cNvSpPr>
          <p:nvPr>
            <p:ph type="sldNum" sz="quarter" idx="12"/>
          </p:nvPr>
        </p:nvSpPr>
        <p:spPr/>
        <p:txBody>
          <a:bodyPr/>
          <a:lstStyle/>
          <a:p>
            <a:fld id="{F05E57AE-C7CB-4E1B-849C-35869BC6D3B3}" type="slidenum">
              <a:rPr lang="en-US" smtClean="0"/>
              <a:t>‹#›</a:t>
            </a:fld>
            <a:endParaRPr lang="en-US"/>
          </a:p>
        </p:txBody>
      </p:sp>
    </p:spTree>
    <p:extLst>
      <p:ext uri="{BB962C8B-B14F-4D97-AF65-F5344CB8AC3E}">
        <p14:creationId xmlns:p14="http://schemas.microsoft.com/office/powerpoint/2010/main" val="143263132"/>
      </p:ext>
    </p:extLst>
  </p:cSld>
  <p:clrMapOvr>
    <a:masterClrMapping/>
  </p:clrMapOvr>
  <mc:AlternateContent xmlns:mc="http://schemas.openxmlformats.org/markup-compatibility/2006" xmlns:p14="http://schemas.microsoft.com/office/powerpoint/2010/main">
    <mc:Choice Requires="p14">
      <p:transition spd="slow" p14:dur="6750" advClick="0"/>
    </mc:Choice>
    <mc:Fallback xmlns="">
      <p:transition spd="slow" advClick="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3C9DC5EE-AB2F-45F4-A324-023F9A119A79}" type="datetime1">
              <a:rPr lang="en-US" smtClean="0"/>
              <a:t>4/16/2022</a:t>
            </a:fld>
            <a:endParaRPr lang="en-US"/>
          </a:p>
        </p:txBody>
      </p:sp>
      <p:sp>
        <p:nvSpPr>
          <p:cNvPr id="6" name="Footer Placeholder 5"/>
          <p:cNvSpPr>
            <a:spLocks noGrp="1"/>
          </p:cNvSpPr>
          <p:nvPr>
            <p:ph type="ftr" sz="quarter" idx="11"/>
          </p:nvPr>
        </p:nvSpPr>
        <p:spPr/>
        <p:txBody>
          <a:bodyPr/>
          <a:lstStyle/>
          <a:p>
            <a:r>
              <a:rPr lang="en-US"/>
              <a:t>By Kirti Swagat</a:t>
            </a:r>
          </a:p>
        </p:txBody>
      </p:sp>
      <p:sp>
        <p:nvSpPr>
          <p:cNvPr id="7" name="Slide Number Placeholder 6"/>
          <p:cNvSpPr>
            <a:spLocks noGrp="1"/>
          </p:cNvSpPr>
          <p:nvPr>
            <p:ph type="sldNum" sz="quarter" idx="12"/>
          </p:nvPr>
        </p:nvSpPr>
        <p:spPr/>
        <p:txBody>
          <a:bodyPr/>
          <a:lstStyle/>
          <a:p>
            <a:fld id="{F05E57AE-C7CB-4E1B-849C-35869BC6D3B3}" type="slidenum">
              <a:rPr lang="en-US" smtClean="0"/>
              <a:t>‹#›</a:t>
            </a:fld>
            <a:endParaRPr lang="en-US"/>
          </a:p>
        </p:txBody>
      </p:sp>
    </p:spTree>
    <p:extLst>
      <p:ext uri="{BB962C8B-B14F-4D97-AF65-F5344CB8AC3E}">
        <p14:creationId xmlns:p14="http://schemas.microsoft.com/office/powerpoint/2010/main" val="1874133742"/>
      </p:ext>
    </p:extLst>
  </p:cSld>
  <p:clrMapOvr>
    <a:masterClrMapping/>
  </p:clrMapOvr>
  <mc:AlternateContent xmlns:mc="http://schemas.openxmlformats.org/markup-compatibility/2006" xmlns:p14="http://schemas.microsoft.com/office/powerpoint/2010/main">
    <mc:Choice Requires="p14">
      <p:transition spd="slow" p14:dur="6750" advClick="0"/>
    </mc:Choice>
    <mc:Fallback xmlns="">
      <p:transition spd="slow" advClick="0"/>
    </mc:Fallback>
  </mc:AlternateContent>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3867912" y="868680"/>
            <a:ext cx="731520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6032" y="3494176"/>
            <a:ext cx="2834640" cy="2321990"/>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8" name="Date Placeholder 7"/>
          <p:cNvSpPr>
            <a:spLocks noGrp="1"/>
          </p:cNvSpPr>
          <p:nvPr>
            <p:ph type="dt" sz="half" idx="10"/>
          </p:nvPr>
        </p:nvSpPr>
        <p:spPr/>
        <p:txBody>
          <a:bodyPr/>
          <a:lstStyle/>
          <a:p>
            <a:fld id="{6BB79A45-ADF9-4785-8FDF-EE30DFFEA0E5}" type="datetime1">
              <a:rPr lang="en-US" smtClean="0"/>
              <a:t>4/16/2022</a:t>
            </a:fld>
            <a:endParaRPr lang="en-US"/>
          </a:p>
        </p:txBody>
      </p:sp>
      <p:sp>
        <p:nvSpPr>
          <p:cNvPr id="9" name="Footer Placeholder 8"/>
          <p:cNvSpPr>
            <a:spLocks noGrp="1"/>
          </p:cNvSpPr>
          <p:nvPr>
            <p:ph type="ftr" sz="quarter" idx="11"/>
          </p:nvPr>
        </p:nvSpPr>
        <p:spPr/>
        <p:txBody>
          <a:bodyPr/>
          <a:lstStyle/>
          <a:p>
            <a:r>
              <a:rPr lang="en-US"/>
              <a:t>By Kirti Swagat</a:t>
            </a:r>
          </a:p>
        </p:txBody>
      </p:sp>
      <p:sp>
        <p:nvSpPr>
          <p:cNvPr id="10" name="Slide Number Placeholder 9"/>
          <p:cNvSpPr>
            <a:spLocks noGrp="1"/>
          </p:cNvSpPr>
          <p:nvPr>
            <p:ph type="sldNum" sz="quarter" idx="12"/>
          </p:nvPr>
        </p:nvSpPr>
        <p:spPr/>
        <p:txBody>
          <a:bodyPr/>
          <a:lstStyle/>
          <a:p>
            <a:fld id="{F05E57AE-C7CB-4E1B-849C-35869BC6D3B3}" type="slidenum">
              <a:rPr lang="en-US" smtClean="0"/>
              <a:t>‹#›</a:t>
            </a:fld>
            <a:endParaRPr lang="en-US"/>
          </a:p>
        </p:txBody>
      </p:sp>
    </p:spTree>
    <p:extLst>
      <p:ext uri="{BB962C8B-B14F-4D97-AF65-F5344CB8AC3E}">
        <p14:creationId xmlns:p14="http://schemas.microsoft.com/office/powerpoint/2010/main" val="2709959391"/>
      </p:ext>
    </p:extLst>
  </p:cSld>
  <p:clrMapOvr>
    <a:masterClrMapping/>
  </p:clrMapOvr>
  <mc:AlternateContent xmlns:mc="http://schemas.openxmlformats.org/markup-compatibility/2006" xmlns:p14="http://schemas.microsoft.com/office/powerpoint/2010/main">
    <mc:Choice Requires="p14">
      <p:transition spd="slow" p14:dur="6750" advClick="0"/>
    </mc:Choice>
    <mc:Fallback xmlns="">
      <p:transition spd="slow" advClick="0"/>
    </mc:Fallback>
  </mc:AlternateContent>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3570644" y="767419"/>
            <a:ext cx="8115230" cy="5330952"/>
          </a:xfrm>
          <a:solidFill>
            <a:schemeClr val="bg1">
              <a:lumMod val="75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256032" y="3493008"/>
            <a:ext cx="2834640" cy="2322576"/>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8" name="Date Placeholder 7"/>
          <p:cNvSpPr>
            <a:spLocks noGrp="1"/>
          </p:cNvSpPr>
          <p:nvPr>
            <p:ph type="dt" sz="half" idx="10"/>
          </p:nvPr>
        </p:nvSpPr>
        <p:spPr/>
        <p:txBody>
          <a:bodyPr/>
          <a:lstStyle/>
          <a:p>
            <a:fld id="{C210F0BE-6AC2-4BB5-849A-80A6549C6CC9}" type="datetime1">
              <a:rPr lang="en-US" smtClean="0"/>
              <a:t>4/16/2022</a:t>
            </a:fld>
            <a:endParaRPr lang="en-US"/>
          </a:p>
        </p:txBody>
      </p:sp>
      <p:sp>
        <p:nvSpPr>
          <p:cNvPr id="9" name="Footer Placeholder 8"/>
          <p:cNvSpPr>
            <a:spLocks noGrp="1"/>
          </p:cNvSpPr>
          <p:nvPr>
            <p:ph type="ftr" sz="quarter" idx="11"/>
          </p:nvPr>
        </p:nvSpPr>
        <p:spPr>
          <a:xfrm>
            <a:off x="3499101" y="6356350"/>
            <a:ext cx="5911517" cy="365125"/>
          </a:xfrm>
        </p:spPr>
        <p:txBody>
          <a:bodyPr/>
          <a:lstStyle/>
          <a:p>
            <a:r>
              <a:rPr lang="en-US"/>
              <a:t>By Kirti Swagat</a:t>
            </a:r>
          </a:p>
        </p:txBody>
      </p:sp>
      <p:sp>
        <p:nvSpPr>
          <p:cNvPr id="10" name="Slide Number Placeholder 9"/>
          <p:cNvSpPr>
            <a:spLocks noGrp="1"/>
          </p:cNvSpPr>
          <p:nvPr>
            <p:ph type="sldNum" sz="quarter" idx="12"/>
          </p:nvPr>
        </p:nvSpPr>
        <p:spPr/>
        <p:txBody>
          <a:bodyPr/>
          <a:lstStyle/>
          <a:p>
            <a:fld id="{F05E57AE-C7CB-4E1B-849C-35869BC6D3B3}" type="slidenum">
              <a:rPr lang="en-US" smtClean="0"/>
              <a:t>‹#›</a:t>
            </a:fld>
            <a:endParaRPr lang="en-US"/>
          </a:p>
        </p:txBody>
      </p:sp>
    </p:spTree>
    <p:extLst>
      <p:ext uri="{BB962C8B-B14F-4D97-AF65-F5344CB8AC3E}">
        <p14:creationId xmlns:p14="http://schemas.microsoft.com/office/powerpoint/2010/main" val="3713262958"/>
      </p:ext>
    </p:extLst>
  </p:cSld>
  <p:clrMapOvr>
    <a:masterClrMapping/>
  </p:clrMapOvr>
  <mc:AlternateContent xmlns:mc="http://schemas.openxmlformats.org/markup-compatibility/2006" xmlns:p14="http://schemas.microsoft.com/office/powerpoint/2010/main">
    <mc:Choice Requires="p14">
      <p:transition spd="slow" p14:dur="6750" advClick="0"/>
    </mc:Choice>
    <mc:Fallback xmlns="">
      <p:transition spd="slow" advClick="0"/>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52919" y="1123837"/>
            <a:ext cx="2947482" cy="460118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8" name="Rectangle 37"/>
          <p:cNvSpPr/>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3869268" y="864108"/>
            <a:ext cx="7315200" cy="5120640"/>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62465" y="6356350"/>
            <a:ext cx="2743200"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fld id="{E18AF906-19A0-42E5-8507-63D566475F8F}" type="datetime1">
              <a:rPr lang="en-US" smtClean="0"/>
              <a:t>4/16/2022</a:t>
            </a:fld>
            <a:endParaRPr lang="en-US"/>
          </a:p>
        </p:txBody>
      </p:sp>
      <p:sp>
        <p:nvSpPr>
          <p:cNvPr id="5" name="Footer Placeholder 4"/>
          <p:cNvSpPr>
            <a:spLocks noGrp="1"/>
          </p:cNvSpPr>
          <p:nvPr>
            <p:ph type="ftr" sz="quarter" idx="3"/>
          </p:nvPr>
        </p:nvSpPr>
        <p:spPr>
          <a:xfrm>
            <a:off x="3869268" y="6356350"/>
            <a:ext cx="5911517"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r>
              <a:rPr lang="en-US"/>
              <a:t>By Kirti Swagat</a:t>
            </a:r>
          </a:p>
        </p:txBody>
      </p:sp>
      <p:sp>
        <p:nvSpPr>
          <p:cNvPr id="6" name="Slide Number Placeholder 5"/>
          <p:cNvSpPr>
            <a:spLocks noGrp="1"/>
          </p:cNvSpPr>
          <p:nvPr>
            <p:ph type="sldNum" sz="quarter" idx="4"/>
          </p:nvPr>
        </p:nvSpPr>
        <p:spPr>
          <a:xfrm>
            <a:off x="10634135" y="6356350"/>
            <a:ext cx="1530927" cy="365125"/>
          </a:xfrm>
          <a:prstGeom prst="rect">
            <a:avLst/>
          </a:prstGeom>
        </p:spPr>
        <p:txBody>
          <a:bodyPr vert="horz" lIns="91440" tIns="45720" rIns="91440" bIns="45720" rtlCol="0" anchor="ctr"/>
          <a:lstStyle>
            <a:lvl1pPr algn="r">
              <a:defRPr sz="1200" b="1">
                <a:solidFill>
                  <a:schemeClr val="accent1"/>
                </a:solidFill>
              </a:defRPr>
            </a:lvl1pPr>
          </a:lstStyle>
          <a:p>
            <a:fld id="{F05E57AE-C7CB-4E1B-849C-35869BC6D3B3}" type="slidenum">
              <a:rPr lang="en-US" smtClean="0"/>
              <a:t>‹#›</a:t>
            </a:fld>
            <a:endParaRPr lang="en-US"/>
          </a:p>
        </p:txBody>
      </p:sp>
    </p:spTree>
    <p:extLst>
      <p:ext uri="{BB962C8B-B14F-4D97-AF65-F5344CB8AC3E}">
        <p14:creationId xmlns:p14="http://schemas.microsoft.com/office/powerpoint/2010/main" val="1970221129"/>
      </p:ext>
    </p:extLst>
  </p:cSld>
  <p:clrMap bg1="lt1" tx1="dk1" bg2="lt2" tx2="dk2" accent1="accent1" accent2="accent2" accent3="accent3" accent4="accent4" accent5="accent5" accent6="accent6" hlink="hlink" folHlink="folHlink"/>
  <p:sldLayoutIdLst>
    <p:sldLayoutId id="2147483895" r:id="rId1"/>
    <p:sldLayoutId id="2147483896" r:id="rId2"/>
    <p:sldLayoutId id="2147483897" r:id="rId3"/>
    <p:sldLayoutId id="2147483898" r:id="rId4"/>
    <p:sldLayoutId id="2147483899" r:id="rId5"/>
    <p:sldLayoutId id="2147483900" r:id="rId6"/>
    <p:sldLayoutId id="2147483901" r:id="rId7"/>
    <p:sldLayoutId id="2147483902" r:id="rId8"/>
    <p:sldLayoutId id="2147483903" r:id="rId9"/>
    <p:sldLayoutId id="2147483904" r:id="rId10"/>
    <p:sldLayoutId id="2147483905" r:id="rId11"/>
  </p:sldLayoutIdLst>
  <mc:AlternateContent xmlns:mc="http://schemas.openxmlformats.org/markup-compatibility/2006" xmlns:p14="http://schemas.microsoft.com/office/powerpoint/2010/main">
    <mc:Choice Requires="p14">
      <p:transition spd="slow" p14:dur="6750" advClick="0"/>
    </mc:Choice>
    <mc:Fallback xmlns="">
      <p:transition spd="slow" advClick="0"/>
    </mc:Fallback>
  </mc:AlternateContent>
  <p:hf hdr="0" ftr="0" dt="0"/>
  <p:txStyles>
    <p:title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6.jpe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tags" Target="../tags/tag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2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2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2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3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3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3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3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3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3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3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3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3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4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4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4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4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4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46.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7.jpe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4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48.xml.rels><?xml version="1.0" encoding="UTF-8" standalone="yes"?>
<Relationships xmlns="http://schemas.openxmlformats.org/package/2006/relationships"><Relationship Id="rId8" Type="http://schemas.openxmlformats.org/officeDocument/2006/relationships/diagramLayout" Target="../diagrams/layout1.xml"/><Relationship Id="rId3" Type="http://schemas.openxmlformats.org/officeDocument/2006/relationships/image" Target="../media/image1.jpeg"/><Relationship Id="rId7" Type="http://schemas.openxmlformats.org/officeDocument/2006/relationships/diagramData" Target="../diagrams/data1.xml"/><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4.png"/><Relationship Id="rId11" Type="http://schemas.microsoft.com/office/2007/relationships/diagramDrawing" Target="../diagrams/drawing1.xml"/><Relationship Id="rId5" Type="http://schemas.openxmlformats.org/officeDocument/2006/relationships/image" Target="../media/image3.png"/><Relationship Id="rId10" Type="http://schemas.openxmlformats.org/officeDocument/2006/relationships/diagramColors" Target="../diagrams/colors1.xml"/><Relationship Id="rId4" Type="http://schemas.openxmlformats.org/officeDocument/2006/relationships/image" Target="../media/image2.png"/><Relationship Id="rId9" Type="http://schemas.openxmlformats.org/officeDocument/2006/relationships/diagramQuickStyle" Target="../diagrams/quickStyle1.xml"/></Relationships>
</file>

<file path=ppt/slides/_rels/slide4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5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5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53.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8.pn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54.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9.png"/><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55.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10.png"/><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56.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11.png"/><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57.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12.png"/><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58.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13.png"/><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59.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0.png"/><Relationship Id="rId3" Type="http://schemas.openxmlformats.org/officeDocument/2006/relationships/image" Target="../media/image2.png"/><Relationship Id="rId7" Type="http://schemas.openxmlformats.org/officeDocument/2006/relationships/image" Target="../media/image140.png"/><Relationship Id="rId12" Type="http://schemas.openxmlformats.org/officeDocument/2006/relationships/image" Target="../media/image19.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14.png"/><Relationship Id="rId11" Type="http://schemas.openxmlformats.org/officeDocument/2006/relationships/image" Target="../media/image18.png"/><Relationship Id="rId5" Type="http://schemas.openxmlformats.org/officeDocument/2006/relationships/image" Target="../media/image4.png"/><Relationship Id="rId15" Type="http://schemas.openxmlformats.org/officeDocument/2006/relationships/image" Target="../media/image22.png"/><Relationship Id="rId10" Type="http://schemas.openxmlformats.org/officeDocument/2006/relationships/image" Target="../media/image17.png"/><Relationship Id="rId4" Type="http://schemas.openxmlformats.org/officeDocument/2006/relationships/image" Target="../media/image3.png"/><Relationship Id="rId9" Type="http://schemas.openxmlformats.org/officeDocument/2006/relationships/image" Target="../media/image16.png"/><Relationship Id="rId14" Type="http://schemas.openxmlformats.org/officeDocument/2006/relationships/image" Target="../media/image21.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60.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4.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4.png"/><Relationship Id="rId4" Type="http://schemas.openxmlformats.org/officeDocument/2006/relationships/image" Target="../media/image3.png"/></Relationships>
</file>

<file path=ppt/slides/_rels/slide6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6.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4.png"/><Relationship Id="rId4" Type="http://schemas.openxmlformats.org/officeDocument/2006/relationships/image" Target="../media/image3.png"/></Relationships>
</file>

<file path=ppt/slides/_rels/slide6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6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6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6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6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7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70.png"/><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7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7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7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79.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36.PNG"/><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80.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37.png"/><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8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2.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8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8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84.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2.png"/><Relationship Id="rId7" Type="http://schemas.openxmlformats.org/officeDocument/2006/relationships/image" Target="../media/image39.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4.png"/><Relationship Id="rId4" Type="http://schemas.openxmlformats.org/officeDocument/2006/relationships/image" Target="../media/image3.png"/></Relationships>
</file>

<file path=ppt/slides/_rels/slide85.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42.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png"/><Relationship Id="rId4" Type="http://schemas.openxmlformats.org/officeDocument/2006/relationships/image" Target="../media/image3.png"/></Relationships>
</file>

<file path=ppt/slides/_rels/slide86.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44.jpeg"/><Relationship Id="rId2"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8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88.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2.png"/><Relationship Id="rId7" Type="http://schemas.openxmlformats.org/officeDocument/2006/relationships/image" Target="../media/image46.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png"/><Relationship Id="rId4" Type="http://schemas.openxmlformats.org/officeDocument/2006/relationships/image" Target="../media/image3.png"/></Relationships>
</file>

<file path=ppt/slides/_rels/slide8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90.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49.png"/><Relationship Id="rId7" Type="http://schemas.openxmlformats.org/officeDocument/2006/relationships/image" Target="../media/image3.png"/><Relationship Id="rId2" Type="http://schemas.openxmlformats.org/officeDocument/2006/relationships/image" Target="../media/image48.png"/><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1.jpeg"/><Relationship Id="rId4" Type="http://schemas.openxmlformats.org/officeDocument/2006/relationships/image" Target="../media/image5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555558" y="1584080"/>
            <a:ext cx="6472706" cy="769441"/>
          </a:xfrm>
          <a:prstGeom prst="rect">
            <a:avLst/>
          </a:prstGeom>
          <a:noFill/>
        </p:spPr>
        <p:txBody>
          <a:bodyPr wrap="square" rtlCol="0">
            <a:spAutoFit/>
          </a:bodyPr>
          <a:lstStyle/>
          <a:p>
            <a:pPr algn="ctr"/>
            <a:r>
              <a:rPr lang="en-US" sz="4400" b="1" dirty="0">
                <a:latin typeface="Garamond" panose="02020404030301010803" pitchFamily="18" charset="0"/>
              </a:rPr>
              <a:t>Comprehensive Seminar</a:t>
            </a:r>
          </a:p>
        </p:txBody>
      </p:sp>
      <p:sp>
        <p:nvSpPr>
          <p:cNvPr id="6" name="Flowchart: Stored Data 5"/>
          <p:cNvSpPr/>
          <p:nvPr/>
        </p:nvSpPr>
        <p:spPr>
          <a:xfrm>
            <a:off x="9653451" y="2664823"/>
            <a:ext cx="2364378" cy="862148"/>
          </a:xfrm>
          <a:prstGeom prst="flowChartOnlineStora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10208623" y="2911231"/>
            <a:ext cx="1254034" cy="369332"/>
          </a:xfrm>
          <a:prstGeom prst="rect">
            <a:avLst/>
          </a:prstGeom>
          <a:noFill/>
        </p:spPr>
        <p:txBody>
          <a:bodyPr wrap="square" rtlCol="0">
            <a:spAutoFit/>
          </a:bodyPr>
          <a:lstStyle/>
          <a:p>
            <a:r>
              <a:rPr lang="en-US" b="1" dirty="0">
                <a:latin typeface="Adobe Fan Heiti Std B" panose="020B0700000000000000" pitchFamily="34" charset="-128"/>
                <a:ea typeface="Adobe Fan Heiti Std B" panose="020B0700000000000000" pitchFamily="34" charset="-128"/>
              </a:rPr>
              <a:t>2</a:t>
            </a:r>
            <a:r>
              <a:rPr lang="en-US" b="1" baseline="30000" dirty="0">
                <a:latin typeface="Adobe Fan Heiti Std B" panose="020B0700000000000000" pitchFamily="34" charset="-128"/>
                <a:ea typeface="Adobe Fan Heiti Std B" panose="020B0700000000000000" pitchFamily="34" charset="-128"/>
              </a:rPr>
              <a:t>nd</a:t>
            </a:r>
            <a:r>
              <a:rPr lang="en-US" b="1" dirty="0">
                <a:latin typeface="Adobe Fan Heiti Std B" panose="020B0700000000000000" pitchFamily="34" charset="-128"/>
                <a:ea typeface="Adobe Fan Heiti Std B" panose="020B0700000000000000" pitchFamily="34" charset="-128"/>
              </a:rPr>
              <a:t> Sem</a:t>
            </a:r>
          </a:p>
        </p:txBody>
      </p:sp>
      <p:grpSp>
        <p:nvGrpSpPr>
          <p:cNvPr id="21" name="Group 20">
            <a:extLst>
              <a:ext uri="{FF2B5EF4-FFF2-40B4-BE49-F238E27FC236}">
                <a16:creationId xmlns:a16="http://schemas.microsoft.com/office/drawing/2014/main" id="{6BA9391A-C081-430D-B8D5-FFCA8F9C81DB}"/>
              </a:ext>
            </a:extLst>
          </p:cNvPr>
          <p:cNvGrpSpPr/>
          <p:nvPr/>
        </p:nvGrpSpPr>
        <p:grpSpPr>
          <a:xfrm>
            <a:off x="15629" y="46604"/>
            <a:ext cx="11074617" cy="693969"/>
            <a:chOff x="15629" y="46604"/>
            <a:chExt cx="11074617" cy="693969"/>
          </a:xfrm>
        </p:grpSpPr>
        <p:sp>
          <p:nvSpPr>
            <p:cNvPr id="5" name="Rectangle 4"/>
            <p:cNvSpPr/>
            <p:nvPr/>
          </p:nvSpPr>
          <p:spPr>
            <a:xfrm>
              <a:off x="744972" y="208922"/>
              <a:ext cx="10345274" cy="369332"/>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lIns="91440" tIns="45720" rIns="91440" bIns="45720">
              <a:spAutoFit/>
              <a:scene3d>
                <a:camera prst="orthographicFront"/>
                <a:lightRig rig="threePt" dir="t"/>
              </a:scene3d>
              <a:sp3d extrusionH="57150">
                <a:bevelT w="38100" h="38100" prst="relaxedInset"/>
              </a:sp3d>
            </a:bodyPr>
            <a:lstStyle/>
            <a:p>
              <a:r>
                <a:rPr lang="en-US" b="1" cap="none" spc="0" dirty="0">
                  <a:ln w="0"/>
                  <a:solidFill>
                    <a:schemeClr val="tx1"/>
                  </a:solidFill>
                  <a:effectLst>
                    <a:outerShdw blurRad="50800" dist="38100" dir="2700000" algn="tl" rotWithShape="0">
                      <a:prstClr val="black">
                        <a:alpha val="40000"/>
                      </a:prstClr>
                    </a:outerShdw>
                  </a:effectLst>
                </a:rPr>
                <a:t>Department of Electronics and Communication Engineering, NIT Silchar </a:t>
              </a:r>
            </a:p>
          </p:txBody>
        </p:sp>
        <p:pic>
          <p:nvPicPr>
            <p:cNvPr id="15" name="Picture 14">
              <a:extLst>
                <a:ext uri="{FF2B5EF4-FFF2-40B4-BE49-F238E27FC236}">
                  <a16:creationId xmlns:a16="http://schemas.microsoft.com/office/drawing/2014/main" id="{2575A6CE-1D6F-4F54-8655-6381947838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629" y="46604"/>
              <a:ext cx="729343" cy="69396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grpSp>
        <p:nvGrpSpPr>
          <p:cNvPr id="22" name="Group 21">
            <a:extLst>
              <a:ext uri="{FF2B5EF4-FFF2-40B4-BE49-F238E27FC236}">
                <a16:creationId xmlns:a16="http://schemas.microsoft.com/office/drawing/2014/main" id="{3A2CC997-5F23-47E8-8A33-50CB2BF2BB6A}"/>
              </a:ext>
            </a:extLst>
          </p:cNvPr>
          <p:cNvGrpSpPr/>
          <p:nvPr/>
        </p:nvGrpSpPr>
        <p:grpSpPr>
          <a:xfrm>
            <a:off x="151415" y="6251431"/>
            <a:ext cx="12040585" cy="509385"/>
            <a:chOff x="151415" y="6251431"/>
            <a:chExt cx="12040585" cy="509385"/>
          </a:xfrm>
        </p:grpSpPr>
        <p:sp>
          <p:nvSpPr>
            <p:cNvPr id="13" name="TextBox 12"/>
            <p:cNvSpPr txBox="1"/>
            <p:nvPr/>
          </p:nvSpPr>
          <p:spPr>
            <a:xfrm>
              <a:off x="5064728" y="6373299"/>
              <a:ext cx="2062544" cy="338554"/>
            </a:xfrm>
            <a:prstGeom prst="rect">
              <a:avLst/>
            </a:prstGeom>
            <a:noFill/>
          </p:spPr>
          <p:txBody>
            <a:bodyPr wrap="square" rtlCol="0">
              <a:spAutoFit/>
            </a:bodyPr>
            <a:lstStyle/>
            <a:p>
              <a:r>
                <a:rPr lang="en-US" sz="1600" b="1" i="1" dirty="0">
                  <a:solidFill>
                    <a:srgbClr val="00B0F0"/>
                  </a:solidFill>
                  <a:latin typeface="Times New Roman" panose="02020603050405020304" pitchFamily="18" charset="0"/>
                  <a:cs typeface="Times New Roman" panose="02020603050405020304" pitchFamily="18" charset="0"/>
                </a:rPr>
                <a:t>Scholar Id:21304068 </a:t>
              </a:r>
            </a:p>
          </p:txBody>
        </p:sp>
        <p:sp>
          <p:nvSpPr>
            <p:cNvPr id="14" name="TextBox 13"/>
            <p:cNvSpPr txBox="1"/>
            <p:nvPr/>
          </p:nvSpPr>
          <p:spPr>
            <a:xfrm>
              <a:off x="9719021" y="6344196"/>
              <a:ext cx="2472979" cy="338554"/>
            </a:xfrm>
            <a:prstGeom prst="rect">
              <a:avLst/>
            </a:prstGeom>
            <a:noFill/>
          </p:spPr>
          <p:txBody>
            <a:bodyPr wrap="square" rtlCol="0">
              <a:spAutoFit/>
            </a:bodyPr>
            <a:lstStyle/>
            <a:p>
              <a:r>
                <a:rPr lang="en-US" sz="1600" b="1" i="1" dirty="0">
                  <a:solidFill>
                    <a:srgbClr val="00B0F0"/>
                  </a:solidFill>
                  <a:latin typeface="Times New Roman" panose="02020603050405020304" pitchFamily="18" charset="0"/>
                  <a:cs typeface="Times New Roman" panose="02020603050405020304" pitchFamily="18" charset="0"/>
                </a:rPr>
                <a:t>kirti21_rs@ece.nits.ac.in</a:t>
              </a:r>
            </a:p>
          </p:txBody>
        </p:sp>
        <p:sp>
          <p:nvSpPr>
            <p:cNvPr id="16" name="TextBox 15">
              <a:extLst>
                <a:ext uri="{FF2B5EF4-FFF2-40B4-BE49-F238E27FC236}">
                  <a16:creationId xmlns:a16="http://schemas.microsoft.com/office/drawing/2014/main" id="{A2755A2C-0007-4994-A0A0-65E91D7D5642}"/>
                </a:ext>
              </a:extLst>
            </p:cNvPr>
            <p:cNvSpPr txBox="1"/>
            <p:nvPr/>
          </p:nvSpPr>
          <p:spPr>
            <a:xfrm>
              <a:off x="646101" y="6373299"/>
              <a:ext cx="2472979" cy="338554"/>
            </a:xfrm>
            <a:prstGeom prst="rect">
              <a:avLst/>
            </a:prstGeom>
            <a:noFill/>
          </p:spPr>
          <p:txBody>
            <a:bodyPr wrap="square" rtlCol="0">
              <a:spAutoFit/>
            </a:bodyPr>
            <a:lstStyle/>
            <a:p>
              <a:r>
                <a:rPr lang="en-US" sz="1600" b="1" i="1" dirty="0">
                  <a:solidFill>
                    <a:srgbClr val="00B0F0"/>
                  </a:solidFill>
                  <a:latin typeface="Times New Roman" panose="02020603050405020304" pitchFamily="18" charset="0"/>
                  <a:cs typeface="Times New Roman" panose="02020603050405020304" pitchFamily="18" charset="0"/>
                </a:rPr>
                <a:t>Kirti Swagat Mohanty</a:t>
              </a:r>
            </a:p>
          </p:txBody>
        </p:sp>
        <p:pic>
          <p:nvPicPr>
            <p:cNvPr id="3" name="Picture 2" descr="Icon&#10;&#10;Description automatically generated">
              <a:extLst>
                <a:ext uri="{FF2B5EF4-FFF2-40B4-BE49-F238E27FC236}">
                  <a16:creationId xmlns:a16="http://schemas.microsoft.com/office/drawing/2014/main" id="{5FEC8CB1-8A33-45F8-8DA8-EF59EFCD22C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61700" y="6251431"/>
              <a:ext cx="460422" cy="460422"/>
            </a:xfrm>
            <a:prstGeom prst="rect">
              <a:avLst/>
            </a:prstGeom>
          </p:spPr>
        </p:pic>
        <p:pic>
          <p:nvPicPr>
            <p:cNvPr id="17" name="Picture 16" descr="Icon&#10;&#10;Description automatically generated">
              <a:extLst>
                <a:ext uri="{FF2B5EF4-FFF2-40B4-BE49-F238E27FC236}">
                  <a16:creationId xmlns:a16="http://schemas.microsoft.com/office/drawing/2014/main" id="{E8A190B4-5659-4DB0-B8EB-A6CBF95803A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1415" y="6266130"/>
              <a:ext cx="494686" cy="494686"/>
            </a:xfrm>
            <a:prstGeom prst="rect">
              <a:avLst/>
            </a:prstGeom>
          </p:spPr>
        </p:pic>
        <p:pic>
          <p:nvPicPr>
            <p:cNvPr id="19" name="Picture 18" descr="Icon&#10;&#10;Description automatically generated">
              <a:extLst>
                <a:ext uri="{FF2B5EF4-FFF2-40B4-BE49-F238E27FC236}">
                  <a16:creationId xmlns:a16="http://schemas.microsoft.com/office/drawing/2014/main" id="{98D9A7F0-4385-4466-B6A5-324A1A1D417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356450" y="6312844"/>
              <a:ext cx="401257" cy="401257"/>
            </a:xfrm>
            <a:prstGeom prst="rect">
              <a:avLst/>
            </a:prstGeom>
          </p:spPr>
        </p:pic>
      </p:grpSp>
      <p:sp>
        <p:nvSpPr>
          <p:cNvPr id="20" name="TextBox 19">
            <a:extLst>
              <a:ext uri="{FF2B5EF4-FFF2-40B4-BE49-F238E27FC236}">
                <a16:creationId xmlns:a16="http://schemas.microsoft.com/office/drawing/2014/main" id="{3927F803-8F88-40CE-9923-9B7110348EF3}"/>
              </a:ext>
            </a:extLst>
          </p:cNvPr>
          <p:cNvSpPr txBox="1"/>
          <p:nvPr/>
        </p:nvSpPr>
        <p:spPr>
          <a:xfrm>
            <a:off x="1609426" y="3799055"/>
            <a:ext cx="6472706" cy="1446550"/>
          </a:xfrm>
          <a:prstGeom prst="rect">
            <a:avLst/>
          </a:prstGeom>
          <a:noFill/>
        </p:spPr>
        <p:txBody>
          <a:bodyPr wrap="square" rtlCol="0">
            <a:spAutoFit/>
          </a:bodyPr>
          <a:lstStyle/>
          <a:p>
            <a:pPr algn="ctr"/>
            <a:r>
              <a:rPr lang="en-US" sz="2600" b="1" dirty="0">
                <a:latin typeface="Garamond" panose="02020404030301010803" pitchFamily="18" charset="0"/>
              </a:rPr>
              <a:t>Under the Supervision</a:t>
            </a:r>
          </a:p>
          <a:p>
            <a:pPr algn="ctr"/>
            <a:r>
              <a:rPr lang="en-US" sz="2600" b="1" dirty="0">
                <a:latin typeface="Garamond" panose="02020404030301010803" pitchFamily="18" charset="0"/>
              </a:rPr>
              <a:t>Dr. Prabina Pattanayak</a:t>
            </a:r>
          </a:p>
          <a:p>
            <a:pPr algn="ctr"/>
            <a:r>
              <a:rPr lang="en-US" b="1" dirty="0">
                <a:latin typeface="Garamond" panose="02020404030301010803" pitchFamily="18" charset="0"/>
              </a:rPr>
              <a:t>Asst. Professor</a:t>
            </a:r>
          </a:p>
          <a:p>
            <a:pPr algn="ctr"/>
            <a:r>
              <a:rPr lang="en-US" b="1" dirty="0">
                <a:latin typeface="Garamond" panose="02020404030301010803" pitchFamily="18" charset="0"/>
              </a:rPr>
              <a:t>Dept. of ECE, NIT Silchar</a:t>
            </a:r>
          </a:p>
        </p:txBody>
      </p:sp>
    </p:spTree>
    <p:extLst>
      <p:ext uri="{BB962C8B-B14F-4D97-AF65-F5344CB8AC3E}">
        <p14:creationId xmlns:p14="http://schemas.microsoft.com/office/powerpoint/2010/main" val="3953291443"/>
      </p:ext>
    </p:extLst>
  </p:cSld>
  <p:clrMapOvr>
    <a:masterClrMapping/>
  </p:clrMapOvr>
  <mc:AlternateContent xmlns:mc="http://schemas.openxmlformats.org/markup-compatibility/2006" xmlns:p14="http://schemas.microsoft.com/office/powerpoint/2010/main">
    <mc:Choice Requires="p14">
      <p:transition spd="slow" p14:dur="6750" advClick="0"/>
    </mc:Choice>
    <mc:Fallback xmlns="">
      <p:transition spd="slow" advClick="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Garamond" panose="02020404030301010803" pitchFamily="18" charset="0"/>
              </a:rPr>
              <a:t>Applications of Research</a:t>
            </a:r>
          </a:p>
        </p:txBody>
      </p:sp>
      <p:sp>
        <p:nvSpPr>
          <p:cNvPr id="3" name="Content Placeholder 2"/>
          <p:cNvSpPr>
            <a:spLocks noGrp="1"/>
          </p:cNvSpPr>
          <p:nvPr>
            <p:ph idx="1"/>
          </p:nvPr>
        </p:nvSpPr>
        <p:spPr>
          <a:xfrm>
            <a:off x="3119080" y="793589"/>
            <a:ext cx="8679220" cy="5120640"/>
          </a:xfrm>
        </p:spPr>
        <p:txBody>
          <a:bodyPr>
            <a:normAutofit/>
          </a:bodyPr>
          <a:lstStyle/>
          <a:p>
            <a:pPr lvl="1" algn="just">
              <a:lnSpc>
                <a:spcPct val="150000"/>
              </a:lnSpc>
            </a:pPr>
            <a:r>
              <a:rPr lang="en-US" sz="2400" b="1" dirty="0">
                <a:latin typeface="Garamond" panose="02020404030301010803" pitchFamily="18" charset="0"/>
              </a:rPr>
              <a:t>Applied Research</a:t>
            </a:r>
          </a:p>
          <a:p>
            <a:pPr lvl="2" algn="just">
              <a:lnSpc>
                <a:spcPct val="150000"/>
              </a:lnSpc>
              <a:buFont typeface="Wingdings" panose="05000000000000000000" pitchFamily="2" charset="2"/>
              <a:buChar char="Ø"/>
            </a:pPr>
            <a:r>
              <a:rPr lang="en-US" sz="2200" dirty="0">
                <a:latin typeface="Garamond" panose="02020404030301010803" pitchFamily="18" charset="0"/>
              </a:rPr>
              <a:t> It’s done to get the answers for the current problems.</a:t>
            </a:r>
          </a:p>
          <a:p>
            <a:pPr lvl="2" algn="just">
              <a:lnSpc>
                <a:spcPct val="150000"/>
              </a:lnSpc>
              <a:buFont typeface="Wingdings" panose="05000000000000000000" pitchFamily="2" charset="2"/>
              <a:buChar char="Ø"/>
            </a:pPr>
            <a:r>
              <a:rPr lang="en-US" sz="2200" dirty="0">
                <a:latin typeface="Garamond" panose="02020404030301010803" pitchFamily="18" charset="0"/>
              </a:rPr>
              <a:t> It can be done to verify previously done research.</a:t>
            </a:r>
          </a:p>
          <a:p>
            <a:pPr lvl="2" algn="just">
              <a:lnSpc>
                <a:spcPct val="150000"/>
              </a:lnSpc>
              <a:buFont typeface="Wingdings" panose="05000000000000000000" pitchFamily="2" charset="2"/>
              <a:buChar char="Ø"/>
            </a:pPr>
            <a:r>
              <a:rPr lang="en-US" sz="2200" dirty="0">
                <a:latin typeface="Garamond" panose="02020404030301010803" pitchFamily="18" charset="0"/>
              </a:rPr>
              <a:t> The outcomes of these researches give benefit to the real world.</a:t>
            </a:r>
          </a:p>
          <a:p>
            <a:pPr lvl="2" algn="just">
              <a:lnSpc>
                <a:spcPct val="150000"/>
              </a:lnSpc>
              <a:buFont typeface="Wingdings" panose="05000000000000000000" pitchFamily="2" charset="2"/>
              <a:buChar char="Ø"/>
            </a:pPr>
            <a:r>
              <a:rPr lang="en-US" sz="2200" dirty="0">
                <a:latin typeface="Garamond" panose="02020404030301010803" pitchFamily="18" charset="0"/>
              </a:rPr>
              <a:t> In these type of researches there is a time-frame.</a:t>
            </a:r>
          </a:p>
          <a:p>
            <a:pPr lvl="2" algn="just">
              <a:lnSpc>
                <a:spcPct val="150000"/>
              </a:lnSpc>
              <a:buFont typeface="Wingdings" panose="05000000000000000000" pitchFamily="2" charset="2"/>
              <a:buChar char="Ø"/>
            </a:pPr>
            <a:r>
              <a:rPr lang="en-US" sz="2200" dirty="0">
                <a:latin typeface="Garamond" panose="02020404030301010803" pitchFamily="18" charset="0"/>
              </a:rPr>
              <a:t> The tools, techniques and procedures that are discovered in </a:t>
            </a:r>
            <a:r>
              <a:rPr lang="en-US" sz="2200" b="1" dirty="0">
                <a:latin typeface="Garamond" panose="02020404030301010803" pitchFamily="18" charset="0"/>
              </a:rPr>
              <a:t>Pure Research</a:t>
            </a:r>
            <a:r>
              <a:rPr lang="en-US" sz="2200" dirty="0">
                <a:latin typeface="Garamond" panose="02020404030301010803" pitchFamily="18" charset="0"/>
              </a:rPr>
              <a:t> are used to find solutions in </a:t>
            </a:r>
            <a:r>
              <a:rPr lang="en-US" sz="2200" b="1" dirty="0">
                <a:latin typeface="Garamond" panose="02020404030301010803" pitchFamily="18" charset="0"/>
              </a:rPr>
              <a:t>Applied Research</a:t>
            </a:r>
            <a:r>
              <a:rPr lang="en-US" sz="2200" dirty="0">
                <a:latin typeface="Garamond" panose="02020404030301010803" pitchFamily="18" charset="0"/>
              </a:rPr>
              <a:t>.</a:t>
            </a:r>
          </a:p>
          <a:p>
            <a:pPr lvl="1"/>
            <a:endParaRPr lang="en-US" sz="2400" dirty="0">
              <a:latin typeface="Garamond" panose="02020404030301010803" pitchFamily="18" charset="0"/>
            </a:endParaRPr>
          </a:p>
        </p:txBody>
      </p:sp>
      <p:grpSp>
        <p:nvGrpSpPr>
          <p:cNvPr id="7" name="Group 6">
            <a:extLst>
              <a:ext uri="{FF2B5EF4-FFF2-40B4-BE49-F238E27FC236}">
                <a16:creationId xmlns:a16="http://schemas.microsoft.com/office/drawing/2014/main" id="{CEB85B56-A73D-4262-BDC2-8462C69195EA}"/>
              </a:ext>
            </a:extLst>
          </p:cNvPr>
          <p:cNvGrpSpPr/>
          <p:nvPr/>
        </p:nvGrpSpPr>
        <p:grpSpPr>
          <a:xfrm>
            <a:off x="15629" y="46604"/>
            <a:ext cx="11074617" cy="693969"/>
            <a:chOff x="15629" y="46604"/>
            <a:chExt cx="11074617" cy="693969"/>
          </a:xfrm>
        </p:grpSpPr>
        <p:sp>
          <p:nvSpPr>
            <p:cNvPr id="8" name="Rectangle 7">
              <a:extLst>
                <a:ext uri="{FF2B5EF4-FFF2-40B4-BE49-F238E27FC236}">
                  <a16:creationId xmlns:a16="http://schemas.microsoft.com/office/drawing/2014/main" id="{DC98AC4A-4379-49C6-838B-97C12D58E580}"/>
                </a:ext>
              </a:extLst>
            </p:cNvPr>
            <p:cNvSpPr/>
            <p:nvPr/>
          </p:nvSpPr>
          <p:spPr>
            <a:xfrm>
              <a:off x="744972" y="208922"/>
              <a:ext cx="10345274" cy="369332"/>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lIns="91440" tIns="45720" rIns="91440" bIns="45720">
              <a:spAutoFit/>
              <a:scene3d>
                <a:camera prst="orthographicFront"/>
                <a:lightRig rig="threePt" dir="t"/>
              </a:scene3d>
              <a:sp3d extrusionH="57150">
                <a:bevelT w="38100" h="38100" prst="relaxedInset"/>
              </a:sp3d>
            </a:bodyPr>
            <a:lstStyle/>
            <a:p>
              <a:r>
                <a:rPr lang="en-US" b="1" cap="none" spc="0" dirty="0">
                  <a:ln w="0"/>
                  <a:solidFill>
                    <a:schemeClr val="tx1"/>
                  </a:solidFill>
                  <a:effectLst>
                    <a:outerShdw blurRad="50800" dist="38100" dir="2700000" algn="tl" rotWithShape="0">
                      <a:prstClr val="black">
                        <a:alpha val="40000"/>
                      </a:prstClr>
                    </a:outerShdw>
                  </a:effectLst>
                </a:rPr>
                <a:t>Department of Electronics and Communication Engineering, NIT Silchar </a:t>
              </a:r>
            </a:p>
          </p:txBody>
        </p:sp>
        <p:pic>
          <p:nvPicPr>
            <p:cNvPr id="9" name="Picture 8">
              <a:extLst>
                <a:ext uri="{FF2B5EF4-FFF2-40B4-BE49-F238E27FC236}">
                  <a16:creationId xmlns:a16="http://schemas.microsoft.com/office/drawing/2014/main" id="{F74EE9CF-9C62-46DF-87B1-7282C66F2F2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629" y="46604"/>
              <a:ext cx="729343" cy="69396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grpSp>
        <p:nvGrpSpPr>
          <p:cNvPr id="10" name="Group 9">
            <a:extLst>
              <a:ext uri="{FF2B5EF4-FFF2-40B4-BE49-F238E27FC236}">
                <a16:creationId xmlns:a16="http://schemas.microsoft.com/office/drawing/2014/main" id="{C0B21F0D-DE95-4CE8-925F-4F2AFB579B0F}"/>
              </a:ext>
            </a:extLst>
          </p:cNvPr>
          <p:cNvGrpSpPr/>
          <p:nvPr/>
        </p:nvGrpSpPr>
        <p:grpSpPr>
          <a:xfrm>
            <a:off x="151415" y="6251431"/>
            <a:ext cx="12040585" cy="509385"/>
            <a:chOff x="151415" y="6251431"/>
            <a:chExt cx="12040585" cy="509385"/>
          </a:xfrm>
        </p:grpSpPr>
        <p:sp>
          <p:nvSpPr>
            <p:cNvPr id="11" name="TextBox 10">
              <a:extLst>
                <a:ext uri="{FF2B5EF4-FFF2-40B4-BE49-F238E27FC236}">
                  <a16:creationId xmlns:a16="http://schemas.microsoft.com/office/drawing/2014/main" id="{F7C4AACC-071D-4CE5-A008-D15F05FEF19A}"/>
                </a:ext>
              </a:extLst>
            </p:cNvPr>
            <p:cNvSpPr txBox="1"/>
            <p:nvPr/>
          </p:nvSpPr>
          <p:spPr>
            <a:xfrm>
              <a:off x="5064728" y="6373299"/>
              <a:ext cx="2062544" cy="338554"/>
            </a:xfrm>
            <a:prstGeom prst="rect">
              <a:avLst/>
            </a:prstGeom>
            <a:noFill/>
          </p:spPr>
          <p:txBody>
            <a:bodyPr wrap="square" rtlCol="0">
              <a:spAutoFit/>
            </a:bodyPr>
            <a:lstStyle/>
            <a:p>
              <a:r>
                <a:rPr lang="en-US" sz="1600" b="1" i="1" dirty="0">
                  <a:solidFill>
                    <a:srgbClr val="00B0F0"/>
                  </a:solidFill>
                  <a:latin typeface="Times New Roman" panose="02020603050405020304" pitchFamily="18" charset="0"/>
                  <a:cs typeface="Times New Roman" panose="02020603050405020304" pitchFamily="18" charset="0"/>
                </a:rPr>
                <a:t>Scholar Id:21304068 </a:t>
              </a:r>
            </a:p>
          </p:txBody>
        </p:sp>
        <p:sp>
          <p:nvSpPr>
            <p:cNvPr id="12" name="TextBox 11">
              <a:extLst>
                <a:ext uri="{FF2B5EF4-FFF2-40B4-BE49-F238E27FC236}">
                  <a16:creationId xmlns:a16="http://schemas.microsoft.com/office/drawing/2014/main" id="{1C6EA108-D6A8-41D4-AD1D-5AAE02FD47BE}"/>
                </a:ext>
              </a:extLst>
            </p:cNvPr>
            <p:cNvSpPr txBox="1"/>
            <p:nvPr/>
          </p:nvSpPr>
          <p:spPr>
            <a:xfrm>
              <a:off x="9719021" y="6344196"/>
              <a:ext cx="2472979" cy="338554"/>
            </a:xfrm>
            <a:prstGeom prst="rect">
              <a:avLst/>
            </a:prstGeom>
            <a:noFill/>
          </p:spPr>
          <p:txBody>
            <a:bodyPr wrap="square" rtlCol="0">
              <a:spAutoFit/>
            </a:bodyPr>
            <a:lstStyle/>
            <a:p>
              <a:r>
                <a:rPr lang="en-US" sz="1600" b="1" i="1" dirty="0">
                  <a:solidFill>
                    <a:srgbClr val="00B0F0"/>
                  </a:solidFill>
                  <a:latin typeface="Times New Roman" panose="02020603050405020304" pitchFamily="18" charset="0"/>
                  <a:cs typeface="Times New Roman" panose="02020603050405020304" pitchFamily="18" charset="0"/>
                </a:rPr>
                <a:t>kirti21_rs@ece.nits.ac.in</a:t>
              </a:r>
            </a:p>
          </p:txBody>
        </p:sp>
        <p:sp>
          <p:nvSpPr>
            <p:cNvPr id="13" name="TextBox 12">
              <a:extLst>
                <a:ext uri="{FF2B5EF4-FFF2-40B4-BE49-F238E27FC236}">
                  <a16:creationId xmlns:a16="http://schemas.microsoft.com/office/drawing/2014/main" id="{07A1B587-5F3C-4535-9262-8406F6385333}"/>
                </a:ext>
              </a:extLst>
            </p:cNvPr>
            <p:cNvSpPr txBox="1"/>
            <p:nvPr/>
          </p:nvSpPr>
          <p:spPr>
            <a:xfrm>
              <a:off x="646101" y="6373299"/>
              <a:ext cx="2472979" cy="338554"/>
            </a:xfrm>
            <a:prstGeom prst="rect">
              <a:avLst/>
            </a:prstGeom>
            <a:noFill/>
          </p:spPr>
          <p:txBody>
            <a:bodyPr wrap="square" rtlCol="0">
              <a:spAutoFit/>
            </a:bodyPr>
            <a:lstStyle/>
            <a:p>
              <a:r>
                <a:rPr lang="en-US" sz="1600" b="1" i="1" dirty="0">
                  <a:solidFill>
                    <a:srgbClr val="00B0F0"/>
                  </a:solidFill>
                  <a:latin typeface="Times New Roman" panose="02020603050405020304" pitchFamily="18" charset="0"/>
                  <a:cs typeface="Times New Roman" panose="02020603050405020304" pitchFamily="18" charset="0"/>
                </a:rPr>
                <a:t>Kirti Swagat Mohanty</a:t>
              </a:r>
            </a:p>
          </p:txBody>
        </p:sp>
        <p:pic>
          <p:nvPicPr>
            <p:cNvPr id="14" name="Picture 13" descr="Icon&#10;&#10;Description automatically generated">
              <a:extLst>
                <a:ext uri="{FF2B5EF4-FFF2-40B4-BE49-F238E27FC236}">
                  <a16:creationId xmlns:a16="http://schemas.microsoft.com/office/drawing/2014/main" id="{9D195D50-76D8-4FA3-9C61-E82E8704300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61700" y="6251431"/>
              <a:ext cx="460422" cy="460422"/>
            </a:xfrm>
            <a:prstGeom prst="rect">
              <a:avLst/>
            </a:prstGeom>
          </p:spPr>
        </p:pic>
        <p:pic>
          <p:nvPicPr>
            <p:cNvPr id="15" name="Picture 14" descr="Icon&#10;&#10;Description automatically generated">
              <a:extLst>
                <a:ext uri="{FF2B5EF4-FFF2-40B4-BE49-F238E27FC236}">
                  <a16:creationId xmlns:a16="http://schemas.microsoft.com/office/drawing/2014/main" id="{64644747-FD8B-4EAE-9253-A4E2E2C87A5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51415" y="6266130"/>
              <a:ext cx="494686" cy="494686"/>
            </a:xfrm>
            <a:prstGeom prst="rect">
              <a:avLst/>
            </a:prstGeom>
          </p:spPr>
        </p:pic>
        <p:pic>
          <p:nvPicPr>
            <p:cNvPr id="16" name="Picture 15" descr="Icon&#10;&#10;Description automatically generated">
              <a:extLst>
                <a:ext uri="{FF2B5EF4-FFF2-40B4-BE49-F238E27FC236}">
                  <a16:creationId xmlns:a16="http://schemas.microsoft.com/office/drawing/2014/main" id="{5FFD1315-2C44-42ED-BFE7-5D247FE1775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356450" y="6312844"/>
              <a:ext cx="401257" cy="401257"/>
            </a:xfrm>
            <a:prstGeom prst="rect">
              <a:avLst/>
            </a:prstGeom>
          </p:spPr>
        </p:pic>
      </p:grpSp>
      <p:sp>
        <p:nvSpPr>
          <p:cNvPr id="4" name="Slide Number Placeholder 3">
            <a:extLst>
              <a:ext uri="{FF2B5EF4-FFF2-40B4-BE49-F238E27FC236}">
                <a16:creationId xmlns:a16="http://schemas.microsoft.com/office/drawing/2014/main" id="{EB5FF990-4CA6-470A-A89E-5530AF1F5318}"/>
              </a:ext>
            </a:extLst>
          </p:cNvPr>
          <p:cNvSpPr>
            <a:spLocks noGrp="1"/>
          </p:cNvSpPr>
          <p:nvPr>
            <p:ph type="sldNum" sz="quarter" idx="12"/>
          </p:nvPr>
        </p:nvSpPr>
        <p:spPr/>
        <p:txBody>
          <a:bodyPr/>
          <a:lstStyle/>
          <a:p>
            <a:fld id="{F05E57AE-C7CB-4E1B-849C-35869BC6D3B3}" type="slidenum">
              <a:rPr lang="en-US" smtClean="0"/>
              <a:t>10</a:t>
            </a:fld>
            <a:endParaRPr lang="en-US"/>
          </a:p>
        </p:txBody>
      </p:sp>
    </p:spTree>
    <p:extLst>
      <p:ext uri="{BB962C8B-B14F-4D97-AF65-F5344CB8AC3E}">
        <p14:creationId xmlns:p14="http://schemas.microsoft.com/office/powerpoint/2010/main" val="3465684102"/>
      </p:ext>
    </p:extLst>
  </p:cSld>
  <p:clrMapOvr>
    <a:masterClrMapping/>
  </p:clrMapOvr>
  <mc:AlternateContent xmlns:mc="http://schemas.openxmlformats.org/markup-compatibility/2006" xmlns:p14="http://schemas.microsoft.com/office/powerpoint/2010/main">
    <mc:Choice Requires="p14">
      <p:transition spd="slow" p14:dur="6750" advClick="0"/>
    </mc:Choice>
    <mc:Fallback xmlns="">
      <p:transition spd="slow" advClick="0"/>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dirty="0">
                <a:latin typeface="Garamond" panose="02020404030301010803" pitchFamily="18" charset="0"/>
              </a:rPr>
              <a:t>Characteristics of Research</a:t>
            </a:r>
          </a:p>
        </p:txBody>
      </p:sp>
      <p:sp>
        <p:nvSpPr>
          <p:cNvPr id="3" name="Content Placeholder 2"/>
          <p:cNvSpPr>
            <a:spLocks noGrp="1"/>
          </p:cNvSpPr>
          <p:nvPr>
            <p:ph idx="1"/>
          </p:nvPr>
        </p:nvSpPr>
        <p:spPr>
          <a:xfrm>
            <a:off x="3119080" y="793589"/>
            <a:ext cx="8679220" cy="5120640"/>
          </a:xfrm>
        </p:spPr>
        <p:txBody>
          <a:bodyPr>
            <a:normAutofit/>
          </a:bodyPr>
          <a:lstStyle/>
          <a:p>
            <a:pPr lvl="1"/>
            <a:r>
              <a:rPr lang="en-US" sz="2400" dirty="0">
                <a:latin typeface="Garamond" panose="02020404030301010803" pitchFamily="18" charset="0"/>
              </a:rPr>
              <a:t>Action-Oriented</a:t>
            </a:r>
          </a:p>
          <a:p>
            <a:pPr lvl="1"/>
            <a:r>
              <a:rPr lang="en-US" sz="2400" dirty="0">
                <a:latin typeface="Garamond" panose="02020404030301010803" pitchFamily="18" charset="0"/>
              </a:rPr>
              <a:t>Cost-effective</a:t>
            </a:r>
          </a:p>
          <a:p>
            <a:pPr lvl="1"/>
            <a:r>
              <a:rPr lang="en-US" sz="2400" dirty="0">
                <a:latin typeface="Garamond" panose="02020404030301010803" pitchFamily="18" charset="0"/>
              </a:rPr>
              <a:t>Generative</a:t>
            </a:r>
          </a:p>
          <a:p>
            <a:pPr lvl="1"/>
            <a:r>
              <a:rPr lang="en-US" sz="2400" dirty="0">
                <a:latin typeface="Garamond" panose="02020404030301010803" pitchFamily="18" charset="0"/>
              </a:rPr>
              <a:t>Logical</a:t>
            </a:r>
          </a:p>
          <a:p>
            <a:pPr lvl="1"/>
            <a:r>
              <a:rPr lang="en-US" sz="2400" dirty="0">
                <a:latin typeface="Garamond" panose="02020404030301010803" pitchFamily="18" charset="0"/>
              </a:rPr>
              <a:t>Reductive</a:t>
            </a:r>
          </a:p>
          <a:p>
            <a:pPr lvl="1"/>
            <a:r>
              <a:rPr lang="en-US" sz="2400" dirty="0">
                <a:latin typeface="Garamond" panose="02020404030301010803" pitchFamily="18" charset="0"/>
              </a:rPr>
              <a:t>Replicable</a:t>
            </a:r>
          </a:p>
          <a:p>
            <a:pPr lvl="1"/>
            <a:r>
              <a:rPr lang="en-US" sz="2400" dirty="0">
                <a:latin typeface="Garamond" panose="02020404030301010803" pitchFamily="18" charset="0"/>
              </a:rPr>
              <a:t>Participatory</a:t>
            </a:r>
          </a:p>
          <a:p>
            <a:pPr lvl="1"/>
            <a:r>
              <a:rPr lang="en-US" sz="2400" dirty="0">
                <a:latin typeface="Garamond" panose="02020404030301010803" pitchFamily="18" charset="0"/>
              </a:rPr>
              <a:t>Simple and Time- Bound</a:t>
            </a:r>
          </a:p>
          <a:p>
            <a:pPr lvl="1"/>
            <a:r>
              <a:rPr lang="en-US" sz="2400" dirty="0">
                <a:latin typeface="Garamond" panose="02020404030301010803" pitchFamily="18" charset="0"/>
              </a:rPr>
              <a:t>Systematic</a:t>
            </a:r>
          </a:p>
          <a:p>
            <a:pPr marL="502920" lvl="1" indent="0">
              <a:buNone/>
            </a:pPr>
            <a:endParaRPr lang="en-US" sz="2400" dirty="0">
              <a:latin typeface="Garamond" panose="02020404030301010803" pitchFamily="18" charset="0"/>
            </a:endParaRPr>
          </a:p>
          <a:p>
            <a:pPr lvl="1"/>
            <a:endParaRPr lang="en-US" sz="2400" dirty="0">
              <a:latin typeface="Garamond" panose="02020404030301010803" pitchFamily="18" charset="0"/>
            </a:endParaRPr>
          </a:p>
        </p:txBody>
      </p:sp>
      <p:grpSp>
        <p:nvGrpSpPr>
          <p:cNvPr id="7" name="Group 6">
            <a:extLst>
              <a:ext uri="{FF2B5EF4-FFF2-40B4-BE49-F238E27FC236}">
                <a16:creationId xmlns:a16="http://schemas.microsoft.com/office/drawing/2014/main" id="{CEB85B56-A73D-4262-BDC2-8462C69195EA}"/>
              </a:ext>
            </a:extLst>
          </p:cNvPr>
          <p:cNvGrpSpPr/>
          <p:nvPr/>
        </p:nvGrpSpPr>
        <p:grpSpPr>
          <a:xfrm>
            <a:off x="15629" y="46604"/>
            <a:ext cx="11074617" cy="693969"/>
            <a:chOff x="15629" y="46604"/>
            <a:chExt cx="11074617" cy="693969"/>
          </a:xfrm>
        </p:grpSpPr>
        <p:sp>
          <p:nvSpPr>
            <p:cNvPr id="8" name="Rectangle 7">
              <a:extLst>
                <a:ext uri="{FF2B5EF4-FFF2-40B4-BE49-F238E27FC236}">
                  <a16:creationId xmlns:a16="http://schemas.microsoft.com/office/drawing/2014/main" id="{DC98AC4A-4379-49C6-838B-97C12D58E580}"/>
                </a:ext>
              </a:extLst>
            </p:cNvPr>
            <p:cNvSpPr/>
            <p:nvPr/>
          </p:nvSpPr>
          <p:spPr>
            <a:xfrm>
              <a:off x="744972" y="208922"/>
              <a:ext cx="10345274" cy="369332"/>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lIns="91440" tIns="45720" rIns="91440" bIns="45720">
              <a:spAutoFit/>
              <a:scene3d>
                <a:camera prst="orthographicFront"/>
                <a:lightRig rig="threePt" dir="t"/>
              </a:scene3d>
              <a:sp3d extrusionH="57150">
                <a:bevelT w="38100" h="38100" prst="relaxedInset"/>
              </a:sp3d>
            </a:bodyPr>
            <a:lstStyle/>
            <a:p>
              <a:r>
                <a:rPr lang="en-US" b="1" cap="none" spc="0" dirty="0">
                  <a:ln w="0"/>
                  <a:solidFill>
                    <a:schemeClr val="tx1"/>
                  </a:solidFill>
                  <a:effectLst>
                    <a:outerShdw blurRad="50800" dist="38100" dir="2700000" algn="tl" rotWithShape="0">
                      <a:prstClr val="black">
                        <a:alpha val="40000"/>
                      </a:prstClr>
                    </a:outerShdw>
                  </a:effectLst>
                </a:rPr>
                <a:t>Department of Electronics and Communication Engineering, NIT Silchar </a:t>
              </a:r>
            </a:p>
          </p:txBody>
        </p:sp>
        <p:pic>
          <p:nvPicPr>
            <p:cNvPr id="9" name="Picture 8">
              <a:extLst>
                <a:ext uri="{FF2B5EF4-FFF2-40B4-BE49-F238E27FC236}">
                  <a16:creationId xmlns:a16="http://schemas.microsoft.com/office/drawing/2014/main" id="{F74EE9CF-9C62-46DF-87B1-7282C66F2F2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629" y="46604"/>
              <a:ext cx="729343" cy="69396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grpSp>
        <p:nvGrpSpPr>
          <p:cNvPr id="10" name="Group 9">
            <a:extLst>
              <a:ext uri="{FF2B5EF4-FFF2-40B4-BE49-F238E27FC236}">
                <a16:creationId xmlns:a16="http://schemas.microsoft.com/office/drawing/2014/main" id="{C0B21F0D-DE95-4CE8-925F-4F2AFB579B0F}"/>
              </a:ext>
            </a:extLst>
          </p:cNvPr>
          <p:cNvGrpSpPr/>
          <p:nvPr/>
        </p:nvGrpSpPr>
        <p:grpSpPr>
          <a:xfrm>
            <a:off x="151415" y="6251431"/>
            <a:ext cx="12040585" cy="509385"/>
            <a:chOff x="151415" y="6251431"/>
            <a:chExt cx="12040585" cy="509385"/>
          </a:xfrm>
        </p:grpSpPr>
        <p:sp>
          <p:nvSpPr>
            <p:cNvPr id="11" name="TextBox 10">
              <a:extLst>
                <a:ext uri="{FF2B5EF4-FFF2-40B4-BE49-F238E27FC236}">
                  <a16:creationId xmlns:a16="http://schemas.microsoft.com/office/drawing/2014/main" id="{F7C4AACC-071D-4CE5-A008-D15F05FEF19A}"/>
                </a:ext>
              </a:extLst>
            </p:cNvPr>
            <p:cNvSpPr txBox="1"/>
            <p:nvPr/>
          </p:nvSpPr>
          <p:spPr>
            <a:xfrm>
              <a:off x="5064728" y="6373299"/>
              <a:ext cx="2062544" cy="338554"/>
            </a:xfrm>
            <a:prstGeom prst="rect">
              <a:avLst/>
            </a:prstGeom>
            <a:noFill/>
          </p:spPr>
          <p:txBody>
            <a:bodyPr wrap="square" rtlCol="0">
              <a:spAutoFit/>
            </a:bodyPr>
            <a:lstStyle/>
            <a:p>
              <a:r>
                <a:rPr lang="en-US" sz="1600" b="1" i="1" dirty="0">
                  <a:solidFill>
                    <a:srgbClr val="00B0F0"/>
                  </a:solidFill>
                  <a:latin typeface="Times New Roman" panose="02020603050405020304" pitchFamily="18" charset="0"/>
                  <a:cs typeface="Times New Roman" panose="02020603050405020304" pitchFamily="18" charset="0"/>
                </a:rPr>
                <a:t>Scholar Id:21304068 </a:t>
              </a:r>
            </a:p>
          </p:txBody>
        </p:sp>
        <p:sp>
          <p:nvSpPr>
            <p:cNvPr id="12" name="TextBox 11">
              <a:extLst>
                <a:ext uri="{FF2B5EF4-FFF2-40B4-BE49-F238E27FC236}">
                  <a16:creationId xmlns:a16="http://schemas.microsoft.com/office/drawing/2014/main" id="{1C6EA108-D6A8-41D4-AD1D-5AAE02FD47BE}"/>
                </a:ext>
              </a:extLst>
            </p:cNvPr>
            <p:cNvSpPr txBox="1"/>
            <p:nvPr/>
          </p:nvSpPr>
          <p:spPr>
            <a:xfrm>
              <a:off x="9719021" y="6344196"/>
              <a:ext cx="2472979" cy="338554"/>
            </a:xfrm>
            <a:prstGeom prst="rect">
              <a:avLst/>
            </a:prstGeom>
            <a:noFill/>
          </p:spPr>
          <p:txBody>
            <a:bodyPr wrap="square" rtlCol="0">
              <a:spAutoFit/>
            </a:bodyPr>
            <a:lstStyle/>
            <a:p>
              <a:r>
                <a:rPr lang="en-US" sz="1600" b="1" i="1" dirty="0">
                  <a:solidFill>
                    <a:srgbClr val="00B0F0"/>
                  </a:solidFill>
                  <a:latin typeface="Times New Roman" panose="02020603050405020304" pitchFamily="18" charset="0"/>
                  <a:cs typeface="Times New Roman" panose="02020603050405020304" pitchFamily="18" charset="0"/>
                </a:rPr>
                <a:t>kirti21_rs@ece.nits.ac.in</a:t>
              </a:r>
            </a:p>
          </p:txBody>
        </p:sp>
        <p:sp>
          <p:nvSpPr>
            <p:cNvPr id="13" name="TextBox 12">
              <a:extLst>
                <a:ext uri="{FF2B5EF4-FFF2-40B4-BE49-F238E27FC236}">
                  <a16:creationId xmlns:a16="http://schemas.microsoft.com/office/drawing/2014/main" id="{07A1B587-5F3C-4535-9262-8406F6385333}"/>
                </a:ext>
              </a:extLst>
            </p:cNvPr>
            <p:cNvSpPr txBox="1"/>
            <p:nvPr/>
          </p:nvSpPr>
          <p:spPr>
            <a:xfrm>
              <a:off x="646101" y="6373299"/>
              <a:ext cx="2472979" cy="338554"/>
            </a:xfrm>
            <a:prstGeom prst="rect">
              <a:avLst/>
            </a:prstGeom>
            <a:noFill/>
          </p:spPr>
          <p:txBody>
            <a:bodyPr wrap="square" rtlCol="0">
              <a:spAutoFit/>
            </a:bodyPr>
            <a:lstStyle/>
            <a:p>
              <a:r>
                <a:rPr lang="en-US" sz="1600" b="1" i="1" dirty="0">
                  <a:solidFill>
                    <a:srgbClr val="00B0F0"/>
                  </a:solidFill>
                  <a:latin typeface="Times New Roman" panose="02020603050405020304" pitchFamily="18" charset="0"/>
                  <a:cs typeface="Times New Roman" panose="02020603050405020304" pitchFamily="18" charset="0"/>
                </a:rPr>
                <a:t>Kirti Swagat Mohanty</a:t>
              </a:r>
            </a:p>
          </p:txBody>
        </p:sp>
        <p:pic>
          <p:nvPicPr>
            <p:cNvPr id="14" name="Picture 13" descr="Icon&#10;&#10;Description automatically generated">
              <a:extLst>
                <a:ext uri="{FF2B5EF4-FFF2-40B4-BE49-F238E27FC236}">
                  <a16:creationId xmlns:a16="http://schemas.microsoft.com/office/drawing/2014/main" id="{9D195D50-76D8-4FA3-9C61-E82E8704300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61700" y="6251431"/>
              <a:ext cx="460422" cy="460422"/>
            </a:xfrm>
            <a:prstGeom prst="rect">
              <a:avLst/>
            </a:prstGeom>
          </p:spPr>
        </p:pic>
        <p:pic>
          <p:nvPicPr>
            <p:cNvPr id="15" name="Picture 14" descr="Icon&#10;&#10;Description automatically generated">
              <a:extLst>
                <a:ext uri="{FF2B5EF4-FFF2-40B4-BE49-F238E27FC236}">
                  <a16:creationId xmlns:a16="http://schemas.microsoft.com/office/drawing/2014/main" id="{64644747-FD8B-4EAE-9253-A4E2E2C87A5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51415" y="6266130"/>
              <a:ext cx="494686" cy="494686"/>
            </a:xfrm>
            <a:prstGeom prst="rect">
              <a:avLst/>
            </a:prstGeom>
          </p:spPr>
        </p:pic>
        <p:pic>
          <p:nvPicPr>
            <p:cNvPr id="16" name="Picture 15" descr="Icon&#10;&#10;Description automatically generated">
              <a:extLst>
                <a:ext uri="{FF2B5EF4-FFF2-40B4-BE49-F238E27FC236}">
                  <a16:creationId xmlns:a16="http://schemas.microsoft.com/office/drawing/2014/main" id="{5FFD1315-2C44-42ED-BFE7-5D247FE1775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356450" y="6312844"/>
              <a:ext cx="401257" cy="401257"/>
            </a:xfrm>
            <a:prstGeom prst="rect">
              <a:avLst/>
            </a:prstGeom>
          </p:spPr>
        </p:pic>
      </p:grpSp>
      <p:sp>
        <p:nvSpPr>
          <p:cNvPr id="4" name="Slide Number Placeholder 3">
            <a:extLst>
              <a:ext uri="{FF2B5EF4-FFF2-40B4-BE49-F238E27FC236}">
                <a16:creationId xmlns:a16="http://schemas.microsoft.com/office/drawing/2014/main" id="{EB5FF990-4CA6-470A-A89E-5530AF1F5318}"/>
              </a:ext>
            </a:extLst>
          </p:cNvPr>
          <p:cNvSpPr>
            <a:spLocks noGrp="1"/>
          </p:cNvSpPr>
          <p:nvPr>
            <p:ph type="sldNum" sz="quarter" idx="12"/>
          </p:nvPr>
        </p:nvSpPr>
        <p:spPr/>
        <p:txBody>
          <a:bodyPr/>
          <a:lstStyle/>
          <a:p>
            <a:fld id="{F05E57AE-C7CB-4E1B-849C-35869BC6D3B3}" type="slidenum">
              <a:rPr lang="en-US" smtClean="0"/>
              <a:t>11</a:t>
            </a:fld>
            <a:endParaRPr lang="en-US"/>
          </a:p>
        </p:txBody>
      </p:sp>
    </p:spTree>
    <p:extLst>
      <p:ext uri="{BB962C8B-B14F-4D97-AF65-F5344CB8AC3E}">
        <p14:creationId xmlns:p14="http://schemas.microsoft.com/office/powerpoint/2010/main" val="842051533"/>
      </p:ext>
    </p:extLst>
  </p:cSld>
  <p:clrMapOvr>
    <a:masterClrMapping/>
  </p:clrMapOvr>
  <mc:AlternateContent xmlns:mc="http://schemas.openxmlformats.org/markup-compatibility/2006" xmlns:p14="http://schemas.microsoft.com/office/powerpoint/2010/main">
    <mc:Choice Requires="p14">
      <p:transition spd="slow" p14:dur="6750" advClick="0"/>
    </mc:Choice>
    <mc:Fallback xmlns="">
      <p:transition spd="slow" advClick="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dirty="0">
                <a:latin typeface="Garamond" panose="02020404030301010803" pitchFamily="18" charset="0"/>
              </a:rPr>
              <a:t>Research Process</a:t>
            </a:r>
          </a:p>
        </p:txBody>
      </p:sp>
      <p:grpSp>
        <p:nvGrpSpPr>
          <p:cNvPr id="7" name="Group 6">
            <a:extLst>
              <a:ext uri="{FF2B5EF4-FFF2-40B4-BE49-F238E27FC236}">
                <a16:creationId xmlns:a16="http://schemas.microsoft.com/office/drawing/2014/main" id="{CEB85B56-A73D-4262-BDC2-8462C69195EA}"/>
              </a:ext>
            </a:extLst>
          </p:cNvPr>
          <p:cNvGrpSpPr/>
          <p:nvPr/>
        </p:nvGrpSpPr>
        <p:grpSpPr>
          <a:xfrm>
            <a:off x="15629" y="46604"/>
            <a:ext cx="11074617" cy="693969"/>
            <a:chOff x="15629" y="46604"/>
            <a:chExt cx="11074617" cy="693969"/>
          </a:xfrm>
        </p:grpSpPr>
        <p:sp>
          <p:nvSpPr>
            <p:cNvPr id="8" name="Rectangle 7">
              <a:extLst>
                <a:ext uri="{FF2B5EF4-FFF2-40B4-BE49-F238E27FC236}">
                  <a16:creationId xmlns:a16="http://schemas.microsoft.com/office/drawing/2014/main" id="{DC98AC4A-4379-49C6-838B-97C12D58E580}"/>
                </a:ext>
              </a:extLst>
            </p:cNvPr>
            <p:cNvSpPr/>
            <p:nvPr/>
          </p:nvSpPr>
          <p:spPr>
            <a:xfrm>
              <a:off x="744972" y="208922"/>
              <a:ext cx="10345274" cy="369332"/>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lIns="91440" tIns="45720" rIns="91440" bIns="45720">
              <a:spAutoFit/>
              <a:scene3d>
                <a:camera prst="orthographicFront"/>
                <a:lightRig rig="threePt" dir="t"/>
              </a:scene3d>
              <a:sp3d extrusionH="57150">
                <a:bevelT w="38100" h="38100" prst="relaxedInset"/>
              </a:sp3d>
            </a:bodyPr>
            <a:lstStyle/>
            <a:p>
              <a:r>
                <a:rPr lang="en-US" b="1" cap="none" spc="0" dirty="0">
                  <a:ln w="0"/>
                  <a:solidFill>
                    <a:schemeClr val="tx1"/>
                  </a:solidFill>
                  <a:effectLst>
                    <a:outerShdw blurRad="50800" dist="38100" dir="2700000" algn="tl" rotWithShape="0">
                      <a:prstClr val="black">
                        <a:alpha val="40000"/>
                      </a:prstClr>
                    </a:outerShdw>
                  </a:effectLst>
                </a:rPr>
                <a:t>Department of Electronics and Communication Engineering, NIT Silchar </a:t>
              </a:r>
            </a:p>
          </p:txBody>
        </p:sp>
        <p:pic>
          <p:nvPicPr>
            <p:cNvPr id="9" name="Picture 8">
              <a:extLst>
                <a:ext uri="{FF2B5EF4-FFF2-40B4-BE49-F238E27FC236}">
                  <a16:creationId xmlns:a16="http://schemas.microsoft.com/office/drawing/2014/main" id="{F74EE9CF-9C62-46DF-87B1-7282C66F2F2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629" y="46604"/>
              <a:ext cx="729343" cy="69396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grpSp>
        <p:nvGrpSpPr>
          <p:cNvPr id="10" name="Group 9">
            <a:extLst>
              <a:ext uri="{FF2B5EF4-FFF2-40B4-BE49-F238E27FC236}">
                <a16:creationId xmlns:a16="http://schemas.microsoft.com/office/drawing/2014/main" id="{C0B21F0D-DE95-4CE8-925F-4F2AFB579B0F}"/>
              </a:ext>
            </a:extLst>
          </p:cNvPr>
          <p:cNvGrpSpPr/>
          <p:nvPr/>
        </p:nvGrpSpPr>
        <p:grpSpPr>
          <a:xfrm>
            <a:off x="151415" y="6251431"/>
            <a:ext cx="12040585" cy="509385"/>
            <a:chOff x="151415" y="6251431"/>
            <a:chExt cx="12040585" cy="509385"/>
          </a:xfrm>
        </p:grpSpPr>
        <p:sp>
          <p:nvSpPr>
            <p:cNvPr id="11" name="TextBox 10">
              <a:extLst>
                <a:ext uri="{FF2B5EF4-FFF2-40B4-BE49-F238E27FC236}">
                  <a16:creationId xmlns:a16="http://schemas.microsoft.com/office/drawing/2014/main" id="{F7C4AACC-071D-4CE5-A008-D15F05FEF19A}"/>
                </a:ext>
              </a:extLst>
            </p:cNvPr>
            <p:cNvSpPr txBox="1"/>
            <p:nvPr/>
          </p:nvSpPr>
          <p:spPr>
            <a:xfrm>
              <a:off x="5064728" y="6373299"/>
              <a:ext cx="2062544" cy="338554"/>
            </a:xfrm>
            <a:prstGeom prst="rect">
              <a:avLst/>
            </a:prstGeom>
            <a:noFill/>
          </p:spPr>
          <p:txBody>
            <a:bodyPr wrap="square" rtlCol="0">
              <a:spAutoFit/>
            </a:bodyPr>
            <a:lstStyle/>
            <a:p>
              <a:r>
                <a:rPr lang="en-US" sz="1600" b="1" i="1" dirty="0">
                  <a:solidFill>
                    <a:srgbClr val="00B0F0"/>
                  </a:solidFill>
                  <a:latin typeface="Times New Roman" panose="02020603050405020304" pitchFamily="18" charset="0"/>
                  <a:cs typeface="Times New Roman" panose="02020603050405020304" pitchFamily="18" charset="0"/>
                </a:rPr>
                <a:t>Scholar Id:21304068 </a:t>
              </a:r>
            </a:p>
          </p:txBody>
        </p:sp>
        <p:sp>
          <p:nvSpPr>
            <p:cNvPr id="12" name="TextBox 11">
              <a:extLst>
                <a:ext uri="{FF2B5EF4-FFF2-40B4-BE49-F238E27FC236}">
                  <a16:creationId xmlns:a16="http://schemas.microsoft.com/office/drawing/2014/main" id="{1C6EA108-D6A8-41D4-AD1D-5AAE02FD47BE}"/>
                </a:ext>
              </a:extLst>
            </p:cNvPr>
            <p:cNvSpPr txBox="1"/>
            <p:nvPr/>
          </p:nvSpPr>
          <p:spPr>
            <a:xfrm>
              <a:off x="9719021" y="6344196"/>
              <a:ext cx="2472979" cy="338554"/>
            </a:xfrm>
            <a:prstGeom prst="rect">
              <a:avLst/>
            </a:prstGeom>
            <a:noFill/>
          </p:spPr>
          <p:txBody>
            <a:bodyPr wrap="square" rtlCol="0">
              <a:spAutoFit/>
            </a:bodyPr>
            <a:lstStyle/>
            <a:p>
              <a:r>
                <a:rPr lang="en-US" sz="1600" b="1" i="1" dirty="0">
                  <a:solidFill>
                    <a:srgbClr val="00B0F0"/>
                  </a:solidFill>
                  <a:latin typeface="Times New Roman" panose="02020603050405020304" pitchFamily="18" charset="0"/>
                  <a:cs typeface="Times New Roman" panose="02020603050405020304" pitchFamily="18" charset="0"/>
                </a:rPr>
                <a:t>kirti21_rs@ece.nits.ac.in</a:t>
              </a:r>
            </a:p>
          </p:txBody>
        </p:sp>
        <p:sp>
          <p:nvSpPr>
            <p:cNvPr id="13" name="TextBox 12">
              <a:extLst>
                <a:ext uri="{FF2B5EF4-FFF2-40B4-BE49-F238E27FC236}">
                  <a16:creationId xmlns:a16="http://schemas.microsoft.com/office/drawing/2014/main" id="{07A1B587-5F3C-4535-9262-8406F6385333}"/>
                </a:ext>
              </a:extLst>
            </p:cNvPr>
            <p:cNvSpPr txBox="1"/>
            <p:nvPr/>
          </p:nvSpPr>
          <p:spPr>
            <a:xfrm>
              <a:off x="646101" y="6373299"/>
              <a:ext cx="2472979" cy="338554"/>
            </a:xfrm>
            <a:prstGeom prst="rect">
              <a:avLst/>
            </a:prstGeom>
            <a:noFill/>
          </p:spPr>
          <p:txBody>
            <a:bodyPr wrap="square" rtlCol="0">
              <a:spAutoFit/>
            </a:bodyPr>
            <a:lstStyle/>
            <a:p>
              <a:r>
                <a:rPr lang="en-US" sz="1600" b="1" i="1" dirty="0">
                  <a:solidFill>
                    <a:srgbClr val="00B0F0"/>
                  </a:solidFill>
                  <a:latin typeface="Times New Roman" panose="02020603050405020304" pitchFamily="18" charset="0"/>
                  <a:cs typeface="Times New Roman" panose="02020603050405020304" pitchFamily="18" charset="0"/>
                </a:rPr>
                <a:t>Kirti Swagat Mohanty</a:t>
              </a:r>
            </a:p>
          </p:txBody>
        </p:sp>
        <p:pic>
          <p:nvPicPr>
            <p:cNvPr id="14" name="Picture 13" descr="Icon&#10;&#10;Description automatically generated">
              <a:extLst>
                <a:ext uri="{FF2B5EF4-FFF2-40B4-BE49-F238E27FC236}">
                  <a16:creationId xmlns:a16="http://schemas.microsoft.com/office/drawing/2014/main" id="{9D195D50-76D8-4FA3-9C61-E82E8704300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61700" y="6251431"/>
              <a:ext cx="460422" cy="460422"/>
            </a:xfrm>
            <a:prstGeom prst="rect">
              <a:avLst/>
            </a:prstGeom>
          </p:spPr>
        </p:pic>
        <p:pic>
          <p:nvPicPr>
            <p:cNvPr id="15" name="Picture 14" descr="Icon&#10;&#10;Description automatically generated">
              <a:extLst>
                <a:ext uri="{FF2B5EF4-FFF2-40B4-BE49-F238E27FC236}">
                  <a16:creationId xmlns:a16="http://schemas.microsoft.com/office/drawing/2014/main" id="{64644747-FD8B-4EAE-9253-A4E2E2C87A5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51415" y="6266130"/>
              <a:ext cx="494686" cy="494686"/>
            </a:xfrm>
            <a:prstGeom prst="rect">
              <a:avLst/>
            </a:prstGeom>
          </p:spPr>
        </p:pic>
        <p:pic>
          <p:nvPicPr>
            <p:cNvPr id="16" name="Picture 15" descr="Icon&#10;&#10;Description automatically generated">
              <a:extLst>
                <a:ext uri="{FF2B5EF4-FFF2-40B4-BE49-F238E27FC236}">
                  <a16:creationId xmlns:a16="http://schemas.microsoft.com/office/drawing/2014/main" id="{5FFD1315-2C44-42ED-BFE7-5D247FE1775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356450" y="6312844"/>
              <a:ext cx="401257" cy="401257"/>
            </a:xfrm>
            <a:prstGeom prst="rect">
              <a:avLst/>
            </a:prstGeom>
          </p:spPr>
        </p:pic>
      </p:grpSp>
      <p:sp>
        <p:nvSpPr>
          <p:cNvPr id="4" name="Slide Number Placeholder 3">
            <a:extLst>
              <a:ext uri="{FF2B5EF4-FFF2-40B4-BE49-F238E27FC236}">
                <a16:creationId xmlns:a16="http://schemas.microsoft.com/office/drawing/2014/main" id="{EB5FF990-4CA6-470A-A89E-5530AF1F5318}"/>
              </a:ext>
            </a:extLst>
          </p:cNvPr>
          <p:cNvSpPr>
            <a:spLocks noGrp="1"/>
          </p:cNvSpPr>
          <p:nvPr>
            <p:ph type="sldNum" sz="quarter" idx="12"/>
          </p:nvPr>
        </p:nvSpPr>
        <p:spPr/>
        <p:txBody>
          <a:bodyPr/>
          <a:lstStyle/>
          <a:p>
            <a:fld id="{F05E57AE-C7CB-4E1B-849C-35869BC6D3B3}" type="slidenum">
              <a:rPr lang="en-US" smtClean="0"/>
              <a:t>12</a:t>
            </a:fld>
            <a:endParaRPr lang="en-US"/>
          </a:p>
        </p:txBody>
      </p:sp>
      <p:pic>
        <p:nvPicPr>
          <p:cNvPr id="18" name="Picture 17" descr="Diagram&#10;&#10;Description automatically generated">
            <a:extLst>
              <a:ext uri="{FF2B5EF4-FFF2-40B4-BE49-F238E27FC236}">
                <a16:creationId xmlns:a16="http://schemas.microsoft.com/office/drawing/2014/main" id="{948EE996-547A-4A57-B9E0-99E258A385F7}"/>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9232" y="740571"/>
            <a:ext cx="12211232" cy="5363239"/>
          </a:xfrm>
          <a:prstGeom prst="rect">
            <a:avLst/>
          </a:prstGeom>
        </p:spPr>
      </p:pic>
    </p:spTree>
    <p:extLst>
      <p:ext uri="{BB962C8B-B14F-4D97-AF65-F5344CB8AC3E}">
        <p14:creationId xmlns:p14="http://schemas.microsoft.com/office/powerpoint/2010/main" val="1786976776"/>
      </p:ext>
    </p:extLst>
  </p:cSld>
  <p:clrMapOvr>
    <a:masterClrMapping/>
  </p:clrMapOvr>
  <mc:AlternateContent xmlns:mc="http://schemas.openxmlformats.org/markup-compatibility/2006" xmlns:p14="http://schemas.microsoft.com/office/powerpoint/2010/main">
    <mc:Choice Requires="p14">
      <p:transition spd="slow" p14:dur="6750" advClick="0"/>
    </mc:Choice>
    <mc:Fallback xmlns="">
      <p:transition spd="slow" advClick="0"/>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Garamond" panose="02020404030301010803" pitchFamily="18" charset="0"/>
              </a:rPr>
              <a:t>Types of Research</a:t>
            </a:r>
          </a:p>
        </p:txBody>
      </p:sp>
      <p:grpSp>
        <p:nvGrpSpPr>
          <p:cNvPr id="7" name="Group 6">
            <a:extLst>
              <a:ext uri="{FF2B5EF4-FFF2-40B4-BE49-F238E27FC236}">
                <a16:creationId xmlns:a16="http://schemas.microsoft.com/office/drawing/2014/main" id="{CEB85B56-A73D-4262-BDC2-8462C69195EA}"/>
              </a:ext>
            </a:extLst>
          </p:cNvPr>
          <p:cNvGrpSpPr/>
          <p:nvPr/>
        </p:nvGrpSpPr>
        <p:grpSpPr>
          <a:xfrm>
            <a:off x="15629" y="46604"/>
            <a:ext cx="11074617" cy="693969"/>
            <a:chOff x="15629" y="46604"/>
            <a:chExt cx="11074617" cy="693969"/>
          </a:xfrm>
        </p:grpSpPr>
        <p:sp>
          <p:nvSpPr>
            <p:cNvPr id="8" name="Rectangle 7">
              <a:extLst>
                <a:ext uri="{FF2B5EF4-FFF2-40B4-BE49-F238E27FC236}">
                  <a16:creationId xmlns:a16="http://schemas.microsoft.com/office/drawing/2014/main" id="{DC98AC4A-4379-49C6-838B-97C12D58E580}"/>
                </a:ext>
              </a:extLst>
            </p:cNvPr>
            <p:cNvSpPr/>
            <p:nvPr/>
          </p:nvSpPr>
          <p:spPr>
            <a:xfrm>
              <a:off x="744972" y="208922"/>
              <a:ext cx="10345274" cy="369332"/>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lIns="91440" tIns="45720" rIns="91440" bIns="45720">
              <a:spAutoFit/>
              <a:scene3d>
                <a:camera prst="orthographicFront"/>
                <a:lightRig rig="threePt" dir="t"/>
              </a:scene3d>
              <a:sp3d extrusionH="57150">
                <a:bevelT w="38100" h="38100" prst="relaxedInset"/>
              </a:sp3d>
            </a:bodyPr>
            <a:lstStyle/>
            <a:p>
              <a:r>
                <a:rPr lang="en-US" b="1" cap="none" spc="0" dirty="0">
                  <a:ln w="0"/>
                  <a:solidFill>
                    <a:schemeClr val="tx1"/>
                  </a:solidFill>
                  <a:effectLst>
                    <a:outerShdw blurRad="50800" dist="38100" dir="2700000" algn="tl" rotWithShape="0">
                      <a:prstClr val="black">
                        <a:alpha val="40000"/>
                      </a:prstClr>
                    </a:outerShdw>
                  </a:effectLst>
                </a:rPr>
                <a:t>Department of Electronics and Communication Engineering, NIT Silchar </a:t>
              </a:r>
            </a:p>
          </p:txBody>
        </p:sp>
        <p:pic>
          <p:nvPicPr>
            <p:cNvPr id="9" name="Picture 8">
              <a:extLst>
                <a:ext uri="{FF2B5EF4-FFF2-40B4-BE49-F238E27FC236}">
                  <a16:creationId xmlns:a16="http://schemas.microsoft.com/office/drawing/2014/main" id="{F74EE9CF-9C62-46DF-87B1-7282C66F2F2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629" y="46604"/>
              <a:ext cx="729343" cy="69396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grpSp>
        <p:nvGrpSpPr>
          <p:cNvPr id="10" name="Group 9">
            <a:extLst>
              <a:ext uri="{FF2B5EF4-FFF2-40B4-BE49-F238E27FC236}">
                <a16:creationId xmlns:a16="http://schemas.microsoft.com/office/drawing/2014/main" id="{C0B21F0D-DE95-4CE8-925F-4F2AFB579B0F}"/>
              </a:ext>
            </a:extLst>
          </p:cNvPr>
          <p:cNvGrpSpPr/>
          <p:nvPr/>
        </p:nvGrpSpPr>
        <p:grpSpPr>
          <a:xfrm>
            <a:off x="151415" y="6251431"/>
            <a:ext cx="12040585" cy="509385"/>
            <a:chOff x="151415" y="6251431"/>
            <a:chExt cx="12040585" cy="509385"/>
          </a:xfrm>
        </p:grpSpPr>
        <p:sp>
          <p:nvSpPr>
            <p:cNvPr id="11" name="TextBox 10">
              <a:extLst>
                <a:ext uri="{FF2B5EF4-FFF2-40B4-BE49-F238E27FC236}">
                  <a16:creationId xmlns:a16="http://schemas.microsoft.com/office/drawing/2014/main" id="{F7C4AACC-071D-4CE5-A008-D15F05FEF19A}"/>
                </a:ext>
              </a:extLst>
            </p:cNvPr>
            <p:cNvSpPr txBox="1"/>
            <p:nvPr/>
          </p:nvSpPr>
          <p:spPr>
            <a:xfrm>
              <a:off x="5064728" y="6373299"/>
              <a:ext cx="2062544" cy="338554"/>
            </a:xfrm>
            <a:prstGeom prst="rect">
              <a:avLst/>
            </a:prstGeom>
            <a:noFill/>
          </p:spPr>
          <p:txBody>
            <a:bodyPr wrap="square" rtlCol="0">
              <a:spAutoFit/>
            </a:bodyPr>
            <a:lstStyle/>
            <a:p>
              <a:r>
                <a:rPr lang="en-US" sz="1600" b="1" i="1" dirty="0">
                  <a:solidFill>
                    <a:srgbClr val="00B0F0"/>
                  </a:solidFill>
                  <a:latin typeface="Times New Roman" panose="02020603050405020304" pitchFamily="18" charset="0"/>
                  <a:cs typeface="Times New Roman" panose="02020603050405020304" pitchFamily="18" charset="0"/>
                </a:rPr>
                <a:t>Scholar Id:21304068 </a:t>
              </a:r>
            </a:p>
          </p:txBody>
        </p:sp>
        <p:sp>
          <p:nvSpPr>
            <p:cNvPr id="12" name="TextBox 11">
              <a:extLst>
                <a:ext uri="{FF2B5EF4-FFF2-40B4-BE49-F238E27FC236}">
                  <a16:creationId xmlns:a16="http://schemas.microsoft.com/office/drawing/2014/main" id="{1C6EA108-D6A8-41D4-AD1D-5AAE02FD47BE}"/>
                </a:ext>
              </a:extLst>
            </p:cNvPr>
            <p:cNvSpPr txBox="1"/>
            <p:nvPr/>
          </p:nvSpPr>
          <p:spPr>
            <a:xfrm>
              <a:off x="9719021" y="6344196"/>
              <a:ext cx="2472979" cy="338554"/>
            </a:xfrm>
            <a:prstGeom prst="rect">
              <a:avLst/>
            </a:prstGeom>
            <a:noFill/>
          </p:spPr>
          <p:txBody>
            <a:bodyPr wrap="square" rtlCol="0">
              <a:spAutoFit/>
            </a:bodyPr>
            <a:lstStyle/>
            <a:p>
              <a:r>
                <a:rPr lang="en-US" sz="1600" b="1" i="1" dirty="0">
                  <a:solidFill>
                    <a:srgbClr val="00B0F0"/>
                  </a:solidFill>
                  <a:latin typeface="Times New Roman" panose="02020603050405020304" pitchFamily="18" charset="0"/>
                  <a:cs typeface="Times New Roman" panose="02020603050405020304" pitchFamily="18" charset="0"/>
                </a:rPr>
                <a:t>kirti21_rs@ece.nits.ac.in</a:t>
              </a:r>
            </a:p>
          </p:txBody>
        </p:sp>
        <p:sp>
          <p:nvSpPr>
            <p:cNvPr id="13" name="TextBox 12">
              <a:extLst>
                <a:ext uri="{FF2B5EF4-FFF2-40B4-BE49-F238E27FC236}">
                  <a16:creationId xmlns:a16="http://schemas.microsoft.com/office/drawing/2014/main" id="{07A1B587-5F3C-4535-9262-8406F6385333}"/>
                </a:ext>
              </a:extLst>
            </p:cNvPr>
            <p:cNvSpPr txBox="1"/>
            <p:nvPr/>
          </p:nvSpPr>
          <p:spPr>
            <a:xfrm>
              <a:off x="646101" y="6373299"/>
              <a:ext cx="2472979" cy="338554"/>
            </a:xfrm>
            <a:prstGeom prst="rect">
              <a:avLst/>
            </a:prstGeom>
            <a:noFill/>
          </p:spPr>
          <p:txBody>
            <a:bodyPr wrap="square" rtlCol="0">
              <a:spAutoFit/>
            </a:bodyPr>
            <a:lstStyle/>
            <a:p>
              <a:r>
                <a:rPr lang="en-US" sz="1600" b="1" i="1" dirty="0">
                  <a:solidFill>
                    <a:srgbClr val="00B0F0"/>
                  </a:solidFill>
                  <a:latin typeface="Times New Roman" panose="02020603050405020304" pitchFamily="18" charset="0"/>
                  <a:cs typeface="Times New Roman" panose="02020603050405020304" pitchFamily="18" charset="0"/>
                </a:rPr>
                <a:t>Kirti Swagat Mohanty</a:t>
              </a:r>
            </a:p>
          </p:txBody>
        </p:sp>
        <p:pic>
          <p:nvPicPr>
            <p:cNvPr id="14" name="Picture 13" descr="Icon&#10;&#10;Description automatically generated">
              <a:extLst>
                <a:ext uri="{FF2B5EF4-FFF2-40B4-BE49-F238E27FC236}">
                  <a16:creationId xmlns:a16="http://schemas.microsoft.com/office/drawing/2014/main" id="{9D195D50-76D8-4FA3-9C61-E82E8704300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61700" y="6251431"/>
              <a:ext cx="460422" cy="460422"/>
            </a:xfrm>
            <a:prstGeom prst="rect">
              <a:avLst/>
            </a:prstGeom>
          </p:spPr>
        </p:pic>
        <p:pic>
          <p:nvPicPr>
            <p:cNvPr id="15" name="Picture 14" descr="Icon&#10;&#10;Description automatically generated">
              <a:extLst>
                <a:ext uri="{FF2B5EF4-FFF2-40B4-BE49-F238E27FC236}">
                  <a16:creationId xmlns:a16="http://schemas.microsoft.com/office/drawing/2014/main" id="{64644747-FD8B-4EAE-9253-A4E2E2C87A5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51415" y="6266130"/>
              <a:ext cx="494686" cy="494686"/>
            </a:xfrm>
            <a:prstGeom prst="rect">
              <a:avLst/>
            </a:prstGeom>
          </p:spPr>
        </p:pic>
        <p:pic>
          <p:nvPicPr>
            <p:cNvPr id="16" name="Picture 15" descr="Icon&#10;&#10;Description automatically generated">
              <a:extLst>
                <a:ext uri="{FF2B5EF4-FFF2-40B4-BE49-F238E27FC236}">
                  <a16:creationId xmlns:a16="http://schemas.microsoft.com/office/drawing/2014/main" id="{5FFD1315-2C44-42ED-BFE7-5D247FE1775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356450" y="6312844"/>
              <a:ext cx="401257" cy="401257"/>
            </a:xfrm>
            <a:prstGeom prst="rect">
              <a:avLst/>
            </a:prstGeom>
          </p:spPr>
        </p:pic>
      </p:grpSp>
      <p:sp>
        <p:nvSpPr>
          <p:cNvPr id="4" name="Slide Number Placeholder 3">
            <a:extLst>
              <a:ext uri="{FF2B5EF4-FFF2-40B4-BE49-F238E27FC236}">
                <a16:creationId xmlns:a16="http://schemas.microsoft.com/office/drawing/2014/main" id="{EB5FF990-4CA6-470A-A89E-5530AF1F5318}"/>
              </a:ext>
            </a:extLst>
          </p:cNvPr>
          <p:cNvSpPr>
            <a:spLocks noGrp="1"/>
          </p:cNvSpPr>
          <p:nvPr>
            <p:ph type="sldNum" sz="quarter" idx="12"/>
          </p:nvPr>
        </p:nvSpPr>
        <p:spPr/>
        <p:txBody>
          <a:bodyPr/>
          <a:lstStyle/>
          <a:p>
            <a:fld id="{F05E57AE-C7CB-4E1B-849C-35869BC6D3B3}" type="slidenum">
              <a:rPr lang="en-US" smtClean="0"/>
              <a:t>13</a:t>
            </a:fld>
            <a:endParaRPr lang="en-US"/>
          </a:p>
        </p:txBody>
      </p:sp>
      <p:pic>
        <p:nvPicPr>
          <p:cNvPr id="18" name="Picture 17">
            <a:extLst>
              <a:ext uri="{FF2B5EF4-FFF2-40B4-BE49-F238E27FC236}">
                <a16:creationId xmlns:a16="http://schemas.microsoft.com/office/drawing/2014/main" id="{A088F13D-FA04-4DFF-ACCC-E714CE36F75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105072" y="727710"/>
            <a:ext cx="6075504" cy="5340193"/>
          </a:xfrm>
          <a:prstGeom prst="rect">
            <a:avLst/>
          </a:prstGeom>
        </p:spPr>
      </p:pic>
    </p:spTree>
    <p:extLst>
      <p:ext uri="{BB962C8B-B14F-4D97-AF65-F5344CB8AC3E}">
        <p14:creationId xmlns:p14="http://schemas.microsoft.com/office/powerpoint/2010/main" val="1004417596"/>
      </p:ext>
    </p:extLst>
  </p:cSld>
  <p:clrMapOvr>
    <a:masterClrMapping/>
  </p:clrMapOvr>
  <mc:AlternateContent xmlns:mc="http://schemas.openxmlformats.org/markup-compatibility/2006" xmlns:p14="http://schemas.microsoft.com/office/powerpoint/2010/main">
    <mc:Choice Requires="p14">
      <p:transition spd="slow" p14:dur="6750" advClick="0"/>
    </mc:Choice>
    <mc:Fallback xmlns="">
      <p:transition spd="slow" advClick="0"/>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Garamond" panose="02020404030301010803" pitchFamily="18" charset="0"/>
              </a:rPr>
              <a:t>Fundamental Research</a:t>
            </a:r>
          </a:p>
        </p:txBody>
      </p:sp>
      <p:grpSp>
        <p:nvGrpSpPr>
          <p:cNvPr id="7" name="Group 6">
            <a:extLst>
              <a:ext uri="{FF2B5EF4-FFF2-40B4-BE49-F238E27FC236}">
                <a16:creationId xmlns:a16="http://schemas.microsoft.com/office/drawing/2014/main" id="{CEB85B56-A73D-4262-BDC2-8462C69195EA}"/>
              </a:ext>
            </a:extLst>
          </p:cNvPr>
          <p:cNvGrpSpPr/>
          <p:nvPr/>
        </p:nvGrpSpPr>
        <p:grpSpPr>
          <a:xfrm>
            <a:off x="15629" y="46604"/>
            <a:ext cx="11074617" cy="693969"/>
            <a:chOff x="15629" y="46604"/>
            <a:chExt cx="11074617" cy="693969"/>
          </a:xfrm>
        </p:grpSpPr>
        <p:sp>
          <p:nvSpPr>
            <p:cNvPr id="8" name="Rectangle 7">
              <a:extLst>
                <a:ext uri="{FF2B5EF4-FFF2-40B4-BE49-F238E27FC236}">
                  <a16:creationId xmlns:a16="http://schemas.microsoft.com/office/drawing/2014/main" id="{DC98AC4A-4379-49C6-838B-97C12D58E580}"/>
                </a:ext>
              </a:extLst>
            </p:cNvPr>
            <p:cNvSpPr/>
            <p:nvPr/>
          </p:nvSpPr>
          <p:spPr>
            <a:xfrm>
              <a:off x="744972" y="208922"/>
              <a:ext cx="10345274" cy="369332"/>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lIns="91440" tIns="45720" rIns="91440" bIns="45720">
              <a:spAutoFit/>
              <a:scene3d>
                <a:camera prst="orthographicFront"/>
                <a:lightRig rig="threePt" dir="t"/>
              </a:scene3d>
              <a:sp3d extrusionH="57150">
                <a:bevelT w="38100" h="38100" prst="relaxedInset"/>
              </a:sp3d>
            </a:bodyPr>
            <a:lstStyle/>
            <a:p>
              <a:r>
                <a:rPr lang="en-US" b="1" cap="none" spc="0" dirty="0">
                  <a:ln w="0"/>
                  <a:solidFill>
                    <a:schemeClr val="tx1"/>
                  </a:solidFill>
                  <a:effectLst>
                    <a:outerShdw blurRad="50800" dist="38100" dir="2700000" algn="tl" rotWithShape="0">
                      <a:prstClr val="black">
                        <a:alpha val="40000"/>
                      </a:prstClr>
                    </a:outerShdw>
                  </a:effectLst>
                </a:rPr>
                <a:t>Department of Electronics and Communication Engineering, NIT Silchar </a:t>
              </a:r>
            </a:p>
          </p:txBody>
        </p:sp>
        <p:pic>
          <p:nvPicPr>
            <p:cNvPr id="9" name="Picture 8">
              <a:extLst>
                <a:ext uri="{FF2B5EF4-FFF2-40B4-BE49-F238E27FC236}">
                  <a16:creationId xmlns:a16="http://schemas.microsoft.com/office/drawing/2014/main" id="{F74EE9CF-9C62-46DF-87B1-7282C66F2F2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629" y="46604"/>
              <a:ext cx="729343" cy="69396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grpSp>
        <p:nvGrpSpPr>
          <p:cNvPr id="10" name="Group 9">
            <a:extLst>
              <a:ext uri="{FF2B5EF4-FFF2-40B4-BE49-F238E27FC236}">
                <a16:creationId xmlns:a16="http://schemas.microsoft.com/office/drawing/2014/main" id="{C0B21F0D-DE95-4CE8-925F-4F2AFB579B0F}"/>
              </a:ext>
            </a:extLst>
          </p:cNvPr>
          <p:cNvGrpSpPr/>
          <p:nvPr/>
        </p:nvGrpSpPr>
        <p:grpSpPr>
          <a:xfrm>
            <a:off x="151415" y="6251431"/>
            <a:ext cx="12040585" cy="509385"/>
            <a:chOff x="151415" y="6251431"/>
            <a:chExt cx="12040585" cy="509385"/>
          </a:xfrm>
        </p:grpSpPr>
        <p:sp>
          <p:nvSpPr>
            <p:cNvPr id="11" name="TextBox 10">
              <a:extLst>
                <a:ext uri="{FF2B5EF4-FFF2-40B4-BE49-F238E27FC236}">
                  <a16:creationId xmlns:a16="http://schemas.microsoft.com/office/drawing/2014/main" id="{F7C4AACC-071D-4CE5-A008-D15F05FEF19A}"/>
                </a:ext>
              </a:extLst>
            </p:cNvPr>
            <p:cNvSpPr txBox="1"/>
            <p:nvPr/>
          </p:nvSpPr>
          <p:spPr>
            <a:xfrm>
              <a:off x="5064728" y="6373299"/>
              <a:ext cx="2062544" cy="338554"/>
            </a:xfrm>
            <a:prstGeom prst="rect">
              <a:avLst/>
            </a:prstGeom>
            <a:noFill/>
          </p:spPr>
          <p:txBody>
            <a:bodyPr wrap="square" rtlCol="0">
              <a:spAutoFit/>
            </a:bodyPr>
            <a:lstStyle/>
            <a:p>
              <a:r>
                <a:rPr lang="en-US" sz="1600" b="1" i="1" dirty="0">
                  <a:solidFill>
                    <a:srgbClr val="00B0F0"/>
                  </a:solidFill>
                  <a:latin typeface="Times New Roman" panose="02020603050405020304" pitchFamily="18" charset="0"/>
                  <a:cs typeface="Times New Roman" panose="02020603050405020304" pitchFamily="18" charset="0"/>
                </a:rPr>
                <a:t>Scholar Id:21304068 </a:t>
              </a:r>
            </a:p>
          </p:txBody>
        </p:sp>
        <p:sp>
          <p:nvSpPr>
            <p:cNvPr id="12" name="TextBox 11">
              <a:extLst>
                <a:ext uri="{FF2B5EF4-FFF2-40B4-BE49-F238E27FC236}">
                  <a16:creationId xmlns:a16="http://schemas.microsoft.com/office/drawing/2014/main" id="{1C6EA108-D6A8-41D4-AD1D-5AAE02FD47BE}"/>
                </a:ext>
              </a:extLst>
            </p:cNvPr>
            <p:cNvSpPr txBox="1"/>
            <p:nvPr/>
          </p:nvSpPr>
          <p:spPr>
            <a:xfrm>
              <a:off x="9719021" y="6344196"/>
              <a:ext cx="2472979" cy="338554"/>
            </a:xfrm>
            <a:prstGeom prst="rect">
              <a:avLst/>
            </a:prstGeom>
            <a:noFill/>
          </p:spPr>
          <p:txBody>
            <a:bodyPr wrap="square" rtlCol="0">
              <a:spAutoFit/>
            </a:bodyPr>
            <a:lstStyle/>
            <a:p>
              <a:r>
                <a:rPr lang="en-US" sz="1600" b="1" i="1" dirty="0">
                  <a:solidFill>
                    <a:srgbClr val="00B0F0"/>
                  </a:solidFill>
                  <a:latin typeface="Times New Roman" panose="02020603050405020304" pitchFamily="18" charset="0"/>
                  <a:cs typeface="Times New Roman" panose="02020603050405020304" pitchFamily="18" charset="0"/>
                </a:rPr>
                <a:t>kirti21_rs@ece.nits.ac.in</a:t>
              </a:r>
            </a:p>
          </p:txBody>
        </p:sp>
        <p:sp>
          <p:nvSpPr>
            <p:cNvPr id="13" name="TextBox 12">
              <a:extLst>
                <a:ext uri="{FF2B5EF4-FFF2-40B4-BE49-F238E27FC236}">
                  <a16:creationId xmlns:a16="http://schemas.microsoft.com/office/drawing/2014/main" id="{07A1B587-5F3C-4535-9262-8406F6385333}"/>
                </a:ext>
              </a:extLst>
            </p:cNvPr>
            <p:cNvSpPr txBox="1"/>
            <p:nvPr/>
          </p:nvSpPr>
          <p:spPr>
            <a:xfrm>
              <a:off x="646101" y="6373299"/>
              <a:ext cx="2472979" cy="338554"/>
            </a:xfrm>
            <a:prstGeom prst="rect">
              <a:avLst/>
            </a:prstGeom>
            <a:noFill/>
          </p:spPr>
          <p:txBody>
            <a:bodyPr wrap="square" rtlCol="0">
              <a:spAutoFit/>
            </a:bodyPr>
            <a:lstStyle/>
            <a:p>
              <a:r>
                <a:rPr lang="en-US" sz="1600" b="1" i="1" dirty="0">
                  <a:solidFill>
                    <a:srgbClr val="00B0F0"/>
                  </a:solidFill>
                  <a:latin typeface="Times New Roman" panose="02020603050405020304" pitchFamily="18" charset="0"/>
                  <a:cs typeface="Times New Roman" panose="02020603050405020304" pitchFamily="18" charset="0"/>
                </a:rPr>
                <a:t>Kirti Swagat Mohanty</a:t>
              </a:r>
            </a:p>
          </p:txBody>
        </p:sp>
        <p:pic>
          <p:nvPicPr>
            <p:cNvPr id="14" name="Picture 13" descr="Icon&#10;&#10;Description automatically generated">
              <a:extLst>
                <a:ext uri="{FF2B5EF4-FFF2-40B4-BE49-F238E27FC236}">
                  <a16:creationId xmlns:a16="http://schemas.microsoft.com/office/drawing/2014/main" id="{9D195D50-76D8-4FA3-9C61-E82E8704300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61700" y="6251431"/>
              <a:ext cx="460422" cy="460422"/>
            </a:xfrm>
            <a:prstGeom prst="rect">
              <a:avLst/>
            </a:prstGeom>
          </p:spPr>
        </p:pic>
        <p:pic>
          <p:nvPicPr>
            <p:cNvPr id="15" name="Picture 14" descr="Icon&#10;&#10;Description automatically generated">
              <a:extLst>
                <a:ext uri="{FF2B5EF4-FFF2-40B4-BE49-F238E27FC236}">
                  <a16:creationId xmlns:a16="http://schemas.microsoft.com/office/drawing/2014/main" id="{64644747-FD8B-4EAE-9253-A4E2E2C87A5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51415" y="6266130"/>
              <a:ext cx="494686" cy="494686"/>
            </a:xfrm>
            <a:prstGeom prst="rect">
              <a:avLst/>
            </a:prstGeom>
          </p:spPr>
        </p:pic>
        <p:pic>
          <p:nvPicPr>
            <p:cNvPr id="16" name="Picture 15" descr="Icon&#10;&#10;Description automatically generated">
              <a:extLst>
                <a:ext uri="{FF2B5EF4-FFF2-40B4-BE49-F238E27FC236}">
                  <a16:creationId xmlns:a16="http://schemas.microsoft.com/office/drawing/2014/main" id="{5FFD1315-2C44-42ED-BFE7-5D247FE1775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356450" y="6312844"/>
              <a:ext cx="401257" cy="401257"/>
            </a:xfrm>
            <a:prstGeom prst="rect">
              <a:avLst/>
            </a:prstGeom>
          </p:spPr>
        </p:pic>
      </p:grpSp>
      <p:sp>
        <p:nvSpPr>
          <p:cNvPr id="4" name="Slide Number Placeholder 3">
            <a:extLst>
              <a:ext uri="{FF2B5EF4-FFF2-40B4-BE49-F238E27FC236}">
                <a16:creationId xmlns:a16="http://schemas.microsoft.com/office/drawing/2014/main" id="{EB5FF990-4CA6-470A-A89E-5530AF1F5318}"/>
              </a:ext>
            </a:extLst>
          </p:cNvPr>
          <p:cNvSpPr>
            <a:spLocks noGrp="1"/>
          </p:cNvSpPr>
          <p:nvPr>
            <p:ph type="sldNum" sz="quarter" idx="12"/>
          </p:nvPr>
        </p:nvSpPr>
        <p:spPr/>
        <p:txBody>
          <a:bodyPr/>
          <a:lstStyle/>
          <a:p>
            <a:fld id="{F05E57AE-C7CB-4E1B-849C-35869BC6D3B3}" type="slidenum">
              <a:rPr lang="en-US" smtClean="0"/>
              <a:t>14</a:t>
            </a:fld>
            <a:endParaRPr lang="en-US"/>
          </a:p>
        </p:txBody>
      </p:sp>
      <p:sp>
        <p:nvSpPr>
          <p:cNvPr id="17" name="Content Placeholder 2">
            <a:extLst>
              <a:ext uri="{FF2B5EF4-FFF2-40B4-BE49-F238E27FC236}">
                <a16:creationId xmlns:a16="http://schemas.microsoft.com/office/drawing/2014/main" id="{8FB3DC09-3852-48D6-B7E7-7C8786D6A214}"/>
              </a:ext>
            </a:extLst>
          </p:cNvPr>
          <p:cNvSpPr>
            <a:spLocks noGrp="1"/>
          </p:cNvSpPr>
          <p:nvPr>
            <p:ph idx="1"/>
          </p:nvPr>
        </p:nvSpPr>
        <p:spPr>
          <a:xfrm>
            <a:off x="3119080" y="793589"/>
            <a:ext cx="8679220" cy="5120640"/>
          </a:xfrm>
        </p:spPr>
        <p:txBody>
          <a:bodyPr>
            <a:normAutofit/>
          </a:bodyPr>
          <a:lstStyle/>
          <a:p>
            <a:pPr marL="502920" lvl="1" indent="0">
              <a:buNone/>
            </a:pPr>
            <a:endParaRPr lang="en-US" sz="2400" dirty="0">
              <a:latin typeface="Garamond" panose="02020404030301010803" pitchFamily="18" charset="0"/>
            </a:endParaRPr>
          </a:p>
          <a:p>
            <a:pPr lvl="1"/>
            <a:endParaRPr lang="en-US" sz="2400" dirty="0">
              <a:latin typeface="Garamond" panose="02020404030301010803" pitchFamily="18" charset="0"/>
            </a:endParaRPr>
          </a:p>
        </p:txBody>
      </p:sp>
      <p:sp>
        <p:nvSpPr>
          <p:cNvPr id="19" name="Content Placeholder 2">
            <a:extLst>
              <a:ext uri="{FF2B5EF4-FFF2-40B4-BE49-F238E27FC236}">
                <a16:creationId xmlns:a16="http://schemas.microsoft.com/office/drawing/2014/main" id="{2209C0AA-C0D7-42A2-AAD4-6FF4ECD4CF85}"/>
              </a:ext>
            </a:extLst>
          </p:cNvPr>
          <p:cNvSpPr txBox="1">
            <a:spLocks/>
          </p:cNvSpPr>
          <p:nvPr/>
        </p:nvSpPr>
        <p:spPr>
          <a:xfrm>
            <a:off x="3433864" y="740572"/>
            <a:ext cx="8364436" cy="5323839"/>
          </a:xfrm>
          <a:prstGeom prst="rect">
            <a:avLst/>
          </a:prstGeom>
        </p:spPr>
        <p:txBody>
          <a:bodyPr vert="horz" lIns="91440" tIns="45720" rIns="91440" bIns="45720" rtlCol="0" anchor="ctr">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lvl="1" algn="just">
              <a:lnSpc>
                <a:spcPct val="150000"/>
              </a:lnSpc>
            </a:pPr>
            <a:r>
              <a:rPr lang="en-US" sz="2400" dirty="0">
                <a:latin typeface="Garamond" panose="02020404030301010803" pitchFamily="18" charset="0"/>
              </a:rPr>
              <a:t>It is an investigation on basic principles and reasons for occurrence of a particular event.</a:t>
            </a:r>
          </a:p>
          <a:p>
            <a:pPr lvl="1" algn="just">
              <a:lnSpc>
                <a:spcPct val="150000"/>
              </a:lnSpc>
            </a:pPr>
            <a:r>
              <a:rPr lang="en-US" sz="2400" dirty="0">
                <a:latin typeface="Garamond" panose="02020404030301010803" pitchFamily="18" charset="0"/>
              </a:rPr>
              <a:t>It is also known as Basic Research.</a:t>
            </a:r>
          </a:p>
          <a:p>
            <a:pPr lvl="1" algn="just">
              <a:lnSpc>
                <a:spcPct val="150000"/>
              </a:lnSpc>
            </a:pPr>
            <a:r>
              <a:rPr lang="en-US" sz="2400" dirty="0">
                <a:latin typeface="Garamond" panose="02020404030301010803" pitchFamily="18" charset="0"/>
              </a:rPr>
              <a:t>Basic Researches sometimes may not lead to immediate use or applications. It is not concerned with solving any practical problems.</a:t>
            </a:r>
          </a:p>
          <a:p>
            <a:pPr lvl="1" algn="just">
              <a:lnSpc>
                <a:spcPct val="150000"/>
              </a:lnSpc>
            </a:pPr>
            <a:r>
              <a:rPr lang="en-US" sz="2400" dirty="0">
                <a:latin typeface="Garamond" panose="02020404030301010803" pitchFamily="18" charset="0"/>
              </a:rPr>
              <a:t>The outcomes of basic research form the basis for many applied research.</a:t>
            </a:r>
          </a:p>
        </p:txBody>
      </p:sp>
    </p:spTree>
    <p:extLst>
      <p:ext uri="{BB962C8B-B14F-4D97-AF65-F5344CB8AC3E}">
        <p14:creationId xmlns:p14="http://schemas.microsoft.com/office/powerpoint/2010/main" val="168782967"/>
      </p:ext>
    </p:extLst>
  </p:cSld>
  <p:clrMapOvr>
    <a:masterClrMapping/>
  </p:clrMapOvr>
  <mc:AlternateContent xmlns:mc="http://schemas.openxmlformats.org/markup-compatibility/2006" xmlns:p14="http://schemas.microsoft.com/office/powerpoint/2010/main">
    <mc:Choice Requires="p14">
      <p:transition spd="slow" p14:dur="6750" advClick="0"/>
    </mc:Choice>
    <mc:Fallback xmlns="">
      <p:transition spd="slow" advClick="0"/>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Garamond" panose="02020404030301010803" pitchFamily="18" charset="0"/>
              </a:rPr>
              <a:t>Examples of Fundamental Research</a:t>
            </a:r>
          </a:p>
        </p:txBody>
      </p:sp>
      <p:grpSp>
        <p:nvGrpSpPr>
          <p:cNvPr id="7" name="Group 6">
            <a:extLst>
              <a:ext uri="{FF2B5EF4-FFF2-40B4-BE49-F238E27FC236}">
                <a16:creationId xmlns:a16="http://schemas.microsoft.com/office/drawing/2014/main" id="{CEB85B56-A73D-4262-BDC2-8462C69195EA}"/>
              </a:ext>
            </a:extLst>
          </p:cNvPr>
          <p:cNvGrpSpPr/>
          <p:nvPr/>
        </p:nvGrpSpPr>
        <p:grpSpPr>
          <a:xfrm>
            <a:off x="15629" y="46604"/>
            <a:ext cx="11074617" cy="693969"/>
            <a:chOff x="15629" y="46604"/>
            <a:chExt cx="11074617" cy="693969"/>
          </a:xfrm>
        </p:grpSpPr>
        <p:sp>
          <p:nvSpPr>
            <p:cNvPr id="8" name="Rectangle 7">
              <a:extLst>
                <a:ext uri="{FF2B5EF4-FFF2-40B4-BE49-F238E27FC236}">
                  <a16:creationId xmlns:a16="http://schemas.microsoft.com/office/drawing/2014/main" id="{DC98AC4A-4379-49C6-838B-97C12D58E580}"/>
                </a:ext>
              </a:extLst>
            </p:cNvPr>
            <p:cNvSpPr/>
            <p:nvPr/>
          </p:nvSpPr>
          <p:spPr>
            <a:xfrm>
              <a:off x="744972" y="208922"/>
              <a:ext cx="10345274" cy="369332"/>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lIns="91440" tIns="45720" rIns="91440" bIns="45720">
              <a:spAutoFit/>
              <a:scene3d>
                <a:camera prst="orthographicFront"/>
                <a:lightRig rig="threePt" dir="t"/>
              </a:scene3d>
              <a:sp3d extrusionH="57150">
                <a:bevelT w="38100" h="38100" prst="relaxedInset"/>
              </a:sp3d>
            </a:bodyPr>
            <a:lstStyle/>
            <a:p>
              <a:r>
                <a:rPr lang="en-US" b="1" cap="none" spc="0" dirty="0">
                  <a:ln w="0"/>
                  <a:solidFill>
                    <a:schemeClr val="tx1"/>
                  </a:solidFill>
                  <a:effectLst>
                    <a:outerShdw blurRad="50800" dist="38100" dir="2700000" algn="tl" rotWithShape="0">
                      <a:prstClr val="black">
                        <a:alpha val="40000"/>
                      </a:prstClr>
                    </a:outerShdw>
                  </a:effectLst>
                </a:rPr>
                <a:t>Department of Electronics and Communication Engineering, NIT Silchar </a:t>
              </a:r>
            </a:p>
          </p:txBody>
        </p:sp>
        <p:pic>
          <p:nvPicPr>
            <p:cNvPr id="9" name="Picture 8">
              <a:extLst>
                <a:ext uri="{FF2B5EF4-FFF2-40B4-BE49-F238E27FC236}">
                  <a16:creationId xmlns:a16="http://schemas.microsoft.com/office/drawing/2014/main" id="{F74EE9CF-9C62-46DF-87B1-7282C66F2F2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629" y="46604"/>
              <a:ext cx="729343" cy="69396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grpSp>
        <p:nvGrpSpPr>
          <p:cNvPr id="10" name="Group 9">
            <a:extLst>
              <a:ext uri="{FF2B5EF4-FFF2-40B4-BE49-F238E27FC236}">
                <a16:creationId xmlns:a16="http://schemas.microsoft.com/office/drawing/2014/main" id="{C0B21F0D-DE95-4CE8-925F-4F2AFB579B0F}"/>
              </a:ext>
            </a:extLst>
          </p:cNvPr>
          <p:cNvGrpSpPr/>
          <p:nvPr/>
        </p:nvGrpSpPr>
        <p:grpSpPr>
          <a:xfrm>
            <a:off x="151415" y="6251431"/>
            <a:ext cx="12040585" cy="509385"/>
            <a:chOff x="151415" y="6251431"/>
            <a:chExt cx="12040585" cy="509385"/>
          </a:xfrm>
        </p:grpSpPr>
        <p:sp>
          <p:nvSpPr>
            <p:cNvPr id="11" name="TextBox 10">
              <a:extLst>
                <a:ext uri="{FF2B5EF4-FFF2-40B4-BE49-F238E27FC236}">
                  <a16:creationId xmlns:a16="http://schemas.microsoft.com/office/drawing/2014/main" id="{F7C4AACC-071D-4CE5-A008-D15F05FEF19A}"/>
                </a:ext>
              </a:extLst>
            </p:cNvPr>
            <p:cNvSpPr txBox="1"/>
            <p:nvPr/>
          </p:nvSpPr>
          <p:spPr>
            <a:xfrm>
              <a:off x="5064728" y="6373299"/>
              <a:ext cx="2062544" cy="338554"/>
            </a:xfrm>
            <a:prstGeom prst="rect">
              <a:avLst/>
            </a:prstGeom>
            <a:noFill/>
          </p:spPr>
          <p:txBody>
            <a:bodyPr wrap="square" rtlCol="0">
              <a:spAutoFit/>
            </a:bodyPr>
            <a:lstStyle/>
            <a:p>
              <a:r>
                <a:rPr lang="en-US" sz="1600" b="1" i="1" dirty="0">
                  <a:solidFill>
                    <a:srgbClr val="00B0F0"/>
                  </a:solidFill>
                  <a:latin typeface="Times New Roman" panose="02020603050405020304" pitchFamily="18" charset="0"/>
                  <a:cs typeface="Times New Roman" panose="02020603050405020304" pitchFamily="18" charset="0"/>
                </a:rPr>
                <a:t>Scholar Id:21304068 </a:t>
              </a:r>
            </a:p>
          </p:txBody>
        </p:sp>
        <p:sp>
          <p:nvSpPr>
            <p:cNvPr id="12" name="TextBox 11">
              <a:extLst>
                <a:ext uri="{FF2B5EF4-FFF2-40B4-BE49-F238E27FC236}">
                  <a16:creationId xmlns:a16="http://schemas.microsoft.com/office/drawing/2014/main" id="{1C6EA108-D6A8-41D4-AD1D-5AAE02FD47BE}"/>
                </a:ext>
              </a:extLst>
            </p:cNvPr>
            <p:cNvSpPr txBox="1"/>
            <p:nvPr/>
          </p:nvSpPr>
          <p:spPr>
            <a:xfrm>
              <a:off x="9719021" y="6344196"/>
              <a:ext cx="2472979" cy="338554"/>
            </a:xfrm>
            <a:prstGeom prst="rect">
              <a:avLst/>
            </a:prstGeom>
            <a:noFill/>
          </p:spPr>
          <p:txBody>
            <a:bodyPr wrap="square" rtlCol="0">
              <a:spAutoFit/>
            </a:bodyPr>
            <a:lstStyle/>
            <a:p>
              <a:r>
                <a:rPr lang="en-US" sz="1600" b="1" i="1" dirty="0">
                  <a:solidFill>
                    <a:srgbClr val="00B0F0"/>
                  </a:solidFill>
                  <a:latin typeface="Times New Roman" panose="02020603050405020304" pitchFamily="18" charset="0"/>
                  <a:cs typeface="Times New Roman" panose="02020603050405020304" pitchFamily="18" charset="0"/>
                </a:rPr>
                <a:t>kirti21_rs@ece.nits.ac.in</a:t>
              </a:r>
            </a:p>
          </p:txBody>
        </p:sp>
        <p:sp>
          <p:nvSpPr>
            <p:cNvPr id="13" name="TextBox 12">
              <a:extLst>
                <a:ext uri="{FF2B5EF4-FFF2-40B4-BE49-F238E27FC236}">
                  <a16:creationId xmlns:a16="http://schemas.microsoft.com/office/drawing/2014/main" id="{07A1B587-5F3C-4535-9262-8406F6385333}"/>
                </a:ext>
              </a:extLst>
            </p:cNvPr>
            <p:cNvSpPr txBox="1"/>
            <p:nvPr/>
          </p:nvSpPr>
          <p:spPr>
            <a:xfrm>
              <a:off x="646101" y="6373299"/>
              <a:ext cx="2472979" cy="338554"/>
            </a:xfrm>
            <a:prstGeom prst="rect">
              <a:avLst/>
            </a:prstGeom>
            <a:noFill/>
          </p:spPr>
          <p:txBody>
            <a:bodyPr wrap="square" rtlCol="0">
              <a:spAutoFit/>
            </a:bodyPr>
            <a:lstStyle/>
            <a:p>
              <a:r>
                <a:rPr lang="en-US" sz="1600" b="1" i="1" dirty="0">
                  <a:solidFill>
                    <a:srgbClr val="00B0F0"/>
                  </a:solidFill>
                  <a:latin typeface="Times New Roman" panose="02020603050405020304" pitchFamily="18" charset="0"/>
                  <a:cs typeface="Times New Roman" panose="02020603050405020304" pitchFamily="18" charset="0"/>
                </a:rPr>
                <a:t>Kirti Swagat Mohanty</a:t>
              </a:r>
            </a:p>
          </p:txBody>
        </p:sp>
        <p:pic>
          <p:nvPicPr>
            <p:cNvPr id="14" name="Picture 13" descr="Icon&#10;&#10;Description automatically generated">
              <a:extLst>
                <a:ext uri="{FF2B5EF4-FFF2-40B4-BE49-F238E27FC236}">
                  <a16:creationId xmlns:a16="http://schemas.microsoft.com/office/drawing/2014/main" id="{9D195D50-76D8-4FA3-9C61-E82E8704300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61700" y="6251431"/>
              <a:ext cx="460422" cy="460422"/>
            </a:xfrm>
            <a:prstGeom prst="rect">
              <a:avLst/>
            </a:prstGeom>
          </p:spPr>
        </p:pic>
        <p:pic>
          <p:nvPicPr>
            <p:cNvPr id="15" name="Picture 14" descr="Icon&#10;&#10;Description automatically generated">
              <a:extLst>
                <a:ext uri="{FF2B5EF4-FFF2-40B4-BE49-F238E27FC236}">
                  <a16:creationId xmlns:a16="http://schemas.microsoft.com/office/drawing/2014/main" id="{64644747-FD8B-4EAE-9253-A4E2E2C87A5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51415" y="6266130"/>
              <a:ext cx="494686" cy="494686"/>
            </a:xfrm>
            <a:prstGeom prst="rect">
              <a:avLst/>
            </a:prstGeom>
          </p:spPr>
        </p:pic>
        <p:pic>
          <p:nvPicPr>
            <p:cNvPr id="16" name="Picture 15" descr="Icon&#10;&#10;Description automatically generated">
              <a:extLst>
                <a:ext uri="{FF2B5EF4-FFF2-40B4-BE49-F238E27FC236}">
                  <a16:creationId xmlns:a16="http://schemas.microsoft.com/office/drawing/2014/main" id="{5FFD1315-2C44-42ED-BFE7-5D247FE1775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356450" y="6312844"/>
              <a:ext cx="401257" cy="401257"/>
            </a:xfrm>
            <a:prstGeom prst="rect">
              <a:avLst/>
            </a:prstGeom>
          </p:spPr>
        </p:pic>
      </p:grpSp>
      <p:sp>
        <p:nvSpPr>
          <p:cNvPr id="4" name="Slide Number Placeholder 3">
            <a:extLst>
              <a:ext uri="{FF2B5EF4-FFF2-40B4-BE49-F238E27FC236}">
                <a16:creationId xmlns:a16="http://schemas.microsoft.com/office/drawing/2014/main" id="{EB5FF990-4CA6-470A-A89E-5530AF1F5318}"/>
              </a:ext>
            </a:extLst>
          </p:cNvPr>
          <p:cNvSpPr>
            <a:spLocks noGrp="1"/>
          </p:cNvSpPr>
          <p:nvPr>
            <p:ph type="sldNum" sz="quarter" idx="12"/>
          </p:nvPr>
        </p:nvSpPr>
        <p:spPr/>
        <p:txBody>
          <a:bodyPr/>
          <a:lstStyle/>
          <a:p>
            <a:fld id="{F05E57AE-C7CB-4E1B-849C-35869BC6D3B3}" type="slidenum">
              <a:rPr lang="en-US" smtClean="0"/>
              <a:t>15</a:t>
            </a:fld>
            <a:endParaRPr lang="en-US"/>
          </a:p>
        </p:txBody>
      </p:sp>
      <p:sp>
        <p:nvSpPr>
          <p:cNvPr id="17" name="Content Placeholder 2">
            <a:extLst>
              <a:ext uri="{FF2B5EF4-FFF2-40B4-BE49-F238E27FC236}">
                <a16:creationId xmlns:a16="http://schemas.microsoft.com/office/drawing/2014/main" id="{8FB3DC09-3852-48D6-B7E7-7C8786D6A214}"/>
              </a:ext>
            </a:extLst>
          </p:cNvPr>
          <p:cNvSpPr>
            <a:spLocks noGrp="1"/>
          </p:cNvSpPr>
          <p:nvPr>
            <p:ph idx="1"/>
          </p:nvPr>
        </p:nvSpPr>
        <p:spPr>
          <a:xfrm>
            <a:off x="3119080" y="793589"/>
            <a:ext cx="8679220" cy="5120640"/>
          </a:xfrm>
        </p:spPr>
        <p:txBody>
          <a:bodyPr>
            <a:normAutofit/>
          </a:bodyPr>
          <a:lstStyle/>
          <a:p>
            <a:pPr marL="502920" lvl="1" indent="0">
              <a:buNone/>
            </a:pPr>
            <a:endParaRPr lang="en-US" sz="2400" dirty="0">
              <a:latin typeface="Garamond" panose="02020404030301010803" pitchFamily="18" charset="0"/>
            </a:endParaRPr>
          </a:p>
          <a:p>
            <a:pPr lvl="1"/>
            <a:endParaRPr lang="en-US" sz="2400" dirty="0">
              <a:latin typeface="Garamond" panose="02020404030301010803" pitchFamily="18" charset="0"/>
            </a:endParaRPr>
          </a:p>
        </p:txBody>
      </p:sp>
      <p:sp>
        <p:nvSpPr>
          <p:cNvPr id="19" name="Content Placeholder 2">
            <a:extLst>
              <a:ext uri="{FF2B5EF4-FFF2-40B4-BE49-F238E27FC236}">
                <a16:creationId xmlns:a16="http://schemas.microsoft.com/office/drawing/2014/main" id="{2209C0AA-C0D7-42A2-AAD4-6FF4ECD4CF85}"/>
              </a:ext>
            </a:extLst>
          </p:cNvPr>
          <p:cNvSpPr txBox="1">
            <a:spLocks/>
          </p:cNvSpPr>
          <p:nvPr/>
        </p:nvSpPr>
        <p:spPr>
          <a:xfrm>
            <a:off x="3433864" y="740572"/>
            <a:ext cx="8364436" cy="5323839"/>
          </a:xfrm>
          <a:prstGeom prst="rect">
            <a:avLst/>
          </a:prstGeom>
        </p:spPr>
        <p:txBody>
          <a:bodyPr vert="horz" lIns="91440" tIns="45720" rIns="91440" bIns="45720" rtlCol="0" anchor="ctr">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lvl="1" algn="just">
              <a:lnSpc>
                <a:spcPct val="150000"/>
              </a:lnSpc>
            </a:pPr>
            <a:r>
              <a:rPr lang="en-US" sz="2400" dirty="0">
                <a:latin typeface="Garamond" panose="02020404030301010803" pitchFamily="18" charset="0"/>
              </a:rPr>
              <a:t>A critical analysis of product placement as an effective marketing strategy.</a:t>
            </a:r>
          </a:p>
          <a:p>
            <a:pPr lvl="1" algn="just">
              <a:lnSpc>
                <a:spcPct val="150000"/>
              </a:lnSpc>
            </a:pPr>
            <a:r>
              <a:rPr lang="en-US" sz="2400" dirty="0">
                <a:latin typeface="Garamond" panose="02020404030301010803" pitchFamily="18" charset="0"/>
              </a:rPr>
              <a:t>An investigation into the main elements of brands and branding</a:t>
            </a:r>
          </a:p>
          <a:p>
            <a:pPr lvl="1" algn="just">
              <a:lnSpc>
                <a:spcPct val="150000"/>
              </a:lnSpc>
            </a:pPr>
            <a:r>
              <a:rPr lang="en-US" sz="2400" dirty="0">
                <a:latin typeface="Garamond" panose="02020404030301010803" pitchFamily="18" charset="0"/>
              </a:rPr>
              <a:t>A study of factors impacting each stage of product life cycle.</a:t>
            </a:r>
          </a:p>
        </p:txBody>
      </p:sp>
    </p:spTree>
    <p:extLst>
      <p:ext uri="{BB962C8B-B14F-4D97-AF65-F5344CB8AC3E}">
        <p14:creationId xmlns:p14="http://schemas.microsoft.com/office/powerpoint/2010/main" val="292107309"/>
      </p:ext>
    </p:extLst>
  </p:cSld>
  <p:clrMapOvr>
    <a:masterClrMapping/>
  </p:clrMapOvr>
  <mc:AlternateContent xmlns:mc="http://schemas.openxmlformats.org/markup-compatibility/2006" xmlns:p14="http://schemas.microsoft.com/office/powerpoint/2010/main">
    <mc:Choice Requires="p14">
      <p:transition spd="slow" p14:dur="6750" advClick="0"/>
    </mc:Choice>
    <mc:Fallback xmlns="">
      <p:transition spd="slow" advClick="0"/>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Garamond" panose="02020404030301010803" pitchFamily="18" charset="0"/>
              </a:rPr>
              <a:t>Advantages of Fundamental Research</a:t>
            </a:r>
          </a:p>
        </p:txBody>
      </p:sp>
      <p:grpSp>
        <p:nvGrpSpPr>
          <p:cNvPr id="7" name="Group 6">
            <a:extLst>
              <a:ext uri="{FF2B5EF4-FFF2-40B4-BE49-F238E27FC236}">
                <a16:creationId xmlns:a16="http://schemas.microsoft.com/office/drawing/2014/main" id="{CEB85B56-A73D-4262-BDC2-8462C69195EA}"/>
              </a:ext>
            </a:extLst>
          </p:cNvPr>
          <p:cNvGrpSpPr/>
          <p:nvPr/>
        </p:nvGrpSpPr>
        <p:grpSpPr>
          <a:xfrm>
            <a:off x="15629" y="46604"/>
            <a:ext cx="11074617" cy="693969"/>
            <a:chOff x="15629" y="46604"/>
            <a:chExt cx="11074617" cy="693969"/>
          </a:xfrm>
        </p:grpSpPr>
        <p:sp>
          <p:nvSpPr>
            <p:cNvPr id="8" name="Rectangle 7">
              <a:extLst>
                <a:ext uri="{FF2B5EF4-FFF2-40B4-BE49-F238E27FC236}">
                  <a16:creationId xmlns:a16="http://schemas.microsoft.com/office/drawing/2014/main" id="{DC98AC4A-4379-49C6-838B-97C12D58E580}"/>
                </a:ext>
              </a:extLst>
            </p:cNvPr>
            <p:cNvSpPr/>
            <p:nvPr/>
          </p:nvSpPr>
          <p:spPr>
            <a:xfrm>
              <a:off x="744972" y="208922"/>
              <a:ext cx="10345274" cy="369332"/>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lIns="91440" tIns="45720" rIns="91440" bIns="45720">
              <a:spAutoFit/>
              <a:scene3d>
                <a:camera prst="orthographicFront"/>
                <a:lightRig rig="threePt" dir="t"/>
              </a:scene3d>
              <a:sp3d extrusionH="57150">
                <a:bevelT w="38100" h="38100" prst="relaxedInset"/>
              </a:sp3d>
            </a:bodyPr>
            <a:lstStyle/>
            <a:p>
              <a:r>
                <a:rPr lang="en-US" b="1" cap="none" spc="0" dirty="0">
                  <a:ln w="0"/>
                  <a:solidFill>
                    <a:schemeClr val="tx1"/>
                  </a:solidFill>
                  <a:effectLst>
                    <a:outerShdw blurRad="50800" dist="38100" dir="2700000" algn="tl" rotWithShape="0">
                      <a:prstClr val="black">
                        <a:alpha val="40000"/>
                      </a:prstClr>
                    </a:outerShdw>
                  </a:effectLst>
                </a:rPr>
                <a:t>Department of Electronics and Communication Engineering, NIT Silchar </a:t>
              </a:r>
            </a:p>
          </p:txBody>
        </p:sp>
        <p:pic>
          <p:nvPicPr>
            <p:cNvPr id="9" name="Picture 8">
              <a:extLst>
                <a:ext uri="{FF2B5EF4-FFF2-40B4-BE49-F238E27FC236}">
                  <a16:creationId xmlns:a16="http://schemas.microsoft.com/office/drawing/2014/main" id="{F74EE9CF-9C62-46DF-87B1-7282C66F2F2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629" y="46604"/>
              <a:ext cx="729343" cy="69396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grpSp>
        <p:nvGrpSpPr>
          <p:cNvPr id="10" name="Group 9">
            <a:extLst>
              <a:ext uri="{FF2B5EF4-FFF2-40B4-BE49-F238E27FC236}">
                <a16:creationId xmlns:a16="http://schemas.microsoft.com/office/drawing/2014/main" id="{C0B21F0D-DE95-4CE8-925F-4F2AFB579B0F}"/>
              </a:ext>
            </a:extLst>
          </p:cNvPr>
          <p:cNvGrpSpPr/>
          <p:nvPr/>
        </p:nvGrpSpPr>
        <p:grpSpPr>
          <a:xfrm>
            <a:off x="151415" y="6251431"/>
            <a:ext cx="12040585" cy="509385"/>
            <a:chOff x="151415" y="6251431"/>
            <a:chExt cx="12040585" cy="509385"/>
          </a:xfrm>
        </p:grpSpPr>
        <p:sp>
          <p:nvSpPr>
            <p:cNvPr id="11" name="TextBox 10">
              <a:extLst>
                <a:ext uri="{FF2B5EF4-FFF2-40B4-BE49-F238E27FC236}">
                  <a16:creationId xmlns:a16="http://schemas.microsoft.com/office/drawing/2014/main" id="{F7C4AACC-071D-4CE5-A008-D15F05FEF19A}"/>
                </a:ext>
              </a:extLst>
            </p:cNvPr>
            <p:cNvSpPr txBox="1"/>
            <p:nvPr/>
          </p:nvSpPr>
          <p:spPr>
            <a:xfrm>
              <a:off x="5064728" y="6373299"/>
              <a:ext cx="2062544" cy="338554"/>
            </a:xfrm>
            <a:prstGeom prst="rect">
              <a:avLst/>
            </a:prstGeom>
            <a:noFill/>
          </p:spPr>
          <p:txBody>
            <a:bodyPr wrap="square" rtlCol="0">
              <a:spAutoFit/>
            </a:bodyPr>
            <a:lstStyle/>
            <a:p>
              <a:r>
                <a:rPr lang="en-US" sz="1600" b="1" i="1" dirty="0">
                  <a:solidFill>
                    <a:srgbClr val="00B0F0"/>
                  </a:solidFill>
                  <a:latin typeface="Times New Roman" panose="02020603050405020304" pitchFamily="18" charset="0"/>
                  <a:cs typeface="Times New Roman" panose="02020603050405020304" pitchFamily="18" charset="0"/>
                </a:rPr>
                <a:t>Scholar Id:21304068 </a:t>
              </a:r>
            </a:p>
          </p:txBody>
        </p:sp>
        <p:sp>
          <p:nvSpPr>
            <p:cNvPr id="12" name="TextBox 11">
              <a:extLst>
                <a:ext uri="{FF2B5EF4-FFF2-40B4-BE49-F238E27FC236}">
                  <a16:creationId xmlns:a16="http://schemas.microsoft.com/office/drawing/2014/main" id="{1C6EA108-D6A8-41D4-AD1D-5AAE02FD47BE}"/>
                </a:ext>
              </a:extLst>
            </p:cNvPr>
            <p:cNvSpPr txBox="1"/>
            <p:nvPr/>
          </p:nvSpPr>
          <p:spPr>
            <a:xfrm>
              <a:off x="9719021" y="6344196"/>
              <a:ext cx="2472979" cy="338554"/>
            </a:xfrm>
            <a:prstGeom prst="rect">
              <a:avLst/>
            </a:prstGeom>
            <a:noFill/>
          </p:spPr>
          <p:txBody>
            <a:bodyPr wrap="square" rtlCol="0">
              <a:spAutoFit/>
            </a:bodyPr>
            <a:lstStyle/>
            <a:p>
              <a:r>
                <a:rPr lang="en-US" sz="1600" b="1" i="1" dirty="0">
                  <a:solidFill>
                    <a:srgbClr val="00B0F0"/>
                  </a:solidFill>
                  <a:latin typeface="Times New Roman" panose="02020603050405020304" pitchFamily="18" charset="0"/>
                  <a:cs typeface="Times New Roman" panose="02020603050405020304" pitchFamily="18" charset="0"/>
                </a:rPr>
                <a:t>kirti21_rs@ece.nits.ac.in</a:t>
              </a:r>
            </a:p>
          </p:txBody>
        </p:sp>
        <p:sp>
          <p:nvSpPr>
            <p:cNvPr id="13" name="TextBox 12">
              <a:extLst>
                <a:ext uri="{FF2B5EF4-FFF2-40B4-BE49-F238E27FC236}">
                  <a16:creationId xmlns:a16="http://schemas.microsoft.com/office/drawing/2014/main" id="{07A1B587-5F3C-4535-9262-8406F6385333}"/>
                </a:ext>
              </a:extLst>
            </p:cNvPr>
            <p:cNvSpPr txBox="1"/>
            <p:nvPr/>
          </p:nvSpPr>
          <p:spPr>
            <a:xfrm>
              <a:off x="646101" y="6373299"/>
              <a:ext cx="2472979" cy="338554"/>
            </a:xfrm>
            <a:prstGeom prst="rect">
              <a:avLst/>
            </a:prstGeom>
            <a:noFill/>
          </p:spPr>
          <p:txBody>
            <a:bodyPr wrap="square" rtlCol="0">
              <a:spAutoFit/>
            </a:bodyPr>
            <a:lstStyle/>
            <a:p>
              <a:r>
                <a:rPr lang="en-US" sz="1600" b="1" i="1" dirty="0">
                  <a:solidFill>
                    <a:srgbClr val="00B0F0"/>
                  </a:solidFill>
                  <a:latin typeface="Times New Roman" panose="02020603050405020304" pitchFamily="18" charset="0"/>
                  <a:cs typeface="Times New Roman" panose="02020603050405020304" pitchFamily="18" charset="0"/>
                </a:rPr>
                <a:t>Kirti Swagat Mohanty</a:t>
              </a:r>
            </a:p>
          </p:txBody>
        </p:sp>
        <p:pic>
          <p:nvPicPr>
            <p:cNvPr id="14" name="Picture 13" descr="Icon&#10;&#10;Description automatically generated">
              <a:extLst>
                <a:ext uri="{FF2B5EF4-FFF2-40B4-BE49-F238E27FC236}">
                  <a16:creationId xmlns:a16="http://schemas.microsoft.com/office/drawing/2014/main" id="{9D195D50-76D8-4FA3-9C61-E82E8704300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61700" y="6251431"/>
              <a:ext cx="460422" cy="460422"/>
            </a:xfrm>
            <a:prstGeom prst="rect">
              <a:avLst/>
            </a:prstGeom>
          </p:spPr>
        </p:pic>
        <p:pic>
          <p:nvPicPr>
            <p:cNvPr id="15" name="Picture 14" descr="Icon&#10;&#10;Description automatically generated">
              <a:extLst>
                <a:ext uri="{FF2B5EF4-FFF2-40B4-BE49-F238E27FC236}">
                  <a16:creationId xmlns:a16="http://schemas.microsoft.com/office/drawing/2014/main" id="{64644747-FD8B-4EAE-9253-A4E2E2C87A5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51415" y="6266130"/>
              <a:ext cx="494686" cy="494686"/>
            </a:xfrm>
            <a:prstGeom prst="rect">
              <a:avLst/>
            </a:prstGeom>
          </p:spPr>
        </p:pic>
        <p:pic>
          <p:nvPicPr>
            <p:cNvPr id="16" name="Picture 15" descr="Icon&#10;&#10;Description automatically generated">
              <a:extLst>
                <a:ext uri="{FF2B5EF4-FFF2-40B4-BE49-F238E27FC236}">
                  <a16:creationId xmlns:a16="http://schemas.microsoft.com/office/drawing/2014/main" id="{5FFD1315-2C44-42ED-BFE7-5D247FE1775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356450" y="6312844"/>
              <a:ext cx="401257" cy="401257"/>
            </a:xfrm>
            <a:prstGeom prst="rect">
              <a:avLst/>
            </a:prstGeom>
          </p:spPr>
        </p:pic>
      </p:grpSp>
      <p:sp>
        <p:nvSpPr>
          <p:cNvPr id="4" name="Slide Number Placeholder 3">
            <a:extLst>
              <a:ext uri="{FF2B5EF4-FFF2-40B4-BE49-F238E27FC236}">
                <a16:creationId xmlns:a16="http://schemas.microsoft.com/office/drawing/2014/main" id="{EB5FF990-4CA6-470A-A89E-5530AF1F5318}"/>
              </a:ext>
            </a:extLst>
          </p:cNvPr>
          <p:cNvSpPr>
            <a:spLocks noGrp="1"/>
          </p:cNvSpPr>
          <p:nvPr>
            <p:ph type="sldNum" sz="quarter" idx="12"/>
          </p:nvPr>
        </p:nvSpPr>
        <p:spPr/>
        <p:txBody>
          <a:bodyPr/>
          <a:lstStyle/>
          <a:p>
            <a:fld id="{F05E57AE-C7CB-4E1B-849C-35869BC6D3B3}" type="slidenum">
              <a:rPr lang="en-US" smtClean="0"/>
              <a:t>16</a:t>
            </a:fld>
            <a:endParaRPr lang="en-US"/>
          </a:p>
        </p:txBody>
      </p:sp>
      <p:sp>
        <p:nvSpPr>
          <p:cNvPr id="17" name="Content Placeholder 2">
            <a:extLst>
              <a:ext uri="{FF2B5EF4-FFF2-40B4-BE49-F238E27FC236}">
                <a16:creationId xmlns:a16="http://schemas.microsoft.com/office/drawing/2014/main" id="{8FB3DC09-3852-48D6-B7E7-7C8786D6A214}"/>
              </a:ext>
            </a:extLst>
          </p:cNvPr>
          <p:cNvSpPr>
            <a:spLocks noGrp="1"/>
          </p:cNvSpPr>
          <p:nvPr>
            <p:ph idx="1"/>
          </p:nvPr>
        </p:nvSpPr>
        <p:spPr>
          <a:xfrm>
            <a:off x="3119080" y="793589"/>
            <a:ext cx="8679220" cy="5120640"/>
          </a:xfrm>
        </p:spPr>
        <p:txBody>
          <a:bodyPr>
            <a:normAutofit/>
          </a:bodyPr>
          <a:lstStyle/>
          <a:p>
            <a:pPr marL="502920" lvl="1" indent="0">
              <a:buNone/>
            </a:pPr>
            <a:endParaRPr lang="en-US" sz="2400" dirty="0">
              <a:latin typeface="Garamond" panose="02020404030301010803" pitchFamily="18" charset="0"/>
            </a:endParaRPr>
          </a:p>
          <a:p>
            <a:pPr lvl="1"/>
            <a:endParaRPr lang="en-US" sz="2400" dirty="0">
              <a:latin typeface="Garamond" panose="02020404030301010803" pitchFamily="18" charset="0"/>
            </a:endParaRPr>
          </a:p>
        </p:txBody>
      </p:sp>
      <p:sp>
        <p:nvSpPr>
          <p:cNvPr id="19" name="Content Placeholder 2">
            <a:extLst>
              <a:ext uri="{FF2B5EF4-FFF2-40B4-BE49-F238E27FC236}">
                <a16:creationId xmlns:a16="http://schemas.microsoft.com/office/drawing/2014/main" id="{2209C0AA-C0D7-42A2-AAD4-6FF4ECD4CF85}"/>
              </a:ext>
            </a:extLst>
          </p:cNvPr>
          <p:cNvSpPr txBox="1">
            <a:spLocks/>
          </p:cNvSpPr>
          <p:nvPr/>
        </p:nvSpPr>
        <p:spPr>
          <a:xfrm>
            <a:off x="3433864" y="740572"/>
            <a:ext cx="8364436" cy="5323839"/>
          </a:xfrm>
          <a:prstGeom prst="rect">
            <a:avLst/>
          </a:prstGeom>
        </p:spPr>
        <p:txBody>
          <a:bodyPr vert="horz" lIns="91440" tIns="45720" rIns="91440" bIns="45720" rtlCol="0" anchor="ctr">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lvl="1" algn="just">
              <a:lnSpc>
                <a:spcPct val="150000"/>
              </a:lnSpc>
            </a:pPr>
            <a:r>
              <a:rPr lang="en-US" sz="2400" dirty="0">
                <a:latin typeface="Garamond" panose="02020404030301010803" pitchFamily="18" charset="0"/>
              </a:rPr>
              <a:t>It is important to expand the pool of knowledge in any discipline.</a:t>
            </a:r>
          </a:p>
          <a:p>
            <a:pPr lvl="1" algn="just">
              <a:lnSpc>
                <a:spcPct val="150000"/>
              </a:lnSpc>
            </a:pPr>
            <a:r>
              <a:rPr lang="en-US" sz="2400" dirty="0">
                <a:latin typeface="Garamond" panose="02020404030301010803" pitchFamily="18" charset="0"/>
              </a:rPr>
              <a:t>Findings of fundamental studies are usually applicable in a wide range of cases and scenarios.</a:t>
            </a:r>
          </a:p>
          <a:p>
            <a:pPr lvl="1" algn="just">
              <a:lnSpc>
                <a:spcPct val="150000"/>
              </a:lnSpc>
            </a:pPr>
            <a:r>
              <a:rPr lang="en-US" sz="2400" dirty="0">
                <a:latin typeface="Garamond" panose="02020404030301010803" pitchFamily="18" charset="0"/>
              </a:rPr>
              <a:t>It don’t have strict deadlines and they are usually driven by the curiosity of the researchers.</a:t>
            </a:r>
          </a:p>
        </p:txBody>
      </p:sp>
    </p:spTree>
    <p:extLst>
      <p:ext uri="{BB962C8B-B14F-4D97-AF65-F5344CB8AC3E}">
        <p14:creationId xmlns:p14="http://schemas.microsoft.com/office/powerpoint/2010/main" val="2739188917"/>
      </p:ext>
    </p:extLst>
  </p:cSld>
  <p:clrMapOvr>
    <a:masterClrMapping/>
  </p:clrMapOvr>
  <mc:AlternateContent xmlns:mc="http://schemas.openxmlformats.org/markup-compatibility/2006" xmlns:p14="http://schemas.microsoft.com/office/powerpoint/2010/main">
    <mc:Choice Requires="p14">
      <p:transition spd="slow" p14:dur="6750" advClick="0"/>
    </mc:Choice>
    <mc:Fallback xmlns="">
      <p:transition spd="slow" advClick="0"/>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Garamond" panose="02020404030301010803" pitchFamily="18" charset="0"/>
              </a:rPr>
              <a:t>Disadvantages of Fundamental Research</a:t>
            </a:r>
          </a:p>
        </p:txBody>
      </p:sp>
      <p:grpSp>
        <p:nvGrpSpPr>
          <p:cNvPr id="7" name="Group 6">
            <a:extLst>
              <a:ext uri="{FF2B5EF4-FFF2-40B4-BE49-F238E27FC236}">
                <a16:creationId xmlns:a16="http://schemas.microsoft.com/office/drawing/2014/main" id="{CEB85B56-A73D-4262-BDC2-8462C69195EA}"/>
              </a:ext>
            </a:extLst>
          </p:cNvPr>
          <p:cNvGrpSpPr/>
          <p:nvPr/>
        </p:nvGrpSpPr>
        <p:grpSpPr>
          <a:xfrm>
            <a:off x="15629" y="46604"/>
            <a:ext cx="11074617" cy="693969"/>
            <a:chOff x="15629" y="46604"/>
            <a:chExt cx="11074617" cy="693969"/>
          </a:xfrm>
        </p:grpSpPr>
        <p:sp>
          <p:nvSpPr>
            <p:cNvPr id="8" name="Rectangle 7">
              <a:extLst>
                <a:ext uri="{FF2B5EF4-FFF2-40B4-BE49-F238E27FC236}">
                  <a16:creationId xmlns:a16="http://schemas.microsoft.com/office/drawing/2014/main" id="{DC98AC4A-4379-49C6-838B-97C12D58E580}"/>
                </a:ext>
              </a:extLst>
            </p:cNvPr>
            <p:cNvSpPr/>
            <p:nvPr/>
          </p:nvSpPr>
          <p:spPr>
            <a:xfrm>
              <a:off x="744972" y="208922"/>
              <a:ext cx="10345274" cy="369332"/>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lIns="91440" tIns="45720" rIns="91440" bIns="45720">
              <a:spAutoFit/>
              <a:scene3d>
                <a:camera prst="orthographicFront"/>
                <a:lightRig rig="threePt" dir="t"/>
              </a:scene3d>
              <a:sp3d extrusionH="57150">
                <a:bevelT w="38100" h="38100" prst="relaxedInset"/>
              </a:sp3d>
            </a:bodyPr>
            <a:lstStyle/>
            <a:p>
              <a:r>
                <a:rPr lang="en-US" b="1" cap="none" spc="0" dirty="0">
                  <a:ln w="0"/>
                  <a:solidFill>
                    <a:schemeClr val="tx1"/>
                  </a:solidFill>
                  <a:effectLst>
                    <a:outerShdw blurRad="50800" dist="38100" dir="2700000" algn="tl" rotWithShape="0">
                      <a:prstClr val="black">
                        <a:alpha val="40000"/>
                      </a:prstClr>
                    </a:outerShdw>
                  </a:effectLst>
                </a:rPr>
                <a:t>Department of Electronics and Communication Engineering, NIT Silchar </a:t>
              </a:r>
            </a:p>
          </p:txBody>
        </p:sp>
        <p:pic>
          <p:nvPicPr>
            <p:cNvPr id="9" name="Picture 8">
              <a:extLst>
                <a:ext uri="{FF2B5EF4-FFF2-40B4-BE49-F238E27FC236}">
                  <a16:creationId xmlns:a16="http://schemas.microsoft.com/office/drawing/2014/main" id="{F74EE9CF-9C62-46DF-87B1-7282C66F2F2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629" y="46604"/>
              <a:ext cx="729343" cy="69396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grpSp>
        <p:nvGrpSpPr>
          <p:cNvPr id="10" name="Group 9">
            <a:extLst>
              <a:ext uri="{FF2B5EF4-FFF2-40B4-BE49-F238E27FC236}">
                <a16:creationId xmlns:a16="http://schemas.microsoft.com/office/drawing/2014/main" id="{C0B21F0D-DE95-4CE8-925F-4F2AFB579B0F}"/>
              </a:ext>
            </a:extLst>
          </p:cNvPr>
          <p:cNvGrpSpPr/>
          <p:nvPr/>
        </p:nvGrpSpPr>
        <p:grpSpPr>
          <a:xfrm>
            <a:off x="151415" y="6251431"/>
            <a:ext cx="12040585" cy="509385"/>
            <a:chOff x="151415" y="6251431"/>
            <a:chExt cx="12040585" cy="509385"/>
          </a:xfrm>
        </p:grpSpPr>
        <p:sp>
          <p:nvSpPr>
            <p:cNvPr id="11" name="TextBox 10">
              <a:extLst>
                <a:ext uri="{FF2B5EF4-FFF2-40B4-BE49-F238E27FC236}">
                  <a16:creationId xmlns:a16="http://schemas.microsoft.com/office/drawing/2014/main" id="{F7C4AACC-071D-4CE5-A008-D15F05FEF19A}"/>
                </a:ext>
              </a:extLst>
            </p:cNvPr>
            <p:cNvSpPr txBox="1"/>
            <p:nvPr/>
          </p:nvSpPr>
          <p:spPr>
            <a:xfrm>
              <a:off x="5064728" y="6373299"/>
              <a:ext cx="2062544" cy="338554"/>
            </a:xfrm>
            <a:prstGeom prst="rect">
              <a:avLst/>
            </a:prstGeom>
            <a:noFill/>
          </p:spPr>
          <p:txBody>
            <a:bodyPr wrap="square" rtlCol="0">
              <a:spAutoFit/>
            </a:bodyPr>
            <a:lstStyle/>
            <a:p>
              <a:r>
                <a:rPr lang="en-US" sz="1600" b="1" i="1" dirty="0">
                  <a:solidFill>
                    <a:srgbClr val="00B0F0"/>
                  </a:solidFill>
                  <a:latin typeface="Times New Roman" panose="02020603050405020304" pitchFamily="18" charset="0"/>
                  <a:cs typeface="Times New Roman" panose="02020603050405020304" pitchFamily="18" charset="0"/>
                </a:rPr>
                <a:t>Scholar Id:21304068 </a:t>
              </a:r>
            </a:p>
          </p:txBody>
        </p:sp>
        <p:sp>
          <p:nvSpPr>
            <p:cNvPr id="12" name="TextBox 11">
              <a:extLst>
                <a:ext uri="{FF2B5EF4-FFF2-40B4-BE49-F238E27FC236}">
                  <a16:creationId xmlns:a16="http://schemas.microsoft.com/office/drawing/2014/main" id="{1C6EA108-D6A8-41D4-AD1D-5AAE02FD47BE}"/>
                </a:ext>
              </a:extLst>
            </p:cNvPr>
            <p:cNvSpPr txBox="1"/>
            <p:nvPr/>
          </p:nvSpPr>
          <p:spPr>
            <a:xfrm>
              <a:off x="9719021" y="6344196"/>
              <a:ext cx="2472979" cy="338554"/>
            </a:xfrm>
            <a:prstGeom prst="rect">
              <a:avLst/>
            </a:prstGeom>
            <a:noFill/>
          </p:spPr>
          <p:txBody>
            <a:bodyPr wrap="square" rtlCol="0">
              <a:spAutoFit/>
            </a:bodyPr>
            <a:lstStyle/>
            <a:p>
              <a:r>
                <a:rPr lang="en-US" sz="1600" b="1" i="1" dirty="0">
                  <a:solidFill>
                    <a:srgbClr val="00B0F0"/>
                  </a:solidFill>
                  <a:latin typeface="Times New Roman" panose="02020603050405020304" pitchFamily="18" charset="0"/>
                  <a:cs typeface="Times New Roman" panose="02020603050405020304" pitchFamily="18" charset="0"/>
                </a:rPr>
                <a:t>kirti21_rs@ece.nits.ac.in</a:t>
              </a:r>
            </a:p>
          </p:txBody>
        </p:sp>
        <p:sp>
          <p:nvSpPr>
            <p:cNvPr id="13" name="TextBox 12">
              <a:extLst>
                <a:ext uri="{FF2B5EF4-FFF2-40B4-BE49-F238E27FC236}">
                  <a16:creationId xmlns:a16="http://schemas.microsoft.com/office/drawing/2014/main" id="{07A1B587-5F3C-4535-9262-8406F6385333}"/>
                </a:ext>
              </a:extLst>
            </p:cNvPr>
            <p:cNvSpPr txBox="1"/>
            <p:nvPr/>
          </p:nvSpPr>
          <p:spPr>
            <a:xfrm>
              <a:off x="646101" y="6373299"/>
              <a:ext cx="2472979" cy="338554"/>
            </a:xfrm>
            <a:prstGeom prst="rect">
              <a:avLst/>
            </a:prstGeom>
            <a:noFill/>
          </p:spPr>
          <p:txBody>
            <a:bodyPr wrap="square" rtlCol="0">
              <a:spAutoFit/>
            </a:bodyPr>
            <a:lstStyle/>
            <a:p>
              <a:r>
                <a:rPr lang="en-US" sz="1600" b="1" i="1" dirty="0">
                  <a:solidFill>
                    <a:srgbClr val="00B0F0"/>
                  </a:solidFill>
                  <a:latin typeface="Times New Roman" panose="02020603050405020304" pitchFamily="18" charset="0"/>
                  <a:cs typeface="Times New Roman" panose="02020603050405020304" pitchFamily="18" charset="0"/>
                </a:rPr>
                <a:t>Kirti Swagat Mohanty</a:t>
              </a:r>
            </a:p>
          </p:txBody>
        </p:sp>
        <p:pic>
          <p:nvPicPr>
            <p:cNvPr id="14" name="Picture 13" descr="Icon&#10;&#10;Description automatically generated">
              <a:extLst>
                <a:ext uri="{FF2B5EF4-FFF2-40B4-BE49-F238E27FC236}">
                  <a16:creationId xmlns:a16="http://schemas.microsoft.com/office/drawing/2014/main" id="{9D195D50-76D8-4FA3-9C61-E82E8704300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61700" y="6251431"/>
              <a:ext cx="460422" cy="460422"/>
            </a:xfrm>
            <a:prstGeom prst="rect">
              <a:avLst/>
            </a:prstGeom>
          </p:spPr>
        </p:pic>
        <p:pic>
          <p:nvPicPr>
            <p:cNvPr id="15" name="Picture 14" descr="Icon&#10;&#10;Description automatically generated">
              <a:extLst>
                <a:ext uri="{FF2B5EF4-FFF2-40B4-BE49-F238E27FC236}">
                  <a16:creationId xmlns:a16="http://schemas.microsoft.com/office/drawing/2014/main" id="{64644747-FD8B-4EAE-9253-A4E2E2C87A5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51415" y="6266130"/>
              <a:ext cx="494686" cy="494686"/>
            </a:xfrm>
            <a:prstGeom prst="rect">
              <a:avLst/>
            </a:prstGeom>
          </p:spPr>
        </p:pic>
        <p:pic>
          <p:nvPicPr>
            <p:cNvPr id="16" name="Picture 15" descr="Icon&#10;&#10;Description automatically generated">
              <a:extLst>
                <a:ext uri="{FF2B5EF4-FFF2-40B4-BE49-F238E27FC236}">
                  <a16:creationId xmlns:a16="http://schemas.microsoft.com/office/drawing/2014/main" id="{5FFD1315-2C44-42ED-BFE7-5D247FE1775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356450" y="6312844"/>
              <a:ext cx="401257" cy="401257"/>
            </a:xfrm>
            <a:prstGeom prst="rect">
              <a:avLst/>
            </a:prstGeom>
          </p:spPr>
        </p:pic>
      </p:grpSp>
      <p:sp>
        <p:nvSpPr>
          <p:cNvPr id="4" name="Slide Number Placeholder 3">
            <a:extLst>
              <a:ext uri="{FF2B5EF4-FFF2-40B4-BE49-F238E27FC236}">
                <a16:creationId xmlns:a16="http://schemas.microsoft.com/office/drawing/2014/main" id="{EB5FF990-4CA6-470A-A89E-5530AF1F5318}"/>
              </a:ext>
            </a:extLst>
          </p:cNvPr>
          <p:cNvSpPr>
            <a:spLocks noGrp="1"/>
          </p:cNvSpPr>
          <p:nvPr>
            <p:ph type="sldNum" sz="quarter" idx="12"/>
          </p:nvPr>
        </p:nvSpPr>
        <p:spPr/>
        <p:txBody>
          <a:bodyPr/>
          <a:lstStyle/>
          <a:p>
            <a:fld id="{F05E57AE-C7CB-4E1B-849C-35869BC6D3B3}" type="slidenum">
              <a:rPr lang="en-US" smtClean="0"/>
              <a:t>17</a:t>
            </a:fld>
            <a:endParaRPr lang="en-US"/>
          </a:p>
        </p:txBody>
      </p:sp>
      <p:sp>
        <p:nvSpPr>
          <p:cNvPr id="17" name="Content Placeholder 2">
            <a:extLst>
              <a:ext uri="{FF2B5EF4-FFF2-40B4-BE49-F238E27FC236}">
                <a16:creationId xmlns:a16="http://schemas.microsoft.com/office/drawing/2014/main" id="{8FB3DC09-3852-48D6-B7E7-7C8786D6A214}"/>
              </a:ext>
            </a:extLst>
          </p:cNvPr>
          <p:cNvSpPr>
            <a:spLocks noGrp="1"/>
          </p:cNvSpPr>
          <p:nvPr>
            <p:ph idx="1"/>
          </p:nvPr>
        </p:nvSpPr>
        <p:spPr>
          <a:xfrm>
            <a:off x="3119080" y="793589"/>
            <a:ext cx="8679220" cy="5120640"/>
          </a:xfrm>
        </p:spPr>
        <p:txBody>
          <a:bodyPr>
            <a:normAutofit/>
          </a:bodyPr>
          <a:lstStyle/>
          <a:p>
            <a:pPr marL="502920" lvl="1" indent="0">
              <a:buNone/>
            </a:pPr>
            <a:endParaRPr lang="en-US" sz="2400" dirty="0">
              <a:latin typeface="Garamond" panose="02020404030301010803" pitchFamily="18" charset="0"/>
            </a:endParaRPr>
          </a:p>
          <a:p>
            <a:pPr lvl="1"/>
            <a:endParaRPr lang="en-US" sz="2400" dirty="0">
              <a:latin typeface="Garamond" panose="02020404030301010803" pitchFamily="18" charset="0"/>
            </a:endParaRPr>
          </a:p>
        </p:txBody>
      </p:sp>
      <p:sp>
        <p:nvSpPr>
          <p:cNvPr id="19" name="Content Placeholder 2">
            <a:extLst>
              <a:ext uri="{FF2B5EF4-FFF2-40B4-BE49-F238E27FC236}">
                <a16:creationId xmlns:a16="http://schemas.microsoft.com/office/drawing/2014/main" id="{2209C0AA-C0D7-42A2-AAD4-6FF4ECD4CF85}"/>
              </a:ext>
            </a:extLst>
          </p:cNvPr>
          <p:cNvSpPr txBox="1">
            <a:spLocks/>
          </p:cNvSpPr>
          <p:nvPr/>
        </p:nvSpPr>
        <p:spPr>
          <a:xfrm>
            <a:off x="3433864" y="740572"/>
            <a:ext cx="8364436" cy="5323839"/>
          </a:xfrm>
          <a:prstGeom prst="rect">
            <a:avLst/>
          </a:prstGeom>
        </p:spPr>
        <p:txBody>
          <a:bodyPr vert="horz" lIns="91440" tIns="45720" rIns="91440" bIns="45720" rtlCol="0" anchor="ctr">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lvl="1" algn="just">
              <a:lnSpc>
                <a:spcPct val="150000"/>
              </a:lnSpc>
            </a:pPr>
            <a:r>
              <a:rPr lang="en-US" sz="2400" dirty="0">
                <a:latin typeface="Garamond" panose="02020404030301010803" pitchFamily="18" charset="0"/>
              </a:rPr>
              <a:t>Findings of this type of studies have little or no practical implications.</a:t>
            </a:r>
          </a:p>
          <a:p>
            <a:pPr lvl="1" algn="just">
              <a:lnSpc>
                <a:spcPct val="150000"/>
              </a:lnSpc>
            </a:pPr>
            <a:r>
              <a:rPr lang="en-US" sz="2400" dirty="0">
                <a:latin typeface="Garamond" panose="02020404030301010803" pitchFamily="18" charset="0"/>
              </a:rPr>
              <a:t>Fundamental Studies do not resolve concrete and specific business problems.</a:t>
            </a:r>
          </a:p>
        </p:txBody>
      </p:sp>
    </p:spTree>
    <p:extLst>
      <p:ext uri="{BB962C8B-B14F-4D97-AF65-F5344CB8AC3E}">
        <p14:creationId xmlns:p14="http://schemas.microsoft.com/office/powerpoint/2010/main" val="2113873593"/>
      </p:ext>
    </p:extLst>
  </p:cSld>
  <p:clrMapOvr>
    <a:masterClrMapping/>
  </p:clrMapOvr>
  <mc:AlternateContent xmlns:mc="http://schemas.openxmlformats.org/markup-compatibility/2006" xmlns:p14="http://schemas.microsoft.com/office/powerpoint/2010/main">
    <mc:Choice Requires="p14">
      <p:transition spd="slow" p14:dur="6750" advClick="0"/>
    </mc:Choice>
    <mc:Fallback xmlns="">
      <p:transition spd="slow" advClick="0"/>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Garamond" panose="02020404030301010803" pitchFamily="18" charset="0"/>
              </a:rPr>
              <a:t>Applied Research</a:t>
            </a:r>
          </a:p>
        </p:txBody>
      </p:sp>
      <p:grpSp>
        <p:nvGrpSpPr>
          <p:cNvPr id="7" name="Group 6">
            <a:extLst>
              <a:ext uri="{FF2B5EF4-FFF2-40B4-BE49-F238E27FC236}">
                <a16:creationId xmlns:a16="http://schemas.microsoft.com/office/drawing/2014/main" id="{CEB85B56-A73D-4262-BDC2-8462C69195EA}"/>
              </a:ext>
            </a:extLst>
          </p:cNvPr>
          <p:cNvGrpSpPr/>
          <p:nvPr/>
        </p:nvGrpSpPr>
        <p:grpSpPr>
          <a:xfrm>
            <a:off x="15629" y="46604"/>
            <a:ext cx="11074617" cy="693969"/>
            <a:chOff x="15629" y="46604"/>
            <a:chExt cx="11074617" cy="693969"/>
          </a:xfrm>
        </p:grpSpPr>
        <p:sp>
          <p:nvSpPr>
            <p:cNvPr id="8" name="Rectangle 7">
              <a:extLst>
                <a:ext uri="{FF2B5EF4-FFF2-40B4-BE49-F238E27FC236}">
                  <a16:creationId xmlns:a16="http://schemas.microsoft.com/office/drawing/2014/main" id="{DC98AC4A-4379-49C6-838B-97C12D58E580}"/>
                </a:ext>
              </a:extLst>
            </p:cNvPr>
            <p:cNvSpPr/>
            <p:nvPr/>
          </p:nvSpPr>
          <p:spPr>
            <a:xfrm>
              <a:off x="744972" y="208922"/>
              <a:ext cx="10345274" cy="369332"/>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lIns="91440" tIns="45720" rIns="91440" bIns="45720">
              <a:spAutoFit/>
              <a:scene3d>
                <a:camera prst="orthographicFront"/>
                <a:lightRig rig="threePt" dir="t"/>
              </a:scene3d>
              <a:sp3d extrusionH="57150">
                <a:bevelT w="38100" h="38100" prst="relaxedInset"/>
              </a:sp3d>
            </a:bodyPr>
            <a:lstStyle/>
            <a:p>
              <a:r>
                <a:rPr lang="en-US" b="1" cap="none" spc="0" dirty="0">
                  <a:ln w="0"/>
                  <a:solidFill>
                    <a:schemeClr val="tx1"/>
                  </a:solidFill>
                  <a:effectLst>
                    <a:outerShdw blurRad="50800" dist="38100" dir="2700000" algn="tl" rotWithShape="0">
                      <a:prstClr val="black">
                        <a:alpha val="40000"/>
                      </a:prstClr>
                    </a:outerShdw>
                  </a:effectLst>
                </a:rPr>
                <a:t>Department of Electronics and Communication Engineering, NIT Silchar </a:t>
              </a:r>
            </a:p>
          </p:txBody>
        </p:sp>
        <p:pic>
          <p:nvPicPr>
            <p:cNvPr id="9" name="Picture 8">
              <a:extLst>
                <a:ext uri="{FF2B5EF4-FFF2-40B4-BE49-F238E27FC236}">
                  <a16:creationId xmlns:a16="http://schemas.microsoft.com/office/drawing/2014/main" id="{F74EE9CF-9C62-46DF-87B1-7282C66F2F2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629" y="46604"/>
              <a:ext cx="729343" cy="69396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grpSp>
        <p:nvGrpSpPr>
          <p:cNvPr id="10" name="Group 9">
            <a:extLst>
              <a:ext uri="{FF2B5EF4-FFF2-40B4-BE49-F238E27FC236}">
                <a16:creationId xmlns:a16="http://schemas.microsoft.com/office/drawing/2014/main" id="{C0B21F0D-DE95-4CE8-925F-4F2AFB579B0F}"/>
              </a:ext>
            </a:extLst>
          </p:cNvPr>
          <p:cNvGrpSpPr/>
          <p:nvPr/>
        </p:nvGrpSpPr>
        <p:grpSpPr>
          <a:xfrm>
            <a:off x="151415" y="6251431"/>
            <a:ext cx="12040585" cy="509385"/>
            <a:chOff x="151415" y="6251431"/>
            <a:chExt cx="12040585" cy="509385"/>
          </a:xfrm>
        </p:grpSpPr>
        <p:sp>
          <p:nvSpPr>
            <p:cNvPr id="11" name="TextBox 10">
              <a:extLst>
                <a:ext uri="{FF2B5EF4-FFF2-40B4-BE49-F238E27FC236}">
                  <a16:creationId xmlns:a16="http://schemas.microsoft.com/office/drawing/2014/main" id="{F7C4AACC-071D-4CE5-A008-D15F05FEF19A}"/>
                </a:ext>
              </a:extLst>
            </p:cNvPr>
            <p:cNvSpPr txBox="1"/>
            <p:nvPr/>
          </p:nvSpPr>
          <p:spPr>
            <a:xfrm>
              <a:off x="5064728" y="6373299"/>
              <a:ext cx="2062544" cy="338554"/>
            </a:xfrm>
            <a:prstGeom prst="rect">
              <a:avLst/>
            </a:prstGeom>
            <a:noFill/>
          </p:spPr>
          <p:txBody>
            <a:bodyPr wrap="square" rtlCol="0">
              <a:spAutoFit/>
            </a:bodyPr>
            <a:lstStyle/>
            <a:p>
              <a:r>
                <a:rPr lang="en-US" sz="1600" b="1" i="1" dirty="0">
                  <a:solidFill>
                    <a:srgbClr val="00B0F0"/>
                  </a:solidFill>
                  <a:latin typeface="Times New Roman" panose="02020603050405020304" pitchFamily="18" charset="0"/>
                  <a:cs typeface="Times New Roman" panose="02020603050405020304" pitchFamily="18" charset="0"/>
                </a:rPr>
                <a:t>Scholar Id:21304068 </a:t>
              </a:r>
            </a:p>
          </p:txBody>
        </p:sp>
        <p:sp>
          <p:nvSpPr>
            <p:cNvPr id="12" name="TextBox 11">
              <a:extLst>
                <a:ext uri="{FF2B5EF4-FFF2-40B4-BE49-F238E27FC236}">
                  <a16:creationId xmlns:a16="http://schemas.microsoft.com/office/drawing/2014/main" id="{1C6EA108-D6A8-41D4-AD1D-5AAE02FD47BE}"/>
                </a:ext>
              </a:extLst>
            </p:cNvPr>
            <p:cNvSpPr txBox="1"/>
            <p:nvPr/>
          </p:nvSpPr>
          <p:spPr>
            <a:xfrm>
              <a:off x="9719021" y="6344196"/>
              <a:ext cx="2472979" cy="338554"/>
            </a:xfrm>
            <a:prstGeom prst="rect">
              <a:avLst/>
            </a:prstGeom>
            <a:noFill/>
          </p:spPr>
          <p:txBody>
            <a:bodyPr wrap="square" rtlCol="0">
              <a:spAutoFit/>
            </a:bodyPr>
            <a:lstStyle/>
            <a:p>
              <a:r>
                <a:rPr lang="en-US" sz="1600" b="1" i="1" dirty="0">
                  <a:solidFill>
                    <a:srgbClr val="00B0F0"/>
                  </a:solidFill>
                  <a:latin typeface="Times New Roman" panose="02020603050405020304" pitchFamily="18" charset="0"/>
                  <a:cs typeface="Times New Roman" panose="02020603050405020304" pitchFamily="18" charset="0"/>
                </a:rPr>
                <a:t>kirti21_rs@ece.nits.ac.in</a:t>
              </a:r>
            </a:p>
          </p:txBody>
        </p:sp>
        <p:sp>
          <p:nvSpPr>
            <p:cNvPr id="13" name="TextBox 12">
              <a:extLst>
                <a:ext uri="{FF2B5EF4-FFF2-40B4-BE49-F238E27FC236}">
                  <a16:creationId xmlns:a16="http://schemas.microsoft.com/office/drawing/2014/main" id="{07A1B587-5F3C-4535-9262-8406F6385333}"/>
                </a:ext>
              </a:extLst>
            </p:cNvPr>
            <p:cNvSpPr txBox="1"/>
            <p:nvPr/>
          </p:nvSpPr>
          <p:spPr>
            <a:xfrm>
              <a:off x="646101" y="6373299"/>
              <a:ext cx="2472979" cy="338554"/>
            </a:xfrm>
            <a:prstGeom prst="rect">
              <a:avLst/>
            </a:prstGeom>
            <a:noFill/>
          </p:spPr>
          <p:txBody>
            <a:bodyPr wrap="square" rtlCol="0">
              <a:spAutoFit/>
            </a:bodyPr>
            <a:lstStyle/>
            <a:p>
              <a:r>
                <a:rPr lang="en-US" sz="1600" b="1" i="1" dirty="0">
                  <a:solidFill>
                    <a:srgbClr val="00B0F0"/>
                  </a:solidFill>
                  <a:latin typeface="Times New Roman" panose="02020603050405020304" pitchFamily="18" charset="0"/>
                  <a:cs typeface="Times New Roman" panose="02020603050405020304" pitchFamily="18" charset="0"/>
                </a:rPr>
                <a:t>Kirti Swagat Mohanty</a:t>
              </a:r>
            </a:p>
          </p:txBody>
        </p:sp>
        <p:pic>
          <p:nvPicPr>
            <p:cNvPr id="14" name="Picture 13" descr="Icon&#10;&#10;Description automatically generated">
              <a:extLst>
                <a:ext uri="{FF2B5EF4-FFF2-40B4-BE49-F238E27FC236}">
                  <a16:creationId xmlns:a16="http://schemas.microsoft.com/office/drawing/2014/main" id="{9D195D50-76D8-4FA3-9C61-E82E8704300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61700" y="6251431"/>
              <a:ext cx="460422" cy="460422"/>
            </a:xfrm>
            <a:prstGeom prst="rect">
              <a:avLst/>
            </a:prstGeom>
          </p:spPr>
        </p:pic>
        <p:pic>
          <p:nvPicPr>
            <p:cNvPr id="15" name="Picture 14" descr="Icon&#10;&#10;Description automatically generated">
              <a:extLst>
                <a:ext uri="{FF2B5EF4-FFF2-40B4-BE49-F238E27FC236}">
                  <a16:creationId xmlns:a16="http://schemas.microsoft.com/office/drawing/2014/main" id="{64644747-FD8B-4EAE-9253-A4E2E2C87A5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51415" y="6266130"/>
              <a:ext cx="494686" cy="494686"/>
            </a:xfrm>
            <a:prstGeom prst="rect">
              <a:avLst/>
            </a:prstGeom>
          </p:spPr>
        </p:pic>
        <p:pic>
          <p:nvPicPr>
            <p:cNvPr id="16" name="Picture 15" descr="Icon&#10;&#10;Description automatically generated">
              <a:extLst>
                <a:ext uri="{FF2B5EF4-FFF2-40B4-BE49-F238E27FC236}">
                  <a16:creationId xmlns:a16="http://schemas.microsoft.com/office/drawing/2014/main" id="{5FFD1315-2C44-42ED-BFE7-5D247FE1775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356450" y="6312844"/>
              <a:ext cx="401257" cy="401257"/>
            </a:xfrm>
            <a:prstGeom prst="rect">
              <a:avLst/>
            </a:prstGeom>
          </p:spPr>
        </p:pic>
      </p:grpSp>
      <p:sp>
        <p:nvSpPr>
          <p:cNvPr id="4" name="Slide Number Placeholder 3">
            <a:extLst>
              <a:ext uri="{FF2B5EF4-FFF2-40B4-BE49-F238E27FC236}">
                <a16:creationId xmlns:a16="http://schemas.microsoft.com/office/drawing/2014/main" id="{EB5FF990-4CA6-470A-A89E-5530AF1F5318}"/>
              </a:ext>
            </a:extLst>
          </p:cNvPr>
          <p:cNvSpPr>
            <a:spLocks noGrp="1"/>
          </p:cNvSpPr>
          <p:nvPr>
            <p:ph type="sldNum" sz="quarter" idx="12"/>
          </p:nvPr>
        </p:nvSpPr>
        <p:spPr/>
        <p:txBody>
          <a:bodyPr/>
          <a:lstStyle/>
          <a:p>
            <a:fld id="{F05E57AE-C7CB-4E1B-849C-35869BC6D3B3}" type="slidenum">
              <a:rPr lang="en-US" smtClean="0"/>
              <a:t>18</a:t>
            </a:fld>
            <a:endParaRPr lang="en-US"/>
          </a:p>
        </p:txBody>
      </p:sp>
      <p:sp>
        <p:nvSpPr>
          <p:cNvPr id="19" name="Content Placeholder 2">
            <a:extLst>
              <a:ext uri="{FF2B5EF4-FFF2-40B4-BE49-F238E27FC236}">
                <a16:creationId xmlns:a16="http://schemas.microsoft.com/office/drawing/2014/main" id="{2209C0AA-C0D7-42A2-AAD4-6FF4ECD4CF85}"/>
              </a:ext>
            </a:extLst>
          </p:cNvPr>
          <p:cNvSpPr txBox="1">
            <a:spLocks/>
          </p:cNvSpPr>
          <p:nvPr/>
        </p:nvSpPr>
        <p:spPr>
          <a:xfrm>
            <a:off x="3433864" y="740572"/>
            <a:ext cx="8364436" cy="5323839"/>
          </a:xfrm>
          <a:prstGeom prst="rect">
            <a:avLst/>
          </a:prstGeom>
        </p:spPr>
        <p:txBody>
          <a:bodyPr vert="horz" lIns="91440" tIns="45720" rIns="91440" bIns="45720" rtlCol="0" anchor="ctr">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lvl="1" algn="just">
              <a:lnSpc>
                <a:spcPct val="150000"/>
              </a:lnSpc>
            </a:pPr>
            <a:r>
              <a:rPr lang="en-US" sz="2400" dirty="0">
                <a:latin typeface="Garamond" panose="02020404030301010803" pitchFamily="18" charset="0"/>
              </a:rPr>
              <a:t>It is a type of research design that seeks to solve a specific problem or provide innovative solutions to issue affecting an individual, group or society.</a:t>
            </a:r>
          </a:p>
          <a:p>
            <a:pPr lvl="1" algn="just">
              <a:lnSpc>
                <a:spcPct val="150000"/>
              </a:lnSpc>
            </a:pPr>
            <a:r>
              <a:rPr lang="en-US" sz="2400" dirty="0">
                <a:latin typeface="Garamond" panose="02020404030301010803" pitchFamily="18" charset="0"/>
              </a:rPr>
              <a:t>It is often referred to as a scientific method of inquiry or contractual research because it involves the practical application of scientific methods to everyday problems.</a:t>
            </a:r>
          </a:p>
          <a:p>
            <a:pPr lvl="1" algn="just">
              <a:lnSpc>
                <a:spcPct val="150000"/>
              </a:lnSpc>
            </a:pPr>
            <a:r>
              <a:rPr lang="en-US" sz="2400" dirty="0">
                <a:latin typeface="Garamond" panose="02020404030301010803" pitchFamily="18" charset="0"/>
              </a:rPr>
              <a:t>When conducting applied research, the researcher takes extra care to identify a problem, develop a research hypothesis and goes ahead to test these hypothesis via an experiment.</a:t>
            </a:r>
            <a:endParaRPr lang="en-US" sz="2200" dirty="0">
              <a:latin typeface="Garamond" panose="02020404030301010803" pitchFamily="18" charset="0"/>
            </a:endParaRPr>
          </a:p>
          <a:p>
            <a:pPr lvl="1"/>
            <a:endParaRPr lang="en-US" sz="2400" dirty="0">
              <a:latin typeface="Garamond" panose="02020404030301010803" pitchFamily="18" charset="0"/>
            </a:endParaRPr>
          </a:p>
        </p:txBody>
      </p:sp>
    </p:spTree>
    <p:extLst>
      <p:ext uri="{BB962C8B-B14F-4D97-AF65-F5344CB8AC3E}">
        <p14:creationId xmlns:p14="http://schemas.microsoft.com/office/powerpoint/2010/main" val="4053762777"/>
      </p:ext>
    </p:extLst>
  </p:cSld>
  <p:clrMapOvr>
    <a:masterClrMapping/>
  </p:clrMapOvr>
  <mc:AlternateContent xmlns:mc="http://schemas.openxmlformats.org/markup-compatibility/2006" xmlns:p14="http://schemas.microsoft.com/office/powerpoint/2010/main">
    <mc:Choice Requires="p14">
      <p:transition spd="slow" p14:dur="6750" advClick="0"/>
    </mc:Choice>
    <mc:Fallback xmlns="">
      <p:transition spd="slow" advClick="0"/>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Garamond" panose="02020404030301010803" pitchFamily="18" charset="0"/>
              </a:rPr>
              <a:t>Examples of Applied Research</a:t>
            </a:r>
          </a:p>
        </p:txBody>
      </p:sp>
      <p:grpSp>
        <p:nvGrpSpPr>
          <p:cNvPr id="7" name="Group 6">
            <a:extLst>
              <a:ext uri="{FF2B5EF4-FFF2-40B4-BE49-F238E27FC236}">
                <a16:creationId xmlns:a16="http://schemas.microsoft.com/office/drawing/2014/main" id="{CEB85B56-A73D-4262-BDC2-8462C69195EA}"/>
              </a:ext>
            </a:extLst>
          </p:cNvPr>
          <p:cNvGrpSpPr/>
          <p:nvPr/>
        </p:nvGrpSpPr>
        <p:grpSpPr>
          <a:xfrm>
            <a:off x="15629" y="46604"/>
            <a:ext cx="11074617" cy="693969"/>
            <a:chOff x="15629" y="46604"/>
            <a:chExt cx="11074617" cy="693969"/>
          </a:xfrm>
        </p:grpSpPr>
        <p:sp>
          <p:nvSpPr>
            <p:cNvPr id="8" name="Rectangle 7">
              <a:extLst>
                <a:ext uri="{FF2B5EF4-FFF2-40B4-BE49-F238E27FC236}">
                  <a16:creationId xmlns:a16="http://schemas.microsoft.com/office/drawing/2014/main" id="{DC98AC4A-4379-49C6-838B-97C12D58E580}"/>
                </a:ext>
              </a:extLst>
            </p:cNvPr>
            <p:cNvSpPr/>
            <p:nvPr/>
          </p:nvSpPr>
          <p:spPr>
            <a:xfrm>
              <a:off x="744972" y="208922"/>
              <a:ext cx="10345274" cy="369332"/>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lIns="91440" tIns="45720" rIns="91440" bIns="45720">
              <a:spAutoFit/>
              <a:scene3d>
                <a:camera prst="orthographicFront"/>
                <a:lightRig rig="threePt" dir="t"/>
              </a:scene3d>
              <a:sp3d extrusionH="57150">
                <a:bevelT w="38100" h="38100" prst="relaxedInset"/>
              </a:sp3d>
            </a:bodyPr>
            <a:lstStyle/>
            <a:p>
              <a:r>
                <a:rPr lang="en-US" b="1" cap="none" spc="0" dirty="0">
                  <a:ln w="0"/>
                  <a:solidFill>
                    <a:schemeClr val="tx1"/>
                  </a:solidFill>
                  <a:effectLst>
                    <a:outerShdw blurRad="50800" dist="38100" dir="2700000" algn="tl" rotWithShape="0">
                      <a:prstClr val="black">
                        <a:alpha val="40000"/>
                      </a:prstClr>
                    </a:outerShdw>
                  </a:effectLst>
                </a:rPr>
                <a:t>Department of Electronics and Communication Engineering, NIT Silchar </a:t>
              </a:r>
            </a:p>
          </p:txBody>
        </p:sp>
        <p:pic>
          <p:nvPicPr>
            <p:cNvPr id="9" name="Picture 8">
              <a:extLst>
                <a:ext uri="{FF2B5EF4-FFF2-40B4-BE49-F238E27FC236}">
                  <a16:creationId xmlns:a16="http://schemas.microsoft.com/office/drawing/2014/main" id="{F74EE9CF-9C62-46DF-87B1-7282C66F2F2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629" y="46604"/>
              <a:ext cx="729343" cy="69396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grpSp>
        <p:nvGrpSpPr>
          <p:cNvPr id="10" name="Group 9">
            <a:extLst>
              <a:ext uri="{FF2B5EF4-FFF2-40B4-BE49-F238E27FC236}">
                <a16:creationId xmlns:a16="http://schemas.microsoft.com/office/drawing/2014/main" id="{C0B21F0D-DE95-4CE8-925F-4F2AFB579B0F}"/>
              </a:ext>
            </a:extLst>
          </p:cNvPr>
          <p:cNvGrpSpPr/>
          <p:nvPr/>
        </p:nvGrpSpPr>
        <p:grpSpPr>
          <a:xfrm>
            <a:off x="151415" y="6251431"/>
            <a:ext cx="12040585" cy="509385"/>
            <a:chOff x="151415" y="6251431"/>
            <a:chExt cx="12040585" cy="509385"/>
          </a:xfrm>
        </p:grpSpPr>
        <p:sp>
          <p:nvSpPr>
            <p:cNvPr id="11" name="TextBox 10">
              <a:extLst>
                <a:ext uri="{FF2B5EF4-FFF2-40B4-BE49-F238E27FC236}">
                  <a16:creationId xmlns:a16="http://schemas.microsoft.com/office/drawing/2014/main" id="{F7C4AACC-071D-4CE5-A008-D15F05FEF19A}"/>
                </a:ext>
              </a:extLst>
            </p:cNvPr>
            <p:cNvSpPr txBox="1"/>
            <p:nvPr/>
          </p:nvSpPr>
          <p:spPr>
            <a:xfrm>
              <a:off x="5064728" y="6373299"/>
              <a:ext cx="2062544" cy="338554"/>
            </a:xfrm>
            <a:prstGeom prst="rect">
              <a:avLst/>
            </a:prstGeom>
            <a:noFill/>
          </p:spPr>
          <p:txBody>
            <a:bodyPr wrap="square" rtlCol="0">
              <a:spAutoFit/>
            </a:bodyPr>
            <a:lstStyle/>
            <a:p>
              <a:r>
                <a:rPr lang="en-US" sz="1600" b="1" i="1" dirty="0">
                  <a:solidFill>
                    <a:srgbClr val="00B0F0"/>
                  </a:solidFill>
                  <a:latin typeface="Times New Roman" panose="02020603050405020304" pitchFamily="18" charset="0"/>
                  <a:cs typeface="Times New Roman" panose="02020603050405020304" pitchFamily="18" charset="0"/>
                </a:rPr>
                <a:t>Scholar Id:21304068 </a:t>
              </a:r>
            </a:p>
          </p:txBody>
        </p:sp>
        <p:sp>
          <p:nvSpPr>
            <p:cNvPr id="12" name="TextBox 11">
              <a:extLst>
                <a:ext uri="{FF2B5EF4-FFF2-40B4-BE49-F238E27FC236}">
                  <a16:creationId xmlns:a16="http://schemas.microsoft.com/office/drawing/2014/main" id="{1C6EA108-D6A8-41D4-AD1D-5AAE02FD47BE}"/>
                </a:ext>
              </a:extLst>
            </p:cNvPr>
            <p:cNvSpPr txBox="1"/>
            <p:nvPr/>
          </p:nvSpPr>
          <p:spPr>
            <a:xfrm>
              <a:off x="9719021" y="6344196"/>
              <a:ext cx="2472979" cy="338554"/>
            </a:xfrm>
            <a:prstGeom prst="rect">
              <a:avLst/>
            </a:prstGeom>
            <a:noFill/>
          </p:spPr>
          <p:txBody>
            <a:bodyPr wrap="square" rtlCol="0">
              <a:spAutoFit/>
            </a:bodyPr>
            <a:lstStyle/>
            <a:p>
              <a:r>
                <a:rPr lang="en-US" sz="1600" b="1" i="1" dirty="0">
                  <a:solidFill>
                    <a:srgbClr val="00B0F0"/>
                  </a:solidFill>
                  <a:latin typeface="Times New Roman" panose="02020603050405020304" pitchFamily="18" charset="0"/>
                  <a:cs typeface="Times New Roman" panose="02020603050405020304" pitchFamily="18" charset="0"/>
                </a:rPr>
                <a:t>kirti21_rs@ece.nits.ac.in</a:t>
              </a:r>
            </a:p>
          </p:txBody>
        </p:sp>
        <p:sp>
          <p:nvSpPr>
            <p:cNvPr id="13" name="TextBox 12">
              <a:extLst>
                <a:ext uri="{FF2B5EF4-FFF2-40B4-BE49-F238E27FC236}">
                  <a16:creationId xmlns:a16="http://schemas.microsoft.com/office/drawing/2014/main" id="{07A1B587-5F3C-4535-9262-8406F6385333}"/>
                </a:ext>
              </a:extLst>
            </p:cNvPr>
            <p:cNvSpPr txBox="1"/>
            <p:nvPr/>
          </p:nvSpPr>
          <p:spPr>
            <a:xfrm>
              <a:off x="646101" y="6373299"/>
              <a:ext cx="2472979" cy="338554"/>
            </a:xfrm>
            <a:prstGeom prst="rect">
              <a:avLst/>
            </a:prstGeom>
            <a:noFill/>
          </p:spPr>
          <p:txBody>
            <a:bodyPr wrap="square" rtlCol="0">
              <a:spAutoFit/>
            </a:bodyPr>
            <a:lstStyle/>
            <a:p>
              <a:r>
                <a:rPr lang="en-US" sz="1600" b="1" i="1" dirty="0">
                  <a:solidFill>
                    <a:srgbClr val="00B0F0"/>
                  </a:solidFill>
                  <a:latin typeface="Times New Roman" panose="02020603050405020304" pitchFamily="18" charset="0"/>
                  <a:cs typeface="Times New Roman" panose="02020603050405020304" pitchFamily="18" charset="0"/>
                </a:rPr>
                <a:t>Kirti Swagat Mohanty</a:t>
              </a:r>
            </a:p>
          </p:txBody>
        </p:sp>
        <p:pic>
          <p:nvPicPr>
            <p:cNvPr id="14" name="Picture 13" descr="Icon&#10;&#10;Description automatically generated">
              <a:extLst>
                <a:ext uri="{FF2B5EF4-FFF2-40B4-BE49-F238E27FC236}">
                  <a16:creationId xmlns:a16="http://schemas.microsoft.com/office/drawing/2014/main" id="{9D195D50-76D8-4FA3-9C61-E82E8704300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61700" y="6251431"/>
              <a:ext cx="460422" cy="460422"/>
            </a:xfrm>
            <a:prstGeom prst="rect">
              <a:avLst/>
            </a:prstGeom>
          </p:spPr>
        </p:pic>
        <p:pic>
          <p:nvPicPr>
            <p:cNvPr id="15" name="Picture 14" descr="Icon&#10;&#10;Description automatically generated">
              <a:extLst>
                <a:ext uri="{FF2B5EF4-FFF2-40B4-BE49-F238E27FC236}">
                  <a16:creationId xmlns:a16="http://schemas.microsoft.com/office/drawing/2014/main" id="{64644747-FD8B-4EAE-9253-A4E2E2C87A5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51415" y="6266130"/>
              <a:ext cx="494686" cy="494686"/>
            </a:xfrm>
            <a:prstGeom prst="rect">
              <a:avLst/>
            </a:prstGeom>
          </p:spPr>
        </p:pic>
        <p:pic>
          <p:nvPicPr>
            <p:cNvPr id="16" name="Picture 15" descr="Icon&#10;&#10;Description automatically generated">
              <a:extLst>
                <a:ext uri="{FF2B5EF4-FFF2-40B4-BE49-F238E27FC236}">
                  <a16:creationId xmlns:a16="http://schemas.microsoft.com/office/drawing/2014/main" id="{5FFD1315-2C44-42ED-BFE7-5D247FE1775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356450" y="6312844"/>
              <a:ext cx="401257" cy="401257"/>
            </a:xfrm>
            <a:prstGeom prst="rect">
              <a:avLst/>
            </a:prstGeom>
          </p:spPr>
        </p:pic>
      </p:grpSp>
      <p:sp>
        <p:nvSpPr>
          <p:cNvPr id="4" name="Slide Number Placeholder 3">
            <a:extLst>
              <a:ext uri="{FF2B5EF4-FFF2-40B4-BE49-F238E27FC236}">
                <a16:creationId xmlns:a16="http://schemas.microsoft.com/office/drawing/2014/main" id="{EB5FF990-4CA6-470A-A89E-5530AF1F5318}"/>
              </a:ext>
            </a:extLst>
          </p:cNvPr>
          <p:cNvSpPr>
            <a:spLocks noGrp="1"/>
          </p:cNvSpPr>
          <p:nvPr>
            <p:ph type="sldNum" sz="quarter" idx="12"/>
          </p:nvPr>
        </p:nvSpPr>
        <p:spPr/>
        <p:txBody>
          <a:bodyPr/>
          <a:lstStyle/>
          <a:p>
            <a:fld id="{F05E57AE-C7CB-4E1B-849C-35869BC6D3B3}" type="slidenum">
              <a:rPr lang="en-US" smtClean="0"/>
              <a:t>19</a:t>
            </a:fld>
            <a:endParaRPr lang="en-US"/>
          </a:p>
        </p:txBody>
      </p:sp>
      <p:sp>
        <p:nvSpPr>
          <p:cNvPr id="19" name="Content Placeholder 2">
            <a:extLst>
              <a:ext uri="{FF2B5EF4-FFF2-40B4-BE49-F238E27FC236}">
                <a16:creationId xmlns:a16="http://schemas.microsoft.com/office/drawing/2014/main" id="{2209C0AA-C0D7-42A2-AAD4-6FF4ECD4CF85}"/>
              </a:ext>
            </a:extLst>
          </p:cNvPr>
          <p:cNvSpPr txBox="1">
            <a:spLocks/>
          </p:cNvSpPr>
          <p:nvPr/>
        </p:nvSpPr>
        <p:spPr>
          <a:xfrm>
            <a:off x="3433864" y="740572"/>
            <a:ext cx="8364436" cy="5323839"/>
          </a:xfrm>
          <a:prstGeom prst="rect">
            <a:avLst/>
          </a:prstGeom>
        </p:spPr>
        <p:txBody>
          <a:bodyPr vert="horz" lIns="91440" tIns="45720" rIns="91440" bIns="45720" rtlCol="0" anchor="ctr">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lvl="1" algn="just">
              <a:lnSpc>
                <a:spcPct val="150000"/>
              </a:lnSpc>
            </a:pPr>
            <a:r>
              <a:rPr lang="en-US" sz="2400" dirty="0">
                <a:latin typeface="Garamond" panose="02020404030301010803" pitchFamily="18" charset="0"/>
              </a:rPr>
              <a:t>To improve an organization’s hiring process.</a:t>
            </a:r>
          </a:p>
          <a:p>
            <a:pPr lvl="1" algn="just">
              <a:lnSpc>
                <a:spcPct val="150000"/>
              </a:lnSpc>
            </a:pPr>
            <a:r>
              <a:rPr lang="en-US" sz="2400" dirty="0">
                <a:latin typeface="Garamond" panose="02020404030301010803" pitchFamily="18" charset="0"/>
              </a:rPr>
              <a:t>To improve workplace efficiency and organizational policies.</a:t>
            </a:r>
          </a:p>
          <a:p>
            <a:pPr lvl="1" algn="just">
              <a:lnSpc>
                <a:spcPct val="150000"/>
              </a:lnSpc>
            </a:pPr>
            <a:r>
              <a:rPr lang="en-US" sz="2400" dirty="0">
                <a:latin typeface="Garamond" panose="02020404030301010803" pitchFamily="18" charset="0"/>
              </a:rPr>
              <a:t>To bridge skill gaps in the workplace.</a:t>
            </a:r>
          </a:p>
          <a:p>
            <a:pPr lvl="1" algn="just">
              <a:lnSpc>
                <a:spcPct val="150000"/>
              </a:lnSpc>
            </a:pPr>
            <a:r>
              <a:rPr lang="en-US" sz="2400" dirty="0">
                <a:latin typeface="Garamond" panose="02020404030301010803" pitchFamily="18" charset="0"/>
              </a:rPr>
              <a:t>To improve agricultural crop production.</a:t>
            </a:r>
          </a:p>
          <a:p>
            <a:pPr lvl="1" algn="just">
              <a:lnSpc>
                <a:spcPct val="150000"/>
              </a:lnSpc>
            </a:pPr>
            <a:r>
              <a:rPr lang="en-US" sz="2400" dirty="0">
                <a:latin typeface="Garamond" panose="02020404030301010803" pitchFamily="18" charset="0"/>
              </a:rPr>
              <a:t>To treat or cure a specific disease.</a:t>
            </a:r>
          </a:p>
          <a:p>
            <a:pPr lvl="1" algn="just">
              <a:lnSpc>
                <a:spcPct val="150000"/>
              </a:lnSpc>
            </a:pPr>
            <a:r>
              <a:rPr lang="en-US" sz="2400" dirty="0">
                <a:latin typeface="Garamond" panose="02020404030301010803" pitchFamily="18" charset="0"/>
              </a:rPr>
              <a:t>To identify the side effects of using a particular drug.</a:t>
            </a:r>
            <a:endParaRPr lang="en-US" sz="2200" dirty="0">
              <a:latin typeface="Garamond" panose="02020404030301010803" pitchFamily="18" charset="0"/>
            </a:endParaRPr>
          </a:p>
          <a:p>
            <a:pPr lvl="1"/>
            <a:endParaRPr lang="en-US" sz="2400" dirty="0">
              <a:latin typeface="Garamond" panose="02020404030301010803" pitchFamily="18" charset="0"/>
            </a:endParaRPr>
          </a:p>
        </p:txBody>
      </p:sp>
    </p:spTree>
    <p:extLst>
      <p:ext uri="{BB962C8B-B14F-4D97-AF65-F5344CB8AC3E}">
        <p14:creationId xmlns:p14="http://schemas.microsoft.com/office/powerpoint/2010/main" val="3053473936"/>
      </p:ext>
    </p:extLst>
  </p:cSld>
  <p:clrMapOvr>
    <a:masterClrMapping/>
  </p:clrMapOvr>
  <mc:AlternateContent xmlns:mc="http://schemas.openxmlformats.org/markup-compatibility/2006" xmlns:p14="http://schemas.microsoft.com/office/powerpoint/2010/main">
    <mc:Choice Requires="p14">
      <p:transition spd="slow" p14:dur="6750" advClick="0"/>
    </mc:Choice>
    <mc:Fallback xmlns="">
      <p:transition spd="slow" advClick="0"/>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Garamond" panose="02020404030301010803" pitchFamily="18" charset="0"/>
              </a:rPr>
              <a:t>Doctoral Committee (DC)</a:t>
            </a:r>
          </a:p>
        </p:txBody>
      </p:sp>
      <p:sp>
        <p:nvSpPr>
          <p:cNvPr id="3" name="Content Placeholder 2"/>
          <p:cNvSpPr>
            <a:spLocks noGrp="1"/>
          </p:cNvSpPr>
          <p:nvPr>
            <p:ph idx="1"/>
          </p:nvPr>
        </p:nvSpPr>
        <p:spPr>
          <a:xfrm>
            <a:off x="3869267" y="864108"/>
            <a:ext cx="8069813" cy="5120640"/>
          </a:xfrm>
        </p:spPr>
        <p:txBody>
          <a:bodyPr/>
          <a:lstStyle/>
          <a:p>
            <a:pPr marL="514350" indent="-514350" algn="just">
              <a:buAutoNum type="arabicPeriod"/>
            </a:pPr>
            <a:r>
              <a:rPr lang="en-US" dirty="0">
                <a:latin typeface="Garamond" panose="02020404030301010803" pitchFamily="18" charset="0"/>
              </a:rPr>
              <a:t>Dr. Ashraf Hossain, ECE, Chairman of DC</a:t>
            </a:r>
          </a:p>
          <a:p>
            <a:pPr marL="514350" indent="-514350" algn="just">
              <a:buAutoNum type="arabicPeriod"/>
            </a:pPr>
            <a:r>
              <a:rPr lang="en-US" dirty="0">
                <a:latin typeface="Garamond" panose="02020404030301010803" pitchFamily="18" charset="0"/>
              </a:rPr>
              <a:t>Dr. C Choudhury, ECE, Member of DC</a:t>
            </a:r>
          </a:p>
          <a:p>
            <a:pPr marL="514350" indent="-514350" algn="just">
              <a:buAutoNum type="arabicPeriod"/>
            </a:pPr>
            <a:r>
              <a:rPr lang="en-US" dirty="0">
                <a:latin typeface="Garamond" panose="02020404030301010803" pitchFamily="18" charset="0"/>
              </a:rPr>
              <a:t>Dr. C </a:t>
            </a:r>
            <a:r>
              <a:rPr lang="en-US" dirty="0" err="1">
                <a:latin typeface="Garamond" panose="02020404030301010803" pitchFamily="18" charset="0"/>
              </a:rPr>
              <a:t>Bhattacharja</a:t>
            </a:r>
            <a:r>
              <a:rPr lang="en-US" dirty="0">
                <a:latin typeface="Garamond" panose="02020404030301010803" pitchFamily="18" charset="0"/>
              </a:rPr>
              <a:t>, EE, Member of DC, (nominee of Chairman, Senate)</a:t>
            </a:r>
          </a:p>
          <a:p>
            <a:pPr marL="514350" indent="-514350" algn="just">
              <a:buAutoNum type="arabicPeriod"/>
            </a:pPr>
            <a:r>
              <a:rPr lang="en-US" dirty="0">
                <a:latin typeface="Garamond" panose="02020404030301010803" pitchFamily="18" charset="0"/>
              </a:rPr>
              <a:t>Dr. </a:t>
            </a:r>
            <a:r>
              <a:rPr lang="en-US" dirty="0" err="1">
                <a:latin typeface="Garamond" panose="02020404030301010803" pitchFamily="18" charset="0"/>
              </a:rPr>
              <a:t>Prabina</a:t>
            </a:r>
            <a:r>
              <a:rPr lang="en-US" dirty="0">
                <a:latin typeface="Garamond" panose="02020404030301010803" pitchFamily="18" charset="0"/>
              </a:rPr>
              <a:t> </a:t>
            </a:r>
            <a:r>
              <a:rPr lang="en-US" dirty="0" err="1">
                <a:latin typeface="Garamond" panose="02020404030301010803" pitchFamily="18" charset="0"/>
              </a:rPr>
              <a:t>Pattanayak</a:t>
            </a:r>
            <a:r>
              <a:rPr lang="en-US" dirty="0">
                <a:latin typeface="Garamond" panose="02020404030301010803" pitchFamily="18" charset="0"/>
              </a:rPr>
              <a:t>, ECE, Supervisor and Member DC</a:t>
            </a:r>
          </a:p>
          <a:p>
            <a:pPr algn="just"/>
            <a:endParaRPr lang="en-US" dirty="0"/>
          </a:p>
        </p:txBody>
      </p:sp>
      <p:grpSp>
        <p:nvGrpSpPr>
          <p:cNvPr id="6" name="Group 5">
            <a:extLst>
              <a:ext uri="{FF2B5EF4-FFF2-40B4-BE49-F238E27FC236}">
                <a16:creationId xmlns:a16="http://schemas.microsoft.com/office/drawing/2014/main" id="{B2CCDD72-3BC5-4096-9EFC-2612414BB47A}"/>
              </a:ext>
            </a:extLst>
          </p:cNvPr>
          <p:cNvGrpSpPr/>
          <p:nvPr/>
        </p:nvGrpSpPr>
        <p:grpSpPr>
          <a:xfrm>
            <a:off x="15629" y="46604"/>
            <a:ext cx="11074617" cy="693969"/>
            <a:chOff x="15629" y="46604"/>
            <a:chExt cx="11074617" cy="693969"/>
          </a:xfrm>
        </p:grpSpPr>
        <p:sp>
          <p:nvSpPr>
            <p:cNvPr id="7" name="Rectangle 6">
              <a:extLst>
                <a:ext uri="{FF2B5EF4-FFF2-40B4-BE49-F238E27FC236}">
                  <a16:creationId xmlns:a16="http://schemas.microsoft.com/office/drawing/2014/main" id="{F2BC309B-358B-4C26-867B-EEF6A44CBCE7}"/>
                </a:ext>
              </a:extLst>
            </p:cNvPr>
            <p:cNvSpPr/>
            <p:nvPr/>
          </p:nvSpPr>
          <p:spPr>
            <a:xfrm>
              <a:off x="744972" y="208922"/>
              <a:ext cx="10345274" cy="369332"/>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lIns="91440" tIns="45720" rIns="91440" bIns="45720">
              <a:spAutoFit/>
              <a:scene3d>
                <a:camera prst="orthographicFront"/>
                <a:lightRig rig="threePt" dir="t"/>
              </a:scene3d>
              <a:sp3d extrusionH="57150">
                <a:bevelT w="38100" h="38100" prst="relaxedInset"/>
              </a:sp3d>
            </a:bodyPr>
            <a:lstStyle/>
            <a:p>
              <a:r>
                <a:rPr lang="en-US" b="1" cap="none" spc="0" dirty="0">
                  <a:ln w="0"/>
                  <a:solidFill>
                    <a:schemeClr val="tx1"/>
                  </a:solidFill>
                  <a:effectLst>
                    <a:outerShdw blurRad="50800" dist="38100" dir="2700000" algn="tl" rotWithShape="0">
                      <a:prstClr val="black">
                        <a:alpha val="40000"/>
                      </a:prstClr>
                    </a:outerShdw>
                  </a:effectLst>
                </a:rPr>
                <a:t>Department of Electronics and Communication Engineering, NIT Silchar </a:t>
              </a:r>
            </a:p>
          </p:txBody>
        </p:sp>
        <p:pic>
          <p:nvPicPr>
            <p:cNvPr id="8" name="Picture 7">
              <a:extLst>
                <a:ext uri="{FF2B5EF4-FFF2-40B4-BE49-F238E27FC236}">
                  <a16:creationId xmlns:a16="http://schemas.microsoft.com/office/drawing/2014/main" id="{0B7149C0-9FA7-4259-B9A8-1AA87A2BF29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629" y="46604"/>
              <a:ext cx="729343" cy="69396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grpSp>
        <p:nvGrpSpPr>
          <p:cNvPr id="9" name="Group 8">
            <a:extLst>
              <a:ext uri="{FF2B5EF4-FFF2-40B4-BE49-F238E27FC236}">
                <a16:creationId xmlns:a16="http://schemas.microsoft.com/office/drawing/2014/main" id="{54A0D98E-5CC3-40E1-89D3-9A8536F36F8B}"/>
              </a:ext>
            </a:extLst>
          </p:cNvPr>
          <p:cNvGrpSpPr/>
          <p:nvPr/>
        </p:nvGrpSpPr>
        <p:grpSpPr>
          <a:xfrm>
            <a:off x="151415" y="6251431"/>
            <a:ext cx="12040585" cy="509385"/>
            <a:chOff x="151415" y="6251431"/>
            <a:chExt cx="12040585" cy="509385"/>
          </a:xfrm>
        </p:grpSpPr>
        <p:sp>
          <p:nvSpPr>
            <p:cNvPr id="10" name="TextBox 9">
              <a:extLst>
                <a:ext uri="{FF2B5EF4-FFF2-40B4-BE49-F238E27FC236}">
                  <a16:creationId xmlns:a16="http://schemas.microsoft.com/office/drawing/2014/main" id="{9A11B3D0-6680-45AA-A141-F1275B136A62}"/>
                </a:ext>
              </a:extLst>
            </p:cNvPr>
            <p:cNvSpPr txBox="1"/>
            <p:nvPr/>
          </p:nvSpPr>
          <p:spPr>
            <a:xfrm>
              <a:off x="5064728" y="6373299"/>
              <a:ext cx="2062544" cy="338554"/>
            </a:xfrm>
            <a:prstGeom prst="rect">
              <a:avLst/>
            </a:prstGeom>
            <a:noFill/>
          </p:spPr>
          <p:txBody>
            <a:bodyPr wrap="square" rtlCol="0">
              <a:spAutoFit/>
            </a:bodyPr>
            <a:lstStyle/>
            <a:p>
              <a:r>
                <a:rPr lang="en-US" sz="1600" b="1" i="1" dirty="0">
                  <a:solidFill>
                    <a:srgbClr val="00B0F0"/>
                  </a:solidFill>
                  <a:latin typeface="Times New Roman" panose="02020603050405020304" pitchFamily="18" charset="0"/>
                  <a:cs typeface="Times New Roman" panose="02020603050405020304" pitchFamily="18" charset="0"/>
                </a:rPr>
                <a:t>Scholar Id:21304068 </a:t>
              </a:r>
            </a:p>
          </p:txBody>
        </p:sp>
        <p:sp>
          <p:nvSpPr>
            <p:cNvPr id="11" name="TextBox 10">
              <a:extLst>
                <a:ext uri="{FF2B5EF4-FFF2-40B4-BE49-F238E27FC236}">
                  <a16:creationId xmlns:a16="http://schemas.microsoft.com/office/drawing/2014/main" id="{7EA7E7C1-2D33-4F66-B059-42C449B704F9}"/>
                </a:ext>
              </a:extLst>
            </p:cNvPr>
            <p:cNvSpPr txBox="1"/>
            <p:nvPr/>
          </p:nvSpPr>
          <p:spPr>
            <a:xfrm>
              <a:off x="9719021" y="6344196"/>
              <a:ext cx="2472979" cy="338554"/>
            </a:xfrm>
            <a:prstGeom prst="rect">
              <a:avLst/>
            </a:prstGeom>
            <a:noFill/>
          </p:spPr>
          <p:txBody>
            <a:bodyPr wrap="square" rtlCol="0">
              <a:spAutoFit/>
            </a:bodyPr>
            <a:lstStyle/>
            <a:p>
              <a:r>
                <a:rPr lang="en-US" sz="1600" b="1" i="1" dirty="0">
                  <a:solidFill>
                    <a:srgbClr val="00B0F0"/>
                  </a:solidFill>
                  <a:latin typeface="Times New Roman" panose="02020603050405020304" pitchFamily="18" charset="0"/>
                  <a:cs typeface="Times New Roman" panose="02020603050405020304" pitchFamily="18" charset="0"/>
                </a:rPr>
                <a:t>kirti21_rs@ece.nits.ac.in</a:t>
              </a:r>
            </a:p>
          </p:txBody>
        </p:sp>
        <p:sp>
          <p:nvSpPr>
            <p:cNvPr id="12" name="TextBox 11">
              <a:extLst>
                <a:ext uri="{FF2B5EF4-FFF2-40B4-BE49-F238E27FC236}">
                  <a16:creationId xmlns:a16="http://schemas.microsoft.com/office/drawing/2014/main" id="{8E83F15D-0D7D-45B1-9AD5-C74CA2494C80}"/>
                </a:ext>
              </a:extLst>
            </p:cNvPr>
            <p:cNvSpPr txBox="1"/>
            <p:nvPr/>
          </p:nvSpPr>
          <p:spPr>
            <a:xfrm>
              <a:off x="646101" y="6373299"/>
              <a:ext cx="2472979" cy="338554"/>
            </a:xfrm>
            <a:prstGeom prst="rect">
              <a:avLst/>
            </a:prstGeom>
            <a:noFill/>
          </p:spPr>
          <p:txBody>
            <a:bodyPr wrap="square" rtlCol="0">
              <a:spAutoFit/>
            </a:bodyPr>
            <a:lstStyle/>
            <a:p>
              <a:r>
                <a:rPr lang="en-US" sz="1600" b="1" i="1" dirty="0">
                  <a:solidFill>
                    <a:srgbClr val="00B0F0"/>
                  </a:solidFill>
                  <a:latin typeface="Times New Roman" panose="02020603050405020304" pitchFamily="18" charset="0"/>
                  <a:cs typeface="Times New Roman" panose="02020603050405020304" pitchFamily="18" charset="0"/>
                </a:rPr>
                <a:t>Kirti Swagat Mohanty</a:t>
              </a:r>
            </a:p>
          </p:txBody>
        </p:sp>
        <p:pic>
          <p:nvPicPr>
            <p:cNvPr id="13" name="Picture 12" descr="Icon&#10;&#10;Description automatically generated">
              <a:extLst>
                <a:ext uri="{FF2B5EF4-FFF2-40B4-BE49-F238E27FC236}">
                  <a16:creationId xmlns:a16="http://schemas.microsoft.com/office/drawing/2014/main" id="{2E9AE259-95CC-4BB5-B56C-0BDF0387117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61700" y="6251431"/>
              <a:ext cx="460422" cy="460422"/>
            </a:xfrm>
            <a:prstGeom prst="rect">
              <a:avLst/>
            </a:prstGeom>
          </p:spPr>
        </p:pic>
        <p:pic>
          <p:nvPicPr>
            <p:cNvPr id="14" name="Picture 13" descr="Icon&#10;&#10;Description automatically generated">
              <a:extLst>
                <a:ext uri="{FF2B5EF4-FFF2-40B4-BE49-F238E27FC236}">
                  <a16:creationId xmlns:a16="http://schemas.microsoft.com/office/drawing/2014/main" id="{0229E799-9C7C-4DC1-A434-3973159F785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51415" y="6266130"/>
              <a:ext cx="494686" cy="494686"/>
            </a:xfrm>
            <a:prstGeom prst="rect">
              <a:avLst/>
            </a:prstGeom>
          </p:spPr>
        </p:pic>
        <p:pic>
          <p:nvPicPr>
            <p:cNvPr id="15" name="Picture 14" descr="Icon&#10;&#10;Description automatically generated">
              <a:extLst>
                <a:ext uri="{FF2B5EF4-FFF2-40B4-BE49-F238E27FC236}">
                  <a16:creationId xmlns:a16="http://schemas.microsoft.com/office/drawing/2014/main" id="{854ABD8E-67F5-4BF2-96C1-893F000F594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356450" y="6312844"/>
              <a:ext cx="401257" cy="401257"/>
            </a:xfrm>
            <a:prstGeom prst="rect">
              <a:avLst/>
            </a:prstGeom>
          </p:spPr>
        </p:pic>
      </p:grpSp>
      <p:sp>
        <p:nvSpPr>
          <p:cNvPr id="16" name="Slide Number Placeholder 15">
            <a:extLst>
              <a:ext uri="{FF2B5EF4-FFF2-40B4-BE49-F238E27FC236}">
                <a16:creationId xmlns:a16="http://schemas.microsoft.com/office/drawing/2014/main" id="{4EF595A2-D44B-4B5C-99CB-A6998F28F943}"/>
              </a:ext>
            </a:extLst>
          </p:cNvPr>
          <p:cNvSpPr>
            <a:spLocks noGrp="1"/>
          </p:cNvSpPr>
          <p:nvPr>
            <p:ph type="sldNum" sz="quarter" idx="12"/>
          </p:nvPr>
        </p:nvSpPr>
        <p:spPr/>
        <p:txBody>
          <a:bodyPr/>
          <a:lstStyle/>
          <a:p>
            <a:fld id="{F05E57AE-C7CB-4E1B-849C-35869BC6D3B3}" type="slidenum">
              <a:rPr lang="en-US" smtClean="0"/>
              <a:t>2</a:t>
            </a:fld>
            <a:endParaRPr lang="en-US"/>
          </a:p>
        </p:txBody>
      </p:sp>
    </p:spTree>
    <p:custDataLst>
      <p:tags r:id="rId1"/>
    </p:custDataLst>
    <p:extLst>
      <p:ext uri="{BB962C8B-B14F-4D97-AF65-F5344CB8AC3E}">
        <p14:creationId xmlns:p14="http://schemas.microsoft.com/office/powerpoint/2010/main" val="1846776030"/>
      </p:ext>
    </p:extLst>
  </p:cSld>
  <p:clrMapOvr>
    <a:masterClrMapping/>
  </p:clrMapOvr>
  <mc:AlternateContent xmlns:mc="http://schemas.openxmlformats.org/markup-compatibility/2006" xmlns:p14="http://schemas.microsoft.com/office/powerpoint/2010/main">
    <mc:Choice Requires="p14">
      <p:transition spd="slow" p14:dur="6750" advClick="0"/>
    </mc:Choice>
    <mc:Fallback xmlns="">
      <p:transition spd="slow" advClick="0"/>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Garamond" panose="02020404030301010803" pitchFamily="18" charset="0"/>
              </a:rPr>
              <a:t>Advantages of Applied Research</a:t>
            </a:r>
          </a:p>
        </p:txBody>
      </p:sp>
      <p:grpSp>
        <p:nvGrpSpPr>
          <p:cNvPr id="7" name="Group 6">
            <a:extLst>
              <a:ext uri="{FF2B5EF4-FFF2-40B4-BE49-F238E27FC236}">
                <a16:creationId xmlns:a16="http://schemas.microsoft.com/office/drawing/2014/main" id="{CEB85B56-A73D-4262-BDC2-8462C69195EA}"/>
              </a:ext>
            </a:extLst>
          </p:cNvPr>
          <p:cNvGrpSpPr/>
          <p:nvPr/>
        </p:nvGrpSpPr>
        <p:grpSpPr>
          <a:xfrm>
            <a:off x="15629" y="46604"/>
            <a:ext cx="11074617" cy="693969"/>
            <a:chOff x="15629" y="46604"/>
            <a:chExt cx="11074617" cy="693969"/>
          </a:xfrm>
        </p:grpSpPr>
        <p:sp>
          <p:nvSpPr>
            <p:cNvPr id="8" name="Rectangle 7">
              <a:extLst>
                <a:ext uri="{FF2B5EF4-FFF2-40B4-BE49-F238E27FC236}">
                  <a16:creationId xmlns:a16="http://schemas.microsoft.com/office/drawing/2014/main" id="{DC98AC4A-4379-49C6-838B-97C12D58E580}"/>
                </a:ext>
              </a:extLst>
            </p:cNvPr>
            <p:cNvSpPr/>
            <p:nvPr/>
          </p:nvSpPr>
          <p:spPr>
            <a:xfrm>
              <a:off x="744972" y="208922"/>
              <a:ext cx="10345274" cy="369332"/>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lIns="91440" tIns="45720" rIns="91440" bIns="45720">
              <a:spAutoFit/>
              <a:scene3d>
                <a:camera prst="orthographicFront"/>
                <a:lightRig rig="threePt" dir="t"/>
              </a:scene3d>
              <a:sp3d extrusionH="57150">
                <a:bevelT w="38100" h="38100" prst="relaxedInset"/>
              </a:sp3d>
            </a:bodyPr>
            <a:lstStyle/>
            <a:p>
              <a:r>
                <a:rPr lang="en-US" b="1" cap="none" spc="0" dirty="0">
                  <a:ln w="0"/>
                  <a:solidFill>
                    <a:schemeClr val="tx1"/>
                  </a:solidFill>
                  <a:effectLst>
                    <a:outerShdw blurRad="50800" dist="38100" dir="2700000" algn="tl" rotWithShape="0">
                      <a:prstClr val="black">
                        <a:alpha val="40000"/>
                      </a:prstClr>
                    </a:outerShdw>
                  </a:effectLst>
                </a:rPr>
                <a:t>Department of Electronics and Communication Engineering, NIT Silchar </a:t>
              </a:r>
            </a:p>
          </p:txBody>
        </p:sp>
        <p:pic>
          <p:nvPicPr>
            <p:cNvPr id="9" name="Picture 8">
              <a:extLst>
                <a:ext uri="{FF2B5EF4-FFF2-40B4-BE49-F238E27FC236}">
                  <a16:creationId xmlns:a16="http://schemas.microsoft.com/office/drawing/2014/main" id="{F74EE9CF-9C62-46DF-87B1-7282C66F2F2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629" y="46604"/>
              <a:ext cx="729343" cy="69396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grpSp>
        <p:nvGrpSpPr>
          <p:cNvPr id="10" name="Group 9">
            <a:extLst>
              <a:ext uri="{FF2B5EF4-FFF2-40B4-BE49-F238E27FC236}">
                <a16:creationId xmlns:a16="http://schemas.microsoft.com/office/drawing/2014/main" id="{C0B21F0D-DE95-4CE8-925F-4F2AFB579B0F}"/>
              </a:ext>
            </a:extLst>
          </p:cNvPr>
          <p:cNvGrpSpPr/>
          <p:nvPr/>
        </p:nvGrpSpPr>
        <p:grpSpPr>
          <a:xfrm>
            <a:off x="151415" y="6251431"/>
            <a:ext cx="12040585" cy="509385"/>
            <a:chOff x="151415" y="6251431"/>
            <a:chExt cx="12040585" cy="509385"/>
          </a:xfrm>
        </p:grpSpPr>
        <p:sp>
          <p:nvSpPr>
            <p:cNvPr id="11" name="TextBox 10">
              <a:extLst>
                <a:ext uri="{FF2B5EF4-FFF2-40B4-BE49-F238E27FC236}">
                  <a16:creationId xmlns:a16="http://schemas.microsoft.com/office/drawing/2014/main" id="{F7C4AACC-071D-4CE5-A008-D15F05FEF19A}"/>
                </a:ext>
              </a:extLst>
            </p:cNvPr>
            <p:cNvSpPr txBox="1"/>
            <p:nvPr/>
          </p:nvSpPr>
          <p:spPr>
            <a:xfrm>
              <a:off x="5064728" y="6373299"/>
              <a:ext cx="2062544" cy="338554"/>
            </a:xfrm>
            <a:prstGeom prst="rect">
              <a:avLst/>
            </a:prstGeom>
            <a:noFill/>
          </p:spPr>
          <p:txBody>
            <a:bodyPr wrap="square" rtlCol="0">
              <a:spAutoFit/>
            </a:bodyPr>
            <a:lstStyle/>
            <a:p>
              <a:r>
                <a:rPr lang="en-US" sz="1600" b="1" i="1" dirty="0">
                  <a:solidFill>
                    <a:srgbClr val="00B0F0"/>
                  </a:solidFill>
                  <a:latin typeface="Times New Roman" panose="02020603050405020304" pitchFamily="18" charset="0"/>
                  <a:cs typeface="Times New Roman" panose="02020603050405020304" pitchFamily="18" charset="0"/>
                </a:rPr>
                <a:t>Scholar Id:21304068 </a:t>
              </a:r>
            </a:p>
          </p:txBody>
        </p:sp>
        <p:sp>
          <p:nvSpPr>
            <p:cNvPr id="12" name="TextBox 11">
              <a:extLst>
                <a:ext uri="{FF2B5EF4-FFF2-40B4-BE49-F238E27FC236}">
                  <a16:creationId xmlns:a16="http://schemas.microsoft.com/office/drawing/2014/main" id="{1C6EA108-D6A8-41D4-AD1D-5AAE02FD47BE}"/>
                </a:ext>
              </a:extLst>
            </p:cNvPr>
            <p:cNvSpPr txBox="1"/>
            <p:nvPr/>
          </p:nvSpPr>
          <p:spPr>
            <a:xfrm>
              <a:off x="9719021" y="6344196"/>
              <a:ext cx="2472979" cy="338554"/>
            </a:xfrm>
            <a:prstGeom prst="rect">
              <a:avLst/>
            </a:prstGeom>
            <a:noFill/>
          </p:spPr>
          <p:txBody>
            <a:bodyPr wrap="square" rtlCol="0">
              <a:spAutoFit/>
            </a:bodyPr>
            <a:lstStyle/>
            <a:p>
              <a:r>
                <a:rPr lang="en-US" sz="1600" b="1" i="1" dirty="0">
                  <a:solidFill>
                    <a:srgbClr val="00B0F0"/>
                  </a:solidFill>
                  <a:latin typeface="Times New Roman" panose="02020603050405020304" pitchFamily="18" charset="0"/>
                  <a:cs typeface="Times New Roman" panose="02020603050405020304" pitchFamily="18" charset="0"/>
                </a:rPr>
                <a:t>kirti21_rs@ece.nits.ac.in</a:t>
              </a:r>
            </a:p>
          </p:txBody>
        </p:sp>
        <p:sp>
          <p:nvSpPr>
            <p:cNvPr id="13" name="TextBox 12">
              <a:extLst>
                <a:ext uri="{FF2B5EF4-FFF2-40B4-BE49-F238E27FC236}">
                  <a16:creationId xmlns:a16="http://schemas.microsoft.com/office/drawing/2014/main" id="{07A1B587-5F3C-4535-9262-8406F6385333}"/>
                </a:ext>
              </a:extLst>
            </p:cNvPr>
            <p:cNvSpPr txBox="1"/>
            <p:nvPr/>
          </p:nvSpPr>
          <p:spPr>
            <a:xfrm>
              <a:off x="646101" y="6373299"/>
              <a:ext cx="2472979" cy="338554"/>
            </a:xfrm>
            <a:prstGeom prst="rect">
              <a:avLst/>
            </a:prstGeom>
            <a:noFill/>
          </p:spPr>
          <p:txBody>
            <a:bodyPr wrap="square" rtlCol="0">
              <a:spAutoFit/>
            </a:bodyPr>
            <a:lstStyle/>
            <a:p>
              <a:r>
                <a:rPr lang="en-US" sz="1600" b="1" i="1" dirty="0">
                  <a:solidFill>
                    <a:srgbClr val="00B0F0"/>
                  </a:solidFill>
                  <a:latin typeface="Times New Roman" panose="02020603050405020304" pitchFamily="18" charset="0"/>
                  <a:cs typeface="Times New Roman" panose="02020603050405020304" pitchFamily="18" charset="0"/>
                </a:rPr>
                <a:t>Kirti Swagat Mohanty</a:t>
              </a:r>
            </a:p>
          </p:txBody>
        </p:sp>
        <p:pic>
          <p:nvPicPr>
            <p:cNvPr id="14" name="Picture 13" descr="Icon&#10;&#10;Description automatically generated">
              <a:extLst>
                <a:ext uri="{FF2B5EF4-FFF2-40B4-BE49-F238E27FC236}">
                  <a16:creationId xmlns:a16="http://schemas.microsoft.com/office/drawing/2014/main" id="{9D195D50-76D8-4FA3-9C61-E82E8704300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61700" y="6251431"/>
              <a:ext cx="460422" cy="460422"/>
            </a:xfrm>
            <a:prstGeom prst="rect">
              <a:avLst/>
            </a:prstGeom>
          </p:spPr>
        </p:pic>
        <p:pic>
          <p:nvPicPr>
            <p:cNvPr id="15" name="Picture 14" descr="Icon&#10;&#10;Description automatically generated">
              <a:extLst>
                <a:ext uri="{FF2B5EF4-FFF2-40B4-BE49-F238E27FC236}">
                  <a16:creationId xmlns:a16="http://schemas.microsoft.com/office/drawing/2014/main" id="{64644747-FD8B-4EAE-9253-A4E2E2C87A5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51415" y="6266130"/>
              <a:ext cx="494686" cy="494686"/>
            </a:xfrm>
            <a:prstGeom prst="rect">
              <a:avLst/>
            </a:prstGeom>
          </p:spPr>
        </p:pic>
        <p:pic>
          <p:nvPicPr>
            <p:cNvPr id="16" name="Picture 15" descr="Icon&#10;&#10;Description automatically generated">
              <a:extLst>
                <a:ext uri="{FF2B5EF4-FFF2-40B4-BE49-F238E27FC236}">
                  <a16:creationId xmlns:a16="http://schemas.microsoft.com/office/drawing/2014/main" id="{5FFD1315-2C44-42ED-BFE7-5D247FE1775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356450" y="6312844"/>
              <a:ext cx="401257" cy="401257"/>
            </a:xfrm>
            <a:prstGeom prst="rect">
              <a:avLst/>
            </a:prstGeom>
          </p:spPr>
        </p:pic>
      </p:grpSp>
      <p:sp>
        <p:nvSpPr>
          <p:cNvPr id="4" name="Slide Number Placeholder 3">
            <a:extLst>
              <a:ext uri="{FF2B5EF4-FFF2-40B4-BE49-F238E27FC236}">
                <a16:creationId xmlns:a16="http://schemas.microsoft.com/office/drawing/2014/main" id="{EB5FF990-4CA6-470A-A89E-5530AF1F5318}"/>
              </a:ext>
            </a:extLst>
          </p:cNvPr>
          <p:cNvSpPr>
            <a:spLocks noGrp="1"/>
          </p:cNvSpPr>
          <p:nvPr>
            <p:ph type="sldNum" sz="quarter" idx="12"/>
          </p:nvPr>
        </p:nvSpPr>
        <p:spPr/>
        <p:txBody>
          <a:bodyPr/>
          <a:lstStyle/>
          <a:p>
            <a:fld id="{F05E57AE-C7CB-4E1B-849C-35869BC6D3B3}" type="slidenum">
              <a:rPr lang="en-US" smtClean="0"/>
              <a:t>20</a:t>
            </a:fld>
            <a:endParaRPr lang="en-US"/>
          </a:p>
        </p:txBody>
      </p:sp>
      <p:sp>
        <p:nvSpPr>
          <p:cNvPr id="19" name="Content Placeholder 2">
            <a:extLst>
              <a:ext uri="{FF2B5EF4-FFF2-40B4-BE49-F238E27FC236}">
                <a16:creationId xmlns:a16="http://schemas.microsoft.com/office/drawing/2014/main" id="{2209C0AA-C0D7-42A2-AAD4-6FF4ECD4CF85}"/>
              </a:ext>
            </a:extLst>
          </p:cNvPr>
          <p:cNvSpPr txBox="1">
            <a:spLocks/>
          </p:cNvSpPr>
          <p:nvPr/>
        </p:nvSpPr>
        <p:spPr>
          <a:xfrm>
            <a:off x="3433864" y="740572"/>
            <a:ext cx="8364436" cy="5323839"/>
          </a:xfrm>
          <a:prstGeom prst="rect">
            <a:avLst/>
          </a:prstGeom>
        </p:spPr>
        <p:txBody>
          <a:bodyPr vert="horz" lIns="91440" tIns="45720" rIns="91440" bIns="45720" rtlCol="0" anchor="ctr">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lvl="1" algn="just">
              <a:lnSpc>
                <a:spcPct val="150000"/>
              </a:lnSpc>
            </a:pPr>
            <a:r>
              <a:rPr lang="en-US" sz="2400" dirty="0">
                <a:latin typeface="Garamond" panose="02020404030301010803" pitchFamily="18" charset="0"/>
              </a:rPr>
              <a:t>Validity: Applied Research is unbiased in nature because it tests empirical evidence in order to arrive at valid research outcomes. It employs carefully mapped-out procedures, and this makes it a more valid research approach.</a:t>
            </a:r>
          </a:p>
          <a:p>
            <a:pPr lvl="1" algn="just">
              <a:lnSpc>
                <a:spcPct val="150000"/>
              </a:lnSpc>
            </a:pPr>
            <a:r>
              <a:rPr lang="en-US" sz="2400" dirty="0">
                <a:latin typeface="Garamond" panose="02020404030301010803" pitchFamily="18" charset="0"/>
              </a:rPr>
              <a:t>It is useful in solving specific problems. </a:t>
            </a:r>
          </a:p>
          <a:p>
            <a:pPr lvl="1" algn="just">
              <a:lnSpc>
                <a:spcPct val="150000"/>
              </a:lnSpc>
            </a:pPr>
            <a:r>
              <a:rPr lang="en-US" sz="2400" dirty="0">
                <a:latin typeface="Garamond" panose="02020404030301010803" pitchFamily="18" charset="0"/>
              </a:rPr>
              <a:t>It helps individuals and organizations to find solutions to specific problems.</a:t>
            </a:r>
            <a:endParaRPr lang="en-US" sz="2200" dirty="0">
              <a:latin typeface="Garamond" panose="02020404030301010803" pitchFamily="18" charset="0"/>
            </a:endParaRPr>
          </a:p>
          <a:p>
            <a:pPr lvl="1"/>
            <a:endParaRPr lang="en-US" sz="2400" dirty="0">
              <a:latin typeface="Garamond" panose="02020404030301010803" pitchFamily="18" charset="0"/>
            </a:endParaRPr>
          </a:p>
        </p:txBody>
      </p:sp>
    </p:spTree>
    <p:extLst>
      <p:ext uri="{BB962C8B-B14F-4D97-AF65-F5344CB8AC3E}">
        <p14:creationId xmlns:p14="http://schemas.microsoft.com/office/powerpoint/2010/main" val="1089707805"/>
      </p:ext>
    </p:extLst>
  </p:cSld>
  <p:clrMapOvr>
    <a:masterClrMapping/>
  </p:clrMapOvr>
  <mc:AlternateContent xmlns:mc="http://schemas.openxmlformats.org/markup-compatibility/2006" xmlns:p14="http://schemas.microsoft.com/office/powerpoint/2010/main">
    <mc:Choice Requires="p14">
      <p:transition spd="slow" p14:dur="6750" advClick="0"/>
    </mc:Choice>
    <mc:Fallback xmlns="">
      <p:transition spd="slow" advClick="0"/>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Garamond" panose="02020404030301010803" pitchFamily="18" charset="0"/>
              </a:rPr>
              <a:t>Disadvantages of Applied Research</a:t>
            </a:r>
          </a:p>
        </p:txBody>
      </p:sp>
      <p:grpSp>
        <p:nvGrpSpPr>
          <p:cNvPr id="7" name="Group 6">
            <a:extLst>
              <a:ext uri="{FF2B5EF4-FFF2-40B4-BE49-F238E27FC236}">
                <a16:creationId xmlns:a16="http://schemas.microsoft.com/office/drawing/2014/main" id="{CEB85B56-A73D-4262-BDC2-8462C69195EA}"/>
              </a:ext>
            </a:extLst>
          </p:cNvPr>
          <p:cNvGrpSpPr/>
          <p:nvPr/>
        </p:nvGrpSpPr>
        <p:grpSpPr>
          <a:xfrm>
            <a:off x="15629" y="46604"/>
            <a:ext cx="11074617" cy="693969"/>
            <a:chOff x="15629" y="46604"/>
            <a:chExt cx="11074617" cy="693969"/>
          </a:xfrm>
        </p:grpSpPr>
        <p:sp>
          <p:nvSpPr>
            <p:cNvPr id="8" name="Rectangle 7">
              <a:extLst>
                <a:ext uri="{FF2B5EF4-FFF2-40B4-BE49-F238E27FC236}">
                  <a16:creationId xmlns:a16="http://schemas.microsoft.com/office/drawing/2014/main" id="{DC98AC4A-4379-49C6-838B-97C12D58E580}"/>
                </a:ext>
              </a:extLst>
            </p:cNvPr>
            <p:cNvSpPr/>
            <p:nvPr/>
          </p:nvSpPr>
          <p:spPr>
            <a:xfrm>
              <a:off x="744972" y="208922"/>
              <a:ext cx="10345274" cy="369332"/>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lIns="91440" tIns="45720" rIns="91440" bIns="45720">
              <a:spAutoFit/>
              <a:scene3d>
                <a:camera prst="orthographicFront"/>
                <a:lightRig rig="threePt" dir="t"/>
              </a:scene3d>
              <a:sp3d extrusionH="57150">
                <a:bevelT w="38100" h="38100" prst="relaxedInset"/>
              </a:sp3d>
            </a:bodyPr>
            <a:lstStyle/>
            <a:p>
              <a:r>
                <a:rPr lang="en-US" b="1" cap="none" spc="0" dirty="0">
                  <a:ln w="0"/>
                  <a:solidFill>
                    <a:schemeClr val="tx1"/>
                  </a:solidFill>
                  <a:effectLst>
                    <a:outerShdw blurRad="50800" dist="38100" dir="2700000" algn="tl" rotWithShape="0">
                      <a:prstClr val="black">
                        <a:alpha val="40000"/>
                      </a:prstClr>
                    </a:outerShdw>
                  </a:effectLst>
                </a:rPr>
                <a:t>Department of Electronics and Communication Engineering, NIT Silchar </a:t>
              </a:r>
            </a:p>
          </p:txBody>
        </p:sp>
        <p:pic>
          <p:nvPicPr>
            <p:cNvPr id="9" name="Picture 8">
              <a:extLst>
                <a:ext uri="{FF2B5EF4-FFF2-40B4-BE49-F238E27FC236}">
                  <a16:creationId xmlns:a16="http://schemas.microsoft.com/office/drawing/2014/main" id="{F74EE9CF-9C62-46DF-87B1-7282C66F2F2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629" y="46604"/>
              <a:ext cx="729343" cy="69396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grpSp>
        <p:nvGrpSpPr>
          <p:cNvPr id="10" name="Group 9">
            <a:extLst>
              <a:ext uri="{FF2B5EF4-FFF2-40B4-BE49-F238E27FC236}">
                <a16:creationId xmlns:a16="http://schemas.microsoft.com/office/drawing/2014/main" id="{C0B21F0D-DE95-4CE8-925F-4F2AFB579B0F}"/>
              </a:ext>
            </a:extLst>
          </p:cNvPr>
          <p:cNvGrpSpPr/>
          <p:nvPr/>
        </p:nvGrpSpPr>
        <p:grpSpPr>
          <a:xfrm>
            <a:off x="151415" y="6251431"/>
            <a:ext cx="12040585" cy="509385"/>
            <a:chOff x="151415" y="6251431"/>
            <a:chExt cx="12040585" cy="509385"/>
          </a:xfrm>
        </p:grpSpPr>
        <p:sp>
          <p:nvSpPr>
            <p:cNvPr id="11" name="TextBox 10">
              <a:extLst>
                <a:ext uri="{FF2B5EF4-FFF2-40B4-BE49-F238E27FC236}">
                  <a16:creationId xmlns:a16="http://schemas.microsoft.com/office/drawing/2014/main" id="{F7C4AACC-071D-4CE5-A008-D15F05FEF19A}"/>
                </a:ext>
              </a:extLst>
            </p:cNvPr>
            <p:cNvSpPr txBox="1"/>
            <p:nvPr/>
          </p:nvSpPr>
          <p:spPr>
            <a:xfrm>
              <a:off x="5064728" y="6373299"/>
              <a:ext cx="2062544" cy="338554"/>
            </a:xfrm>
            <a:prstGeom prst="rect">
              <a:avLst/>
            </a:prstGeom>
            <a:noFill/>
          </p:spPr>
          <p:txBody>
            <a:bodyPr wrap="square" rtlCol="0">
              <a:spAutoFit/>
            </a:bodyPr>
            <a:lstStyle/>
            <a:p>
              <a:r>
                <a:rPr lang="en-US" sz="1600" b="1" i="1" dirty="0">
                  <a:solidFill>
                    <a:srgbClr val="00B0F0"/>
                  </a:solidFill>
                  <a:latin typeface="Times New Roman" panose="02020603050405020304" pitchFamily="18" charset="0"/>
                  <a:cs typeface="Times New Roman" panose="02020603050405020304" pitchFamily="18" charset="0"/>
                </a:rPr>
                <a:t>Scholar Id:21304068 </a:t>
              </a:r>
            </a:p>
          </p:txBody>
        </p:sp>
        <p:sp>
          <p:nvSpPr>
            <p:cNvPr id="12" name="TextBox 11">
              <a:extLst>
                <a:ext uri="{FF2B5EF4-FFF2-40B4-BE49-F238E27FC236}">
                  <a16:creationId xmlns:a16="http://schemas.microsoft.com/office/drawing/2014/main" id="{1C6EA108-D6A8-41D4-AD1D-5AAE02FD47BE}"/>
                </a:ext>
              </a:extLst>
            </p:cNvPr>
            <p:cNvSpPr txBox="1"/>
            <p:nvPr/>
          </p:nvSpPr>
          <p:spPr>
            <a:xfrm>
              <a:off x="9719021" y="6344196"/>
              <a:ext cx="2472979" cy="338554"/>
            </a:xfrm>
            <a:prstGeom prst="rect">
              <a:avLst/>
            </a:prstGeom>
            <a:noFill/>
          </p:spPr>
          <p:txBody>
            <a:bodyPr wrap="square" rtlCol="0">
              <a:spAutoFit/>
            </a:bodyPr>
            <a:lstStyle/>
            <a:p>
              <a:r>
                <a:rPr lang="en-US" sz="1600" b="1" i="1" dirty="0">
                  <a:solidFill>
                    <a:srgbClr val="00B0F0"/>
                  </a:solidFill>
                  <a:latin typeface="Times New Roman" panose="02020603050405020304" pitchFamily="18" charset="0"/>
                  <a:cs typeface="Times New Roman" panose="02020603050405020304" pitchFamily="18" charset="0"/>
                </a:rPr>
                <a:t>kirti21_rs@ece.nits.ac.in</a:t>
              </a:r>
            </a:p>
          </p:txBody>
        </p:sp>
        <p:sp>
          <p:nvSpPr>
            <p:cNvPr id="13" name="TextBox 12">
              <a:extLst>
                <a:ext uri="{FF2B5EF4-FFF2-40B4-BE49-F238E27FC236}">
                  <a16:creationId xmlns:a16="http://schemas.microsoft.com/office/drawing/2014/main" id="{07A1B587-5F3C-4535-9262-8406F6385333}"/>
                </a:ext>
              </a:extLst>
            </p:cNvPr>
            <p:cNvSpPr txBox="1"/>
            <p:nvPr/>
          </p:nvSpPr>
          <p:spPr>
            <a:xfrm>
              <a:off x="646101" y="6373299"/>
              <a:ext cx="2472979" cy="338554"/>
            </a:xfrm>
            <a:prstGeom prst="rect">
              <a:avLst/>
            </a:prstGeom>
            <a:noFill/>
          </p:spPr>
          <p:txBody>
            <a:bodyPr wrap="square" rtlCol="0">
              <a:spAutoFit/>
            </a:bodyPr>
            <a:lstStyle/>
            <a:p>
              <a:r>
                <a:rPr lang="en-US" sz="1600" b="1" i="1" dirty="0">
                  <a:solidFill>
                    <a:srgbClr val="00B0F0"/>
                  </a:solidFill>
                  <a:latin typeface="Times New Roman" panose="02020603050405020304" pitchFamily="18" charset="0"/>
                  <a:cs typeface="Times New Roman" panose="02020603050405020304" pitchFamily="18" charset="0"/>
                </a:rPr>
                <a:t>Kirti Swagat Mohanty</a:t>
              </a:r>
            </a:p>
          </p:txBody>
        </p:sp>
        <p:pic>
          <p:nvPicPr>
            <p:cNvPr id="14" name="Picture 13" descr="Icon&#10;&#10;Description automatically generated">
              <a:extLst>
                <a:ext uri="{FF2B5EF4-FFF2-40B4-BE49-F238E27FC236}">
                  <a16:creationId xmlns:a16="http://schemas.microsoft.com/office/drawing/2014/main" id="{9D195D50-76D8-4FA3-9C61-E82E8704300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61700" y="6251431"/>
              <a:ext cx="460422" cy="460422"/>
            </a:xfrm>
            <a:prstGeom prst="rect">
              <a:avLst/>
            </a:prstGeom>
          </p:spPr>
        </p:pic>
        <p:pic>
          <p:nvPicPr>
            <p:cNvPr id="15" name="Picture 14" descr="Icon&#10;&#10;Description automatically generated">
              <a:extLst>
                <a:ext uri="{FF2B5EF4-FFF2-40B4-BE49-F238E27FC236}">
                  <a16:creationId xmlns:a16="http://schemas.microsoft.com/office/drawing/2014/main" id="{64644747-FD8B-4EAE-9253-A4E2E2C87A5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51415" y="6266130"/>
              <a:ext cx="494686" cy="494686"/>
            </a:xfrm>
            <a:prstGeom prst="rect">
              <a:avLst/>
            </a:prstGeom>
          </p:spPr>
        </p:pic>
        <p:pic>
          <p:nvPicPr>
            <p:cNvPr id="16" name="Picture 15" descr="Icon&#10;&#10;Description automatically generated">
              <a:extLst>
                <a:ext uri="{FF2B5EF4-FFF2-40B4-BE49-F238E27FC236}">
                  <a16:creationId xmlns:a16="http://schemas.microsoft.com/office/drawing/2014/main" id="{5FFD1315-2C44-42ED-BFE7-5D247FE1775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356450" y="6312844"/>
              <a:ext cx="401257" cy="401257"/>
            </a:xfrm>
            <a:prstGeom prst="rect">
              <a:avLst/>
            </a:prstGeom>
          </p:spPr>
        </p:pic>
      </p:grpSp>
      <p:sp>
        <p:nvSpPr>
          <p:cNvPr id="4" name="Slide Number Placeholder 3">
            <a:extLst>
              <a:ext uri="{FF2B5EF4-FFF2-40B4-BE49-F238E27FC236}">
                <a16:creationId xmlns:a16="http://schemas.microsoft.com/office/drawing/2014/main" id="{EB5FF990-4CA6-470A-A89E-5530AF1F5318}"/>
              </a:ext>
            </a:extLst>
          </p:cNvPr>
          <p:cNvSpPr>
            <a:spLocks noGrp="1"/>
          </p:cNvSpPr>
          <p:nvPr>
            <p:ph type="sldNum" sz="quarter" idx="12"/>
          </p:nvPr>
        </p:nvSpPr>
        <p:spPr/>
        <p:txBody>
          <a:bodyPr/>
          <a:lstStyle/>
          <a:p>
            <a:fld id="{F05E57AE-C7CB-4E1B-849C-35869BC6D3B3}" type="slidenum">
              <a:rPr lang="en-US" smtClean="0"/>
              <a:t>21</a:t>
            </a:fld>
            <a:endParaRPr lang="en-US"/>
          </a:p>
        </p:txBody>
      </p:sp>
      <p:sp>
        <p:nvSpPr>
          <p:cNvPr id="19" name="Content Placeholder 2">
            <a:extLst>
              <a:ext uri="{FF2B5EF4-FFF2-40B4-BE49-F238E27FC236}">
                <a16:creationId xmlns:a16="http://schemas.microsoft.com/office/drawing/2014/main" id="{2209C0AA-C0D7-42A2-AAD4-6FF4ECD4CF85}"/>
              </a:ext>
            </a:extLst>
          </p:cNvPr>
          <p:cNvSpPr txBox="1">
            <a:spLocks/>
          </p:cNvSpPr>
          <p:nvPr/>
        </p:nvSpPr>
        <p:spPr>
          <a:xfrm>
            <a:off x="3433864" y="740572"/>
            <a:ext cx="8364436" cy="5323839"/>
          </a:xfrm>
          <a:prstGeom prst="rect">
            <a:avLst/>
          </a:prstGeom>
        </p:spPr>
        <p:txBody>
          <a:bodyPr vert="horz" lIns="91440" tIns="45720" rIns="91440" bIns="45720" rtlCol="0" anchor="ctr">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lvl="1" algn="just">
              <a:lnSpc>
                <a:spcPct val="150000"/>
              </a:lnSpc>
            </a:pPr>
            <a:r>
              <a:rPr lang="en-US" sz="2400" dirty="0">
                <a:latin typeface="Garamond" panose="02020404030301010803" pitchFamily="18" charset="0"/>
              </a:rPr>
              <a:t>It is not flexible in nature as it is restricted to a stipulated deadline.</a:t>
            </a:r>
          </a:p>
          <a:p>
            <a:pPr lvl="1" algn="just">
              <a:lnSpc>
                <a:spcPct val="150000"/>
              </a:lnSpc>
            </a:pPr>
            <a:r>
              <a:rPr lang="en-US" sz="2400" dirty="0">
                <a:latin typeface="Garamond" panose="02020404030301010803" pitchFamily="18" charset="0"/>
              </a:rPr>
              <a:t>Applied research is limited in nature and it cannot be generalized</a:t>
            </a:r>
            <a:endParaRPr lang="en-US" sz="2200" dirty="0">
              <a:latin typeface="Garamond" panose="02020404030301010803" pitchFamily="18" charset="0"/>
            </a:endParaRPr>
          </a:p>
          <a:p>
            <a:pPr lvl="1"/>
            <a:endParaRPr lang="en-US" sz="2400" dirty="0">
              <a:latin typeface="Garamond" panose="02020404030301010803" pitchFamily="18" charset="0"/>
            </a:endParaRPr>
          </a:p>
        </p:txBody>
      </p:sp>
    </p:spTree>
    <p:extLst>
      <p:ext uri="{BB962C8B-B14F-4D97-AF65-F5344CB8AC3E}">
        <p14:creationId xmlns:p14="http://schemas.microsoft.com/office/powerpoint/2010/main" val="3474743634"/>
      </p:ext>
    </p:extLst>
  </p:cSld>
  <p:clrMapOvr>
    <a:masterClrMapping/>
  </p:clrMapOvr>
  <mc:AlternateContent xmlns:mc="http://schemas.openxmlformats.org/markup-compatibility/2006" xmlns:p14="http://schemas.microsoft.com/office/powerpoint/2010/main">
    <mc:Choice Requires="p14">
      <p:transition spd="slow" p14:dur="6750" advClick="0"/>
    </mc:Choice>
    <mc:Fallback xmlns="">
      <p:transition spd="slow" advClick="0"/>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Garamond" panose="02020404030301010803" pitchFamily="18" charset="0"/>
              </a:rPr>
              <a:t>Quantitative Research</a:t>
            </a:r>
          </a:p>
        </p:txBody>
      </p:sp>
      <p:grpSp>
        <p:nvGrpSpPr>
          <p:cNvPr id="7" name="Group 6">
            <a:extLst>
              <a:ext uri="{FF2B5EF4-FFF2-40B4-BE49-F238E27FC236}">
                <a16:creationId xmlns:a16="http://schemas.microsoft.com/office/drawing/2014/main" id="{CEB85B56-A73D-4262-BDC2-8462C69195EA}"/>
              </a:ext>
            </a:extLst>
          </p:cNvPr>
          <p:cNvGrpSpPr/>
          <p:nvPr/>
        </p:nvGrpSpPr>
        <p:grpSpPr>
          <a:xfrm>
            <a:off x="15629" y="46604"/>
            <a:ext cx="11074617" cy="693969"/>
            <a:chOff x="15629" y="46604"/>
            <a:chExt cx="11074617" cy="693969"/>
          </a:xfrm>
        </p:grpSpPr>
        <p:sp>
          <p:nvSpPr>
            <p:cNvPr id="8" name="Rectangle 7">
              <a:extLst>
                <a:ext uri="{FF2B5EF4-FFF2-40B4-BE49-F238E27FC236}">
                  <a16:creationId xmlns:a16="http://schemas.microsoft.com/office/drawing/2014/main" id="{DC98AC4A-4379-49C6-838B-97C12D58E580}"/>
                </a:ext>
              </a:extLst>
            </p:cNvPr>
            <p:cNvSpPr/>
            <p:nvPr/>
          </p:nvSpPr>
          <p:spPr>
            <a:xfrm>
              <a:off x="744972" y="208922"/>
              <a:ext cx="10345274" cy="369332"/>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lIns="91440" tIns="45720" rIns="91440" bIns="45720">
              <a:spAutoFit/>
              <a:scene3d>
                <a:camera prst="orthographicFront"/>
                <a:lightRig rig="threePt" dir="t"/>
              </a:scene3d>
              <a:sp3d extrusionH="57150">
                <a:bevelT w="38100" h="38100" prst="relaxedInset"/>
              </a:sp3d>
            </a:bodyPr>
            <a:lstStyle/>
            <a:p>
              <a:r>
                <a:rPr lang="en-US" b="1" cap="none" spc="0" dirty="0">
                  <a:ln w="0"/>
                  <a:solidFill>
                    <a:schemeClr val="tx1"/>
                  </a:solidFill>
                  <a:effectLst>
                    <a:outerShdw blurRad="50800" dist="38100" dir="2700000" algn="tl" rotWithShape="0">
                      <a:prstClr val="black">
                        <a:alpha val="40000"/>
                      </a:prstClr>
                    </a:outerShdw>
                  </a:effectLst>
                </a:rPr>
                <a:t>Department of Electronics and Communication Engineering, NIT Silchar </a:t>
              </a:r>
            </a:p>
          </p:txBody>
        </p:sp>
        <p:pic>
          <p:nvPicPr>
            <p:cNvPr id="9" name="Picture 8">
              <a:extLst>
                <a:ext uri="{FF2B5EF4-FFF2-40B4-BE49-F238E27FC236}">
                  <a16:creationId xmlns:a16="http://schemas.microsoft.com/office/drawing/2014/main" id="{F74EE9CF-9C62-46DF-87B1-7282C66F2F2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629" y="46604"/>
              <a:ext cx="729343" cy="69396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grpSp>
        <p:nvGrpSpPr>
          <p:cNvPr id="10" name="Group 9">
            <a:extLst>
              <a:ext uri="{FF2B5EF4-FFF2-40B4-BE49-F238E27FC236}">
                <a16:creationId xmlns:a16="http://schemas.microsoft.com/office/drawing/2014/main" id="{C0B21F0D-DE95-4CE8-925F-4F2AFB579B0F}"/>
              </a:ext>
            </a:extLst>
          </p:cNvPr>
          <p:cNvGrpSpPr/>
          <p:nvPr/>
        </p:nvGrpSpPr>
        <p:grpSpPr>
          <a:xfrm>
            <a:off x="151415" y="6251431"/>
            <a:ext cx="12040585" cy="509385"/>
            <a:chOff x="151415" y="6251431"/>
            <a:chExt cx="12040585" cy="509385"/>
          </a:xfrm>
        </p:grpSpPr>
        <p:sp>
          <p:nvSpPr>
            <p:cNvPr id="11" name="TextBox 10">
              <a:extLst>
                <a:ext uri="{FF2B5EF4-FFF2-40B4-BE49-F238E27FC236}">
                  <a16:creationId xmlns:a16="http://schemas.microsoft.com/office/drawing/2014/main" id="{F7C4AACC-071D-4CE5-A008-D15F05FEF19A}"/>
                </a:ext>
              </a:extLst>
            </p:cNvPr>
            <p:cNvSpPr txBox="1"/>
            <p:nvPr/>
          </p:nvSpPr>
          <p:spPr>
            <a:xfrm>
              <a:off x="5064728" y="6373299"/>
              <a:ext cx="2062544" cy="338554"/>
            </a:xfrm>
            <a:prstGeom prst="rect">
              <a:avLst/>
            </a:prstGeom>
            <a:noFill/>
          </p:spPr>
          <p:txBody>
            <a:bodyPr wrap="square" rtlCol="0">
              <a:spAutoFit/>
            </a:bodyPr>
            <a:lstStyle/>
            <a:p>
              <a:r>
                <a:rPr lang="en-US" sz="1600" b="1" i="1" dirty="0">
                  <a:solidFill>
                    <a:srgbClr val="00B0F0"/>
                  </a:solidFill>
                  <a:latin typeface="Times New Roman" panose="02020603050405020304" pitchFamily="18" charset="0"/>
                  <a:cs typeface="Times New Roman" panose="02020603050405020304" pitchFamily="18" charset="0"/>
                </a:rPr>
                <a:t>Scholar Id:21304068 </a:t>
              </a:r>
            </a:p>
          </p:txBody>
        </p:sp>
        <p:sp>
          <p:nvSpPr>
            <p:cNvPr id="12" name="TextBox 11">
              <a:extLst>
                <a:ext uri="{FF2B5EF4-FFF2-40B4-BE49-F238E27FC236}">
                  <a16:creationId xmlns:a16="http://schemas.microsoft.com/office/drawing/2014/main" id="{1C6EA108-D6A8-41D4-AD1D-5AAE02FD47BE}"/>
                </a:ext>
              </a:extLst>
            </p:cNvPr>
            <p:cNvSpPr txBox="1"/>
            <p:nvPr/>
          </p:nvSpPr>
          <p:spPr>
            <a:xfrm>
              <a:off x="9719021" y="6344196"/>
              <a:ext cx="2472979" cy="338554"/>
            </a:xfrm>
            <a:prstGeom prst="rect">
              <a:avLst/>
            </a:prstGeom>
            <a:noFill/>
          </p:spPr>
          <p:txBody>
            <a:bodyPr wrap="square" rtlCol="0">
              <a:spAutoFit/>
            </a:bodyPr>
            <a:lstStyle/>
            <a:p>
              <a:r>
                <a:rPr lang="en-US" sz="1600" b="1" i="1" dirty="0">
                  <a:solidFill>
                    <a:srgbClr val="00B0F0"/>
                  </a:solidFill>
                  <a:latin typeface="Times New Roman" panose="02020603050405020304" pitchFamily="18" charset="0"/>
                  <a:cs typeface="Times New Roman" panose="02020603050405020304" pitchFamily="18" charset="0"/>
                </a:rPr>
                <a:t>kirti21_rs@ece.nits.ac.in</a:t>
              </a:r>
            </a:p>
          </p:txBody>
        </p:sp>
        <p:sp>
          <p:nvSpPr>
            <p:cNvPr id="13" name="TextBox 12">
              <a:extLst>
                <a:ext uri="{FF2B5EF4-FFF2-40B4-BE49-F238E27FC236}">
                  <a16:creationId xmlns:a16="http://schemas.microsoft.com/office/drawing/2014/main" id="{07A1B587-5F3C-4535-9262-8406F6385333}"/>
                </a:ext>
              </a:extLst>
            </p:cNvPr>
            <p:cNvSpPr txBox="1"/>
            <p:nvPr/>
          </p:nvSpPr>
          <p:spPr>
            <a:xfrm>
              <a:off x="646101" y="6373299"/>
              <a:ext cx="2472979" cy="338554"/>
            </a:xfrm>
            <a:prstGeom prst="rect">
              <a:avLst/>
            </a:prstGeom>
            <a:noFill/>
          </p:spPr>
          <p:txBody>
            <a:bodyPr wrap="square" rtlCol="0">
              <a:spAutoFit/>
            </a:bodyPr>
            <a:lstStyle/>
            <a:p>
              <a:r>
                <a:rPr lang="en-US" sz="1600" b="1" i="1" dirty="0">
                  <a:solidFill>
                    <a:srgbClr val="00B0F0"/>
                  </a:solidFill>
                  <a:latin typeface="Times New Roman" panose="02020603050405020304" pitchFamily="18" charset="0"/>
                  <a:cs typeface="Times New Roman" panose="02020603050405020304" pitchFamily="18" charset="0"/>
                </a:rPr>
                <a:t>Kirti Swagat Mohanty</a:t>
              </a:r>
            </a:p>
          </p:txBody>
        </p:sp>
        <p:pic>
          <p:nvPicPr>
            <p:cNvPr id="14" name="Picture 13" descr="Icon&#10;&#10;Description automatically generated">
              <a:extLst>
                <a:ext uri="{FF2B5EF4-FFF2-40B4-BE49-F238E27FC236}">
                  <a16:creationId xmlns:a16="http://schemas.microsoft.com/office/drawing/2014/main" id="{9D195D50-76D8-4FA3-9C61-E82E8704300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61700" y="6251431"/>
              <a:ext cx="460422" cy="460422"/>
            </a:xfrm>
            <a:prstGeom prst="rect">
              <a:avLst/>
            </a:prstGeom>
          </p:spPr>
        </p:pic>
        <p:pic>
          <p:nvPicPr>
            <p:cNvPr id="15" name="Picture 14" descr="Icon&#10;&#10;Description automatically generated">
              <a:extLst>
                <a:ext uri="{FF2B5EF4-FFF2-40B4-BE49-F238E27FC236}">
                  <a16:creationId xmlns:a16="http://schemas.microsoft.com/office/drawing/2014/main" id="{64644747-FD8B-4EAE-9253-A4E2E2C87A5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51415" y="6266130"/>
              <a:ext cx="494686" cy="494686"/>
            </a:xfrm>
            <a:prstGeom prst="rect">
              <a:avLst/>
            </a:prstGeom>
          </p:spPr>
        </p:pic>
        <p:pic>
          <p:nvPicPr>
            <p:cNvPr id="16" name="Picture 15" descr="Icon&#10;&#10;Description automatically generated">
              <a:extLst>
                <a:ext uri="{FF2B5EF4-FFF2-40B4-BE49-F238E27FC236}">
                  <a16:creationId xmlns:a16="http://schemas.microsoft.com/office/drawing/2014/main" id="{5FFD1315-2C44-42ED-BFE7-5D247FE1775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356450" y="6312844"/>
              <a:ext cx="401257" cy="401257"/>
            </a:xfrm>
            <a:prstGeom prst="rect">
              <a:avLst/>
            </a:prstGeom>
          </p:spPr>
        </p:pic>
      </p:grpSp>
      <p:sp>
        <p:nvSpPr>
          <p:cNvPr id="4" name="Slide Number Placeholder 3">
            <a:extLst>
              <a:ext uri="{FF2B5EF4-FFF2-40B4-BE49-F238E27FC236}">
                <a16:creationId xmlns:a16="http://schemas.microsoft.com/office/drawing/2014/main" id="{EB5FF990-4CA6-470A-A89E-5530AF1F5318}"/>
              </a:ext>
            </a:extLst>
          </p:cNvPr>
          <p:cNvSpPr>
            <a:spLocks noGrp="1"/>
          </p:cNvSpPr>
          <p:nvPr>
            <p:ph type="sldNum" sz="quarter" idx="12"/>
          </p:nvPr>
        </p:nvSpPr>
        <p:spPr/>
        <p:txBody>
          <a:bodyPr/>
          <a:lstStyle/>
          <a:p>
            <a:fld id="{F05E57AE-C7CB-4E1B-849C-35869BC6D3B3}" type="slidenum">
              <a:rPr lang="en-US" smtClean="0"/>
              <a:t>22</a:t>
            </a:fld>
            <a:endParaRPr lang="en-US"/>
          </a:p>
        </p:txBody>
      </p:sp>
      <p:sp>
        <p:nvSpPr>
          <p:cNvPr id="19" name="Content Placeholder 2">
            <a:extLst>
              <a:ext uri="{FF2B5EF4-FFF2-40B4-BE49-F238E27FC236}">
                <a16:creationId xmlns:a16="http://schemas.microsoft.com/office/drawing/2014/main" id="{2209C0AA-C0D7-42A2-AAD4-6FF4ECD4CF85}"/>
              </a:ext>
            </a:extLst>
          </p:cNvPr>
          <p:cNvSpPr txBox="1">
            <a:spLocks/>
          </p:cNvSpPr>
          <p:nvPr/>
        </p:nvSpPr>
        <p:spPr>
          <a:xfrm>
            <a:off x="3433864" y="740572"/>
            <a:ext cx="8364436" cy="5323839"/>
          </a:xfrm>
          <a:prstGeom prst="rect">
            <a:avLst/>
          </a:prstGeom>
        </p:spPr>
        <p:txBody>
          <a:bodyPr vert="horz" lIns="91440" tIns="45720" rIns="91440" bIns="45720" rtlCol="0" anchor="ctr">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lvl="1" algn="just">
              <a:lnSpc>
                <a:spcPct val="150000"/>
              </a:lnSpc>
            </a:pPr>
            <a:r>
              <a:rPr lang="en-US" sz="2400" dirty="0">
                <a:latin typeface="Garamond" panose="02020404030301010803" pitchFamily="18" charset="0"/>
              </a:rPr>
              <a:t>It is defined as a systematic investigation of phenomena by gathering quantifiable data and performing statistical, mathematical or computational techniques. </a:t>
            </a:r>
          </a:p>
          <a:p>
            <a:pPr lvl="1" algn="just">
              <a:lnSpc>
                <a:spcPct val="150000"/>
              </a:lnSpc>
            </a:pPr>
            <a:r>
              <a:rPr lang="en-US" sz="2400" dirty="0">
                <a:latin typeface="Garamond" panose="02020404030301010803" pitchFamily="18" charset="0"/>
              </a:rPr>
              <a:t>The result of this research is essentially a number or a set of numbers.</a:t>
            </a:r>
          </a:p>
          <a:p>
            <a:pPr lvl="1" algn="just">
              <a:lnSpc>
                <a:spcPct val="150000"/>
              </a:lnSpc>
            </a:pPr>
            <a:r>
              <a:rPr lang="en-US" sz="2400" dirty="0">
                <a:latin typeface="Garamond" panose="02020404030301010803" pitchFamily="18" charset="0"/>
              </a:rPr>
              <a:t>It collects information from existing and potential customers using sampling methods and sending out online surveys, online polls, questionnaires etc. </a:t>
            </a:r>
            <a:endParaRPr lang="en-US" sz="2200" dirty="0">
              <a:latin typeface="Garamond" panose="02020404030301010803" pitchFamily="18" charset="0"/>
            </a:endParaRPr>
          </a:p>
          <a:p>
            <a:pPr lvl="1"/>
            <a:endParaRPr lang="en-US" sz="2400" dirty="0">
              <a:latin typeface="Garamond" panose="02020404030301010803" pitchFamily="18" charset="0"/>
            </a:endParaRPr>
          </a:p>
        </p:txBody>
      </p:sp>
    </p:spTree>
    <p:extLst>
      <p:ext uri="{BB962C8B-B14F-4D97-AF65-F5344CB8AC3E}">
        <p14:creationId xmlns:p14="http://schemas.microsoft.com/office/powerpoint/2010/main" val="3462148720"/>
      </p:ext>
    </p:extLst>
  </p:cSld>
  <p:clrMapOvr>
    <a:masterClrMapping/>
  </p:clrMapOvr>
  <mc:AlternateContent xmlns:mc="http://schemas.openxmlformats.org/markup-compatibility/2006" xmlns:p14="http://schemas.microsoft.com/office/powerpoint/2010/main">
    <mc:Choice Requires="p14">
      <p:transition spd="slow" p14:dur="6750" advClick="0"/>
    </mc:Choice>
    <mc:Fallback xmlns="">
      <p:transition spd="slow" advClick="0"/>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Garamond" panose="02020404030301010803" pitchFamily="18" charset="0"/>
              </a:rPr>
              <a:t>Examples of Quantitative Research</a:t>
            </a:r>
          </a:p>
        </p:txBody>
      </p:sp>
      <p:grpSp>
        <p:nvGrpSpPr>
          <p:cNvPr id="7" name="Group 6">
            <a:extLst>
              <a:ext uri="{FF2B5EF4-FFF2-40B4-BE49-F238E27FC236}">
                <a16:creationId xmlns:a16="http://schemas.microsoft.com/office/drawing/2014/main" id="{CEB85B56-A73D-4262-BDC2-8462C69195EA}"/>
              </a:ext>
            </a:extLst>
          </p:cNvPr>
          <p:cNvGrpSpPr/>
          <p:nvPr/>
        </p:nvGrpSpPr>
        <p:grpSpPr>
          <a:xfrm>
            <a:off x="15629" y="46604"/>
            <a:ext cx="11074617" cy="693969"/>
            <a:chOff x="15629" y="46604"/>
            <a:chExt cx="11074617" cy="693969"/>
          </a:xfrm>
        </p:grpSpPr>
        <p:sp>
          <p:nvSpPr>
            <p:cNvPr id="8" name="Rectangle 7">
              <a:extLst>
                <a:ext uri="{FF2B5EF4-FFF2-40B4-BE49-F238E27FC236}">
                  <a16:creationId xmlns:a16="http://schemas.microsoft.com/office/drawing/2014/main" id="{DC98AC4A-4379-49C6-838B-97C12D58E580}"/>
                </a:ext>
              </a:extLst>
            </p:cNvPr>
            <p:cNvSpPr/>
            <p:nvPr/>
          </p:nvSpPr>
          <p:spPr>
            <a:xfrm>
              <a:off x="744972" y="208922"/>
              <a:ext cx="10345274" cy="369332"/>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lIns="91440" tIns="45720" rIns="91440" bIns="45720">
              <a:spAutoFit/>
              <a:scene3d>
                <a:camera prst="orthographicFront"/>
                <a:lightRig rig="threePt" dir="t"/>
              </a:scene3d>
              <a:sp3d extrusionH="57150">
                <a:bevelT w="38100" h="38100" prst="relaxedInset"/>
              </a:sp3d>
            </a:bodyPr>
            <a:lstStyle/>
            <a:p>
              <a:r>
                <a:rPr lang="en-US" b="1" cap="none" spc="0" dirty="0">
                  <a:ln w="0"/>
                  <a:solidFill>
                    <a:schemeClr val="tx1"/>
                  </a:solidFill>
                  <a:effectLst>
                    <a:outerShdw blurRad="50800" dist="38100" dir="2700000" algn="tl" rotWithShape="0">
                      <a:prstClr val="black">
                        <a:alpha val="40000"/>
                      </a:prstClr>
                    </a:outerShdw>
                  </a:effectLst>
                </a:rPr>
                <a:t>Department of Electronics and Communication Engineering, NIT Silchar </a:t>
              </a:r>
            </a:p>
          </p:txBody>
        </p:sp>
        <p:pic>
          <p:nvPicPr>
            <p:cNvPr id="9" name="Picture 8">
              <a:extLst>
                <a:ext uri="{FF2B5EF4-FFF2-40B4-BE49-F238E27FC236}">
                  <a16:creationId xmlns:a16="http://schemas.microsoft.com/office/drawing/2014/main" id="{F74EE9CF-9C62-46DF-87B1-7282C66F2F2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629" y="46604"/>
              <a:ext cx="729343" cy="69396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grpSp>
        <p:nvGrpSpPr>
          <p:cNvPr id="10" name="Group 9">
            <a:extLst>
              <a:ext uri="{FF2B5EF4-FFF2-40B4-BE49-F238E27FC236}">
                <a16:creationId xmlns:a16="http://schemas.microsoft.com/office/drawing/2014/main" id="{C0B21F0D-DE95-4CE8-925F-4F2AFB579B0F}"/>
              </a:ext>
            </a:extLst>
          </p:cNvPr>
          <p:cNvGrpSpPr/>
          <p:nvPr/>
        </p:nvGrpSpPr>
        <p:grpSpPr>
          <a:xfrm>
            <a:off x="151415" y="6251431"/>
            <a:ext cx="12040585" cy="509385"/>
            <a:chOff x="151415" y="6251431"/>
            <a:chExt cx="12040585" cy="509385"/>
          </a:xfrm>
        </p:grpSpPr>
        <p:sp>
          <p:nvSpPr>
            <p:cNvPr id="11" name="TextBox 10">
              <a:extLst>
                <a:ext uri="{FF2B5EF4-FFF2-40B4-BE49-F238E27FC236}">
                  <a16:creationId xmlns:a16="http://schemas.microsoft.com/office/drawing/2014/main" id="{F7C4AACC-071D-4CE5-A008-D15F05FEF19A}"/>
                </a:ext>
              </a:extLst>
            </p:cNvPr>
            <p:cNvSpPr txBox="1"/>
            <p:nvPr/>
          </p:nvSpPr>
          <p:spPr>
            <a:xfrm>
              <a:off x="5064728" y="6373299"/>
              <a:ext cx="2062544" cy="338554"/>
            </a:xfrm>
            <a:prstGeom prst="rect">
              <a:avLst/>
            </a:prstGeom>
            <a:noFill/>
          </p:spPr>
          <p:txBody>
            <a:bodyPr wrap="square" rtlCol="0">
              <a:spAutoFit/>
            </a:bodyPr>
            <a:lstStyle/>
            <a:p>
              <a:r>
                <a:rPr lang="en-US" sz="1600" b="1" i="1" dirty="0">
                  <a:solidFill>
                    <a:srgbClr val="00B0F0"/>
                  </a:solidFill>
                  <a:latin typeface="Times New Roman" panose="02020603050405020304" pitchFamily="18" charset="0"/>
                  <a:cs typeface="Times New Roman" panose="02020603050405020304" pitchFamily="18" charset="0"/>
                </a:rPr>
                <a:t>Scholar Id:21304068 </a:t>
              </a:r>
            </a:p>
          </p:txBody>
        </p:sp>
        <p:sp>
          <p:nvSpPr>
            <p:cNvPr id="12" name="TextBox 11">
              <a:extLst>
                <a:ext uri="{FF2B5EF4-FFF2-40B4-BE49-F238E27FC236}">
                  <a16:creationId xmlns:a16="http://schemas.microsoft.com/office/drawing/2014/main" id="{1C6EA108-D6A8-41D4-AD1D-5AAE02FD47BE}"/>
                </a:ext>
              </a:extLst>
            </p:cNvPr>
            <p:cNvSpPr txBox="1"/>
            <p:nvPr/>
          </p:nvSpPr>
          <p:spPr>
            <a:xfrm>
              <a:off x="9719021" y="6344196"/>
              <a:ext cx="2472979" cy="338554"/>
            </a:xfrm>
            <a:prstGeom prst="rect">
              <a:avLst/>
            </a:prstGeom>
            <a:noFill/>
          </p:spPr>
          <p:txBody>
            <a:bodyPr wrap="square" rtlCol="0">
              <a:spAutoFit/>
            </a:bodyPr>
            <a:lstStyle/>
            <a:p>
              <a:r>
                <a:rPr lang="en-US" sz="1600" b="1" i="1" dirty="0">
                  <a:solidFill>
                    <a:srgbClr val="00B0F0"/>
                  </a:solidFill>
                  <a:latin typeface="Times New Roman" panose="02020603050405020304" pitchFamily="18" charset="0"/>
                  <a:cs typeface="Times New Roman" panose="02020603050405020304" pitchFamily="18" charset="0"/>
                </a:rPr>
                <a:t>kirti21_rs@ece.nits.ac.in</a:t>
              </a:r>
            </a:p>
          </p:txBody>
        </p:sp>
        <p:sp>
          <p:nvSpPr>
            <p:cNvPr id="13" name="TextBox 12">
              <a:extLst>
                <a:ext uri="{FF2B5EF4-FFF2-40B4-BE49-F238E27FC236}">
                  <a16:creationId xmlns:a16="http://schemas.microsoft.com/office/drawing/2014/main" id="{07A1B587-5F3C-4535-9262-8406F6385333}"/>
                </a:ext>
              </a:extLst>
            </p:cNvPr>
            <p:cNvSpPr txBox="1"/>
            <p:nvPr/>
          </p:nvSpPr>
          <p:spPr>
            <a:xfrm>
              <a:off x="646101" y="6373299"/>
              <a:ext cx="2472979" cy="338554"/>
            </a:xfrm>
            <a:prstGeom prst="rect">
              <a:avLst/>
            </a:prstGeom>
            <a:noFill/>
          </p:spPr>
          <p:txBody>
            <a:bodyPr wrap="square" rtlCol="0">
              <a:spAutoFit/>
            </a:bodyPr>
            <a:lstStyle/>
            <a:p>
              <a:r>
                <a:rPr lang="en-US" sz="1600" b="1" i="1" dirty="0">
                  <a:solidFill>
                    <a:srgbClr val="00B0F0"/>
                  </a:solidFill>
                  <a:latin typeface="Times New Roman" panose="02020603050405020304" pitchFamily="18" charset="0"/>
                  <a:cs typeface="Times New Roman" panose="02020603050405020304" pitchFamily="18" charset="0"/>
                </a:rPr>
                <a:t>Kirti Swagat Mohanty</a:t>
              </a:r>
            </a:p>
          </p:txBody>
        </p:sp>
        <p:pic>
          <p:nvPicPr>
            <p:cNvPr id="14" name="Picture 13" descr="Icon&#10;&#10;Description automatically generated">
              <a:extLst>
                <a:ext uri="{FF2B5EF4-FFF2-40B4-BE49-F238E27FC236}">
                  <a16:creationId xmlns:a16="http://schemas.microsoft.com/office/drawing/2014/main" id="{9D195D50-76D8-4FA3-9C61-E82E8704300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61700" y="6251431"/>
              <a:ext cx="460422" cy="460422"/>
            </a:xfrm>
            <a:prstGeom prst="rect">
              <a:avLst/>
            </a:prstGeom>
          </p:spPr>
        </p:pic>
        <p:pic>
          <p:nvPicPr>
            <p:cNvPr id="15" name="Picture 14" descr="Icon&#10;&#10;Description automatically generated">
              <a:extLst>
                <a:ext uri="{FF2B5EF4-FFF2-40B4-BE49-F238E27FC236}">
                  <a16:creationId xmlns:a16="http://schemas.microsoft.com/office/drawing/2014/main" id="{64644747-FD8B-4EAE-9253-A4E2E2C87A5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51415" y="6266130"/>
              <a:ext cx="494686" cy="494686"/>
            </a:xfrm>
            <a:prstGeom prst="rect">
              <a:avLst/>
            </a:prstGeom>
          </p:spPr>
        </p:pic>
        <p:pic>
          <p:nvPicPr>
            <p:cNvPr id="16" name="Picture 15" descr="Icon&#10;&#10;Description automatically generated">
              <a:extLst>
                <a:ext uri="{FF2B5EF4-FFF2-40B4-BE49-F238E27FC236}">
                  <a16:creationId xmlns:a16="http://schemas.microsoft.com/office/drawing/2014/main" id="{5FFD1315-2C44-42ED-BFE7-5D247FE1775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356450" y="6312844"/>
              <a:ext cx="401257" cy="401257"/>
            </a:xfrm>
            <a:prstGeom prst="rect">
              <a:avLst/>
            </a:prstGeom>
          </p:spPr>
        </p:pic>
      </p:grpSp>
      <p:sp>
        <p:nvSpPr>
          <p:cNvPr id="4" name="Slide Number Placeholder 3">
            <a:extLst>
              <a:ext uri="{FF2B5EF4-FFF2-40B4-BE49-F238E27FC236}">
                <a16:creationId xmlns:a16="http://schemas.microsoft.com/office/drawing/2014/main" id="{EB5FF990-4CA6-470A-A89E-5530AF1F5318}"/>
              </a:ext>
            </a:extLst>
          </p:cNvPr>
          <p:cNvSpPr>
            <a:spLocks noGrp="1"/>
          </p:cNvSpPr>
          <p:nvPr>
            <p:ph type="sldNum" sz="quarter" idx="12"/>
          </p:nvPr>
        </p:nvSpPr>
        <p:spPr/>
        <p:txBody>
          <a:bodyPr/>
          <a:lstStyle/>
          <a:p>
            <a:fld id="{F05E57AE-C7CB-4E1B-849C-35869BC6D3B3}" type="slidenum">
              <a:rPr lang="en-US" smtClean="0"/>
              <a:t>23</a:t>
            </a:fld>
            <a:endParaRPr lang="en-US"/>
          </a:p>
        </p:txBody>
      </p:sp>
      <p:sp>
        <p:nvSpPr>
          <p:cNvPr id="19" name="Content Placeholder 2">
            <a:extLst>
              <a:ext uri="{FF2B5EF4-FFF2-40B4-BE49-F238E27FC236}">
                <a16:creationId xmlns:a16="http://schemas.microsoft.com/office/drawing/2014/main" id="{2209C0AA-C0D7-42A2-AAD4-6FF4ECD4CF85}"/>
              </a:ext>
            </a:extLst>
          </p:cNvPr>
          <p:cNvSpPr txBox="1">
            <a:spLocks/>
          </p:cNvSpPr>
          <p:nvPr/>
        </p:nvSpPr>
        <p:spPr>
          <a:xfrm>
            <a:off x="3433864" y="740572"/>
            <a:ext cx="8364436" cy="5323839"/>
          </a:xfrm>
          <a:prstGeom prst="rect">
            <a:avLst/>
          </a:prstGeom>
        </p:spPr>
        <p:txBody>
          <a:bodyPr vert="horz" lIns="91440" tIns="45720" rIns="91440" bIns="45720" rtlCol="0" anchor="ctr">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lvl="1" algn="just">
              <a:lnSpc>
                <a:spcPct val="150000"/>
              </a:lnSpc>
            </a:pPr>
            <a:r>
              <a:rPr lang="en-US" sz="2400" dirty="0">
                <a:latin typeface="Garamond" panose="02020404030301010803" pitchFamily="18" charset="0"/>
              </a:rPr>
              <a:t>The survey conducted to understand the amount of time a doctor takes to tend to a patient when the patient walks into the hospital.</a:t>
            </a:r>
          </a:p>
          <a:p>
            <a:pPr lvl="1" algn="just">
              <a:lnSpc>
                <a:spcPct val="150000"/>
              </a:lnSpc>
            </a:pPr>
            <a:r>
              <a:rPr lang="en-US" sz="2400" dirty="0">
                <a:latin typeface="Garamond" panose="02020404030301010803" pitchFamily="18" charset="0"/>
              </a:rPr>
              <a:t>A patient satisfaction survey template can be administered to ask questions like how much time did a doctor takes to see a patient, how often does a patient walks into hospital and such questions.</a:t>
            </a:r>
            <a:endParaRPr lang="en-US" sz="2200" dirty="0">
              <a:latin typeface="Garamond" panose="02020404030301010803" pitchFamily="18" charset="0"/>
            </a:endParaRPr>
          </a:p>
          <a:p>
            <a:pPr lvl="1"/>
            <a:endParaRPr lang="en-US" sz="2400" dirty="0">
              <a:latin typeface="Garamond" panose="02020404030301010803" pitchFamily="18" charset="0"/>
            </a:endParaRPr>
          </a:p>
        </p:txBody>
      </p:sp>
    </p:spTree>
    <p:extLst>
      <p:ext uri="{BB962C8B-B14F-4D97-AF65-F5344CB8AC3E}">
        <p14:creationId xmlns:p14="http://schemas.microsoft.com/office/powerpoint/2010/main" val="378146808"/>
      </p:ext>
    </p:extLst>
  </p:cSld>
  <p:clrMapOvr>
    <a:masterClrMapping/>
  </p:clrMapOvr>
  <mc:AlternateContent xmlns:mc="http://schemas.openxmlformats.org/markup-compatibility/2006" xmlns:p14="http://schemas.microsoft.com/office/powerpoint/2010/main">
    <mc:Choice Requires="p14">
      <p:transition spd="slow" p14:dur="6750" advClick="0"/>
    </mc:Choice>
    <mc:Fallback xmlns="">
      <p:transition spd="slow" advClick="0"/>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Garamond" panose="02020404030301010803" pitchFamily="18" charset="0"/>
              </a:rPr>
              <a:t>Advantages of Quantitative Research</a:t>
            </a:r>
          </a:p>
        </p:txBody>
      </p:sp>
      <p:grpSp>
        <p:nvGrpSpPr>
          <p:cNvPr id="7" name="Group 6">
            <a:extLst>
              <a:ext uri="{FF2B5EF4-FFF2-40B4-BE49-F238E27FC236}">
                <a16:creationId xmlns:a16="http://schemas.microsoft.com/office/drawing/2014/main" id="{CEB85B56-A73D-4262-BDC2-8462C69195EA}"/>
              </a:ext>
            </a:extLst>
          </p:cNvPr>
          <p:cNvGrpSpPr/>
          <p:nvPr/>
        </p:nvGrpSpPr>
        <p:grpSpPr>
          <a:xfrm>
            <a:off x="15629" y="46604"/>
            <a:ext cx="11074617" cy="693969"/>
            <a:chOff x="15629" y="46604"/>
            <a:chExt cx="11074617" cy="693969"/>
          </a:xfrm>
        </p:grpSpPr>
        <p:sp>
          <p:nvSpPr>
            <p:cNvPr id="8" name="Rectangle 7">
              <a:extLst>
                <a:ext uri="{FF2B5EF4-FFF2-40B4-BE49-F238E27FC236}">
                  <a16:creationId xmlns:a16="http://schemas.microsoft.com/office/drawing/2014/main" id="{DC98AC4A-4379-49C6-838B-97C12D58E580}"/>
                </a:ext>
              </a:extLst>
            </p:cNvPr>
            <p:cNvSpPr/>
            <p:nvPr/>
          </p:nvSpPr>
          <p:spPr>
            <a:xfrm>
              <a:off x="744972" y="208922"/>
              <a:ext cx="10345274" cy="369332"/>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lIns="91440" tIns="45720" rIns="91440" bIns="45720">
              <a:spAutoFit/>
              <a:scene3d>
                <a:camera prst="orthographicFront"/>
                <a:lightRig rig="threePt" dir="t"/>
              </a:scene3d>
              <a:sp3d extrusionH="57150">
                <a:bevelT w="38100" h="38100" prst="relaxedInset"/>
              </a:sp3d>
            </a:bodyPr>
            <a:lstStyle/>
            <a:p>
              <a:r>
                <a:rPr lang="en-US" b="1" cap="none" spc="0" dirty="0">
                  <a:ln w="0"/>
                  <a:solidFill>
                    <a:schemeClr val="tx1"/>
                  </a:solidFill>
                  <a:effectLst>
                    <a:outerShdw blurRad="50800" dist="38100" dir="2700000" algn="tl" rotWithShape="0">
                      <a:prstClr val="black">
                        <a:alpha val="40000"/>
                      </a:prstClr>
                    </a:outerShdw>
                  </a:effectLst>
                </a:rPr>
                <a:t>Department of Electronics and Communication Engineering, NIT Silchar </a:t>
              </a:r>
            </a:p>
          </p:txBody>
        </p:sp>
        <p:pic>
          <p:nvPicPr>
            <p:cNvPr id="9" name="Picture 8">
              <a:extLst>
                <a:ext uri="{FF2B5EF4-FFF2-40B4-BE49-F238E27FC236}">
                  <a16:creationId xmlns:a16="http://schemas.microsoft.com/office/drawing/2014/main" id="{F74EE9CF-9C62-46DF-87B1-7282C66F2F2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629" y="46604"/>
              <a:ext cx="729343" cy="69396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grpSp>
        <p:nvGrpSpPr>
          <p:cNvPr id="10" name="Group 9">
            <a:extLst>
              <a:ext uri="{FF2B5EF4-FFF2-40B4-BE49-F238E27FC236}">
                <a16:creationId xmlns:a16="http://schemas.microsoft.com/office/drawing/2014/main" id="{C0B21F0D-DE95-4CE8-925F-4F2AFB579B0F}"/>
              </a:ext>
            </a:extLst>
          </p:cNvPr>
          <p:cNvGrpSpPr/>
          <p:nvPr/>
        </p:nvGrpSpPr>
        <p:grpSpPr>
          <a:xfrm>
            <a:off x="151415" y="6251431"/>
            <a:ext cx="12040585" cy="509385"/>
            <a:chOff x="151415" y="6251431"/>
            <a:chExt cx="12040585" cy="509385"/>
          </a:xfrm>
        </p:grpSpPr>
        <p:sp>
          <p:nvSpPr>
            <p:cNvPr id="11" name="TextBox 10">
              <a:extLst>
                <a:ext uri="{FF2B5EF4-FFF2-40B4-BE49-F238E27FC236}">
                  <a16:creationId xmlns:a16="http://schemas.microsoft.com/office/drawing/2014/main" id="{F7C4AACC-071D-4CE5-A008-D15F05FEF19A}"/>
                </a:ext>
              </a:extLst>
            </p:cNvPr>
            <p:cNvSpPr txBox="1"/>
            <p:nvPr/>
          </p:nvSpPr>
          <p:spPr>
            <a:xfrm>
              <a:off x="5064728" y="6373299"/>
              <a:ext cx="2062544" cy="338554"/>
            </a:xfrm>
            <a:prstGeom prst="rect">
              <a:avLst/>
            </a:prstGeom>
            <a:noFill/>
          </p:spPr>
          <p:txBody>
            <a:bodyPr wrap="square" rtlCol="0">
              <a:spAutoFit/>
            </a:bodyPr>
            <a:lstStyle/>
            <a:p>
              <a:r>
                <a:rPr lang="en-US" sz="1600" b="1" i="1" dirty="0">
                  <a:solidFill>
                    <a:srgbClr val="00B0F0"/>
                  </a:solidFill>
                  <a:latin typeface="Times New Roman" panose="02020603050405020304" pitchFamily="18" charset="0"/>
                  <a:cs typeface="Times New Roman" panose="02020603050405020304" pitchFamily="18" charset="0"/>
                </a:rPr>
                <a:t>Scholar Id:21304068 </a:t>
              </a:r>
            </a:p>
          </p:txBody>
        </p:sp>
        <p:sp>
          <p:nvSpPr>
            <p:cNvPr id="12" name="TextBox 11">
              <a:extLst>
                <a:ext uri="{FF2B5EF4-FFF2-40B4-BE49-F238E27FC236}">
                  <a16:creationId xmlns:a16="http://schemas.microsoft.com/office/drawing/2014/main" id="{1C6EA108-D6A8-41D4-AD1D-5AAE02FD47BE}"/>
                </a:ext>
              </a:extLst>
            </p:cNvPr>
            <p:cNvSpPr txBox="1"/>
            <p:nvPr/>
          </p:nvSpPr>
          <p:spPr>
            <a:xfrm>
              <a:off x="9719021" y="6344196"/>
              <a:ext cx="2472979" cy="338554"/>
            </a:xfrm>
            <a:prstGeom prst="rect">
              <a:avLst/>
            </a:prstGeom>
            <a:noFill/>
          </p:spPr>
          <p:txBody>
            <a:bodyPr wrap="square" rtlCol="0">
              <a:spAutoFit/>
            </a:bodyPr>
            <a:lstStyle/>
            <a:p>
              <a:r>
                <a:rPr lang="en-US" sz="1600" b="1" i="1" dirty="0">
                  <a:solidFill>
                    <a:srgbClr val="00B0F0"/>
                  </a:solidFill>
                  <a:latin typeface="Times New Roman" panose="02020603050405020304" pitchFamily="18" charset="0"/>
                  <a:cs typeface="Times New Roman" panose="02020603050405020304" pitchFamily="18" charset="0"/>
                </a:rPr>
                <a:t>kirti21_rs@ece.nits.ac.in</a:t>
              </a:r>
            </a:p>
          </p:txBody>
        </p:sp>
        <p:sp>
          <p:nvSpPr>
            <p:cNvPr id="13" name="TextBox 12">
              <a:extLst>
                <a:ext uri="{FF2B5EF4-FFF2-40B4-BE49-F238E27FC236}">
                  <a16:creationId xmlns:a16="http://schemas.microsoft.com/office/drawing/2014/main" id="{07A1B587-5F3C-4535-9262-8406F6385333}"/>
                </a:ext>
              </a:extLst>
            </p:cNvPr>
            <p:cNvSpPr txBox="1"/>
            <p:nvPr/>
          </p:nvSpPr>
          <p:spPr>
            <a:xfrm>
              <a:off x="646101" y="6373299"/>
              <a:ext cx="2472979" cy="338554"/>
            </a:xfrm>
            <a:prstGeom prst="rect">
              <a:avLst/>
            </a:prstGeom>
            <a:noFill/>
          </p:spPr>
          <p:txBody>
            <a:bodyPr wrap="square" rtlCol="0">
              <a:spAutoFit/>
            </a:bodyPr>
            <a:lstStyle/>
            <a:p>
              <a:r>
                <a:rPr lang="en-US" sz="1600" b="1" i="1" dirty="0">
                  <a:solidFill>
                    <a:srgbClr val="00B0F0"/>
                  </a:solidFill>
                  <a:latin typeface="Times New Roman" panose="02020603050405020304" pitchFamily="18" charset="0"/>
                  <a:cs typeface="Times New Roman" panose="02020603050405020304" pitchFamily="18" charset="0"/>
                </a:rPr>
                <a:t>Kirti Swagat Mohanty</a:t>
              </a:r>
            </a:p>
          </p:txBody>
        </p:sp>
        <p:pic>
          <p:nvPicPr>
            <p:cNvPr id="14" name="Picture 13" descr="Icon&#10;&#10;Description automatically generated">
              <a:extLst>
                <a:ext uri="{FF2B5EF4-FFF2-40B4-BE49-F238E27FC236}">
                  <a16:creationId xmlns:a16="http://schemas.microsoft.com/office/drawing/2014/main" id="{9D195D50-76D8-4FA3-9C61-E82E8704300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61700" y="6251431"/>
              <a:ext cx="460422" cy="460422"/>
            </a:xfrm>
            <a:prstGeom prst="rect">
              <a:avLst/>
            </a:prstGeom>
          </p:spPr>
        </p:pic>
        <p:pic>
          <p:nvPicPr>
            <p:cNvPr id="15" name="Picture 14" descr="Icon&#10;&#10;Description automatically generated">
              <a:extLst>
                <a:ext uri="{FF2B5EF4-FFF2-40B4-BE49-F238E27FC236}">
                  <a16:creationId xmlns:a16="http://schemas.microsoft.com/office/drawing/2014/main" id="{64644747-FD8B-4EAE-9253-A4E2E2C87A5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51415" y="6266130"/>
              <a:ext cx="494686" cy="494686"/>
            </a:xfrm>
            <a:prstGeom prst="rect">
              <a:avLst/>
            </a:prstGeom>
          </p:spPr>
        </p:pic>
        <p:pic>
          <p:nvPicPr>
            <p:cNvPr id="16" name="Picture 15" descr="Icon&#10;&#10;Description automatically generated">
              <a:extLst>
                <a:ext uri="{FF2B5EF4-FFF2-40B4-BE49-F238E27FC236}">
                  <a16:creationId xmlns:a16="http://schemas.microsoft.com/office/drawing/2014/main" id="{5FFD1315-2C44-42ED-BFE7-5D247FE1775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356450" y="6312844"/>
              <a:ext cx="401257" cy="401257"/>
            </a:xfrm>
            <a:prstGeom prst="rect">
              <a:avLst/>
            </a:prstGeom>
          </p:spPr>
        </p:pic>
      </p:grpSp>
      <p:sp>
        <p:nvSpPr>
          <p:cNvPr id="4" name="Slide Number Placeholder 3">
            <a:extLst>
              <a:ext uri="{FF2B5EF4-FFF2-40B4-BE49-F238E27FC236}">
                <a16:creationId xmlns:a16="http://schemas.microsoft.com/office/drawing/2014/main" id="{EB5FF990-4CA6-470A-A89E-5530AF1F5318}"/>
              </a:ext>
            </a:extLst>
          </p:cNvPr>
          <p:cNvSpPr>
            <a:spLocks noGrp="1"/>
          </p:cNvSpPr>
          <p:nvPr>
            <p:ph type="sldNum" sz="quarter" idx="12"/>
          </p:nvPr>
        </p:nvSpPr>
        <p:spPr/>
        <p:txBody>
          <a:bodyPr/>
          <a:lstStyle/>
          <a:p>
            <a:fld id="{F05E57AE-C7CB-4E1B-849C-35869BC6D3B3}" type="slidenum">
              <a:rPr lang="en-US" smtClean="0"/>
              <a:t>24</a:t>
            </a:fld>
            <a:endParaRPr lang="en-US"/>
          </a:p>
        </p:txBody>
      </p:sp>
      <p:sp>
        <p:nvSpPr>
          <p:cNvPr id="19" name="Content Placeholder 2">
            <a:extLst>
              <a:ext uri="{FF2B5EF4-FFF2-40B4-BE49-F238E27FC236}">
                <a16:creationId xmlns:a16="http://schemas.microsoft.com/office/drawing/2014/main" id="{2209C0AA-C0D7-42A2-AAD4-6FF4ECD4CF85}"/>
              </a:ext>
            </a:extLst>
          </p:cNvPr>
          <p:cNvSpPr txBox="1">
            <a:spLocks/>
          </p:cNvSpPr>
          <p:nvPr/>
        </p:nvSpPr>
        <p:spPr>
          <a:xfrm>
            <a:off x="3433864" y="740572"/>
            <a:ext cx="8364436" cy="5323839"/>
          </a:xfrm>
          <a:prstGeom prst="rect">
            <a:avLst/>
          </a:prstGeom>
        </p:spPr>
        <p:txBody>
          <a:bodyPr vert="horz" lIns="91440" tIns="45720" rIns="91440" bIns="45720" rtlCol="0" anchor="ctr">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lvl="1" algn="just">
              <a:lnSpc>
                <a:spcPct val="150000"/>
              </a:lnSpc>
            </a:pPr>
            <a:r>
              <a:rPr lang="en-US" sz="2400" dirty="0">
                <a:latin typeface="Garamond" panose="02020404030301010803" pitchFamily="18" charset="0"/>
              </a:rPr>
              <a:t>Validity: Applied Research is unbiased in nature because it tests empirical evidence in order to arrive at valid research outcomes. It employs carefully mapped-out procedures, and this makes it a more valid research approach.</a:t>
            </a:r>
          </a:p>
          <a:p>
            <a:pPr lvl="1" algn="just">
              <a:lnSpc>
                <a:spcPct val="150000"/>
              </a:lnSpc>
            </a:pPr>
            <a:r>
              <a:rPr lang="en-US" sz="2400" dirty="0">
                <a:latin typeface="Garamond" panose="02020404030301010803" pitchFamily="18" charset="0"/>
              </a:rPr>
              <a:t>It is useful in solving specific problems. </a:t>
            </a:r>
          </a:p>
          <a:p>
            <a:pPr lvl="1" algn="just">
              <a:lnSpc>
                <a:spcPct val="150000"/>
              </a:lnSpc>
            </a:pPr>
            <a:r>
              <a:rPr lang="en-US" sz="2400" dirty="0">
                <a:latin typeface="Garamond" panose="02020404030301010803" pitchFamily="18" charset="0"/>
              </a:rPr>
              <a:t>It helps individuals and organizations to find solutions to specific problems.</a:t>
            </a:r>
            <a:endParaRPr lang="en-US" sz="2200" dirty="0">
              <a:latin typeface="Garamond" panose="02020404030301010803" pitchFamily="18" charset="0"/>
            </a:endParaRPr>
          </a:p>
          <a:p>
            <a:pPr lvl="1"/>
            <a:endParaRPr lang="en-US" sz="2400" dirty="0">
              <a:latin typeface="Garamond" panose="02020404030301010803" pitchFamily="18" charset="0"/>
            </a:endParaRPr>
          </a:p>
        </p:txBody>
      </p:sp>
    </p:spTree>
    <p:extLst>
      <p:ext uri="{BB962C8B-B14F-4D97-AF65-F5344CB8AC3E}">
        <p14:creationId xmlns:p14="http://schemas.microsoft.com/office/powerpoint/2010/main" val="26707267"/>
      </p:ext>
    </p:extLst>
  </p:cSld>
  <p:clrMapOvr>
    <a:masterClrMapping/>
  </p:clrMapOvr>
  <mc:AlternateContent xmlns:mc="http://schemas.openxmlformats.org/markup-compatibility/2006" xmlns:p14="http://schemas.microsoft.com/office/powerpoint/2010/main">
    <mc:Choice Requires="p14">
      <p:transition spd="slow" p14:dur="6750" advClick="0"/>
    </mc:Choice>
    <mc:Fallback xmlns="">
      <p:transition spd="slow" advClick="0"/>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Garamond" panose="02020404030301010803" pitchFamily="18" charset="0"/>
              </a:rPr>
              <a:t>Disadvantages of Quantitative Research</a:t>
            </a:r>
          </a:p>
        </p:txBody>
      </p:sp>
      <p:grpSp>
        <p:nvGrpSpPr>
          <p:cNvPr id="7" name="Group 6">
            <a:extLst>
              <a:ext uri="{FF2B5EF4-FFF2-40B4-BE49-F238E27FC236}">
                <a16:creationId xmlns:a16="http://schemas.microsoft.com/office/drawing/2014/main" id="{CEB85B56-A73D-4262-BDC2-8462C69195EA}"/>
              </a:ext>
            </a:extLst>
          </p:cNvPr>
          <p:cNvGrpSpPr/>
          <p:nvPr/>
        </p:nvGrpSpPr>
        <p:grpSpPr>
          <a:xfrm>
            <a:off x="15629" y="46604"/>
            <a:ext cx="11074617" cy="693969"/>
            <a:chOff x="15629" y="46604"/>
            <a:chExt cx="11074617" cy="693969"/>
          </a:xfrm>
        </p:grpSpPr>
        <p:sp>
          <p:nvSpPr>
            <p:cNvPr id="8" name="Rectangle 7">
              <a:extLst>
                <a:ext uri="{FF2B5EF4-FFF2-40B4-BE49-F238E27FC236}">
                  <a16:creationId xmlns:a16="http://schemas.microsoft.com/office/drawing/2014/main" id="{DC98AC4A-4379-49C6-838B-97C12D58E580}"/>
                </a:ext>
              </a:extLst>
            </p:cNvPr>
            <p:cNvSpPr/>
            <p:nvPr/>
          </p:nvSpPr>
          <p:spPr>
            <a:xfrm>
              <a:off x="744972" y="208922"/>
              <a:ext cx="10345274" cy="369332"/>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lIns="91440" tIns="45720" rIns="91440" bIns="45720">
              <a:spAutoFit/>
              <a:scene3d>
                <a:camera prst="orthographicFront"/>
                <a:lightRig rig="threePt" dir="t"/>
              </a:scene3d>
              <a:sp3d extrusionH="57150">
                <a:bevelT w="38100" h="38100" prst="relaxedInset"/>
              </a:sp3d>
            </a:bodyPr>
            <a:lstStyle/>
            <a:p>
              <a:r>
                <a:rPr lang="en-US" b="1" cap="none" spc="0" dirty="0">
                  <a:ln w="0"/>
                  <a:solidFill>
                    <a:schemeClr val="tx1"/>
                  </a:solidFill>
                  <a:effectLst>
                    <a:outerShdw blurRad="50800" dist="38100" dir="2700000" algn="tl" rotWithShape="0">
                      <a:prstClr val="black">
                        <a:alpha val="40000"/>
                      </a:prstClr>
                    </a:outerShdw>
                  </a:effectLst>
                </a:rPr>
                <a:t>Department of Electronics and Communication Engineering, NIT Silchar </a:t>
              </a:r>
            </a:p>
          </p:txBody>
        </p:sp>
        <p:pic>
          <p:nvPicPr>
            <p:cNvPr id="9" name="Picture 8">
              <a:extLst>
                <a:ext uri="{FF2B5EF4-FFF2-40B4-BE49-F238E27FC236}">
                  <a16:creationId xmlns:a16="http://schemas.microsoft.com/office/drawing/2014/main" id="{F74EE9CF-9C62-46DF-87B1-7282C66F2F2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629" y="46604"/>
              <a:ext cx="729343" cy="69396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grpSp>
        <p:nvGrpSpPr>
          <p:cNvPr id="10" name="Group 9">
            <a:extLst>
              <a:ext uri="{FF2B5EF4-FFF2-40B4-BE49-F238E27FC236}">
                <a16:creationId xmlns:a16="http://schemas.microsoft.com/office/drawing/2014/main" id="{C0B21F0D-DE95-4CE8-925F-4F2AFB579B0F}"/>
              </a:ext>
            </a:extLst>
          </p:cNvPr>
          <p:cNvGrpSpPr/>
          <p:nvPr/>
        </p:nvGrpSpPr>
        <p:grpSpPr>
          <a:xfrm>
            <a:off x="151415" y="6251431"/>
            <a:ext cx="12040585" cy="509385"/>
            <a:chOff x="151415" y="6251431"/>
            <a:chExt cx="12040585" cy="509385"/>
          </a:xfrm>
        </p:grpSpPr>
        <p:sp>
          <p:nvSpPr>
            <p:cNvPr id="11" name="TextBox 10">
              <a:extLst>
                <a:ext uri="{FF2B5EF4-FFF2-40B4-BE49-F238E27FC236}">
                  <a16:creationId xmlns:a16="http://schemas.microsoft.com/office/drawing/2014/main" id="{F7C4AACC-071D-4CE5-A008-D15F05FEF19A}"/>
                </a:ext>
              </a:extLst>
            </p:cNvPr>
            <p:cNvSpPr txBox="1"/>
            <p:nvPr/>
          </p:nvSpPr>
          <p:spPr>
            <a:xfrm>
              <a:off x="5064728" y="6373299"/>
              <a:ext cx="2062544" cy="338554"/>
            </a:xfrm>
            <a:prstGeom prst="rect">
              <a:avLst/>
            </a:prstGeom>
            <a:noFill/>
          </p:spPr>
          <p:txBody>
            <a:bodyPr wrap="square" rtlCol="0">
              <a:spAutoFit/>
            </a:bodyPr>
            <a:lstStyle/>
            <a:p>
              <a:r>
                <a:rPr lang="en-US" sz="1600" b="1" i="1" dirty="0">
                  <a:solidFill>
                    <a:srgbClr val="00B0F0"/>
                  </a:solidFill>
                  <a:latin typeface="Times New Roman" panose="02020603050405020304" pitchFamily="18" charset="0"/>
                  <a:cs typeface="Times New Roman" panose="02020603050405020304" pitchFamily="18" charset="0"/>
                </a:rPr>
                <a:t>Scholar Id:21304068 </a:t>
              </a:r>
            </a:p>
          </p:txBody>
        </p:sp>
        <p:sp>
          <p:nvSpPr>
            <p:cNvPr id="12" name="TextBox 11">
              <a:extLst>
                <a:ext uri="{FF2B5EF4-FFF2-40B4-BE49-F238E27FC236}">
                  <a16:creationId xmlns:a16="http://schemas.microsoft.com/office/drawing/2014/main" id="{1C6EA108-D6A8-41D4-AD1D-5AAE02FD47BE}"/>
                </a:ext>
              </a:extLst>
            </p:cNvPr>
            <p:cNvSpPr txBox="1"/>
            <p:nvPr/>
          </p:nvSpPr>
          <p:spPr>
            <a:xfrm>
              <a:off x="9719021" y="6344196"/>
              <a:ext cx="2472979" cy="338554"/>
            </a:xfrm>
            <a:prstGeom prst="rect">
              <a:avLst/>
            </a:prstGeom>
            <a:noFill/>
          </p:spPr>
          <p:txBody>
            <a:bodyPr wrap="square" rtlCol="0">
              <a:spAutoFit/>
            </a:bodyPr>
            <a:lstStyle/>
            <a:p>
              <a:r>
                <a:rPr lang="en-US" sz="1600" b="1" i="1" dirty="0">
                  <a:solidFill>
                    <a:srgbClr val="00B0F0"/>
                  </a:solidFill>
                  <a:latin typeface="Times New Roman" panose="02020603050405020304" pitchFamily="18" charset="0"/>
                  <a:cs typeface="Times New Roman" panose="02020603050405020304" pitchFamily="18" charset="0"/>
                </a:rPr>
                <a:t>kirti21_rs@ece.nits.ac.in</a:t>
              </a:r>
            </a:p>
          </p:txBody>
        </p:sp>
        <p:sp>
          <p:nvSpPr>
            <p:cNvPr id="13" name="TextBox 12">
              <a:extLst>
                <a:ext uri="{FF2B5EF4-FFF2-40B4-BE49-F238E27FC236}">
                  <a16:creationId xmlns:a16="http://schemas.microsoft.com/office/drawing/2014/main" id="{07A1B587-5F3C-4535-9262-8406F6385333}"/>
                </a:ext>
              </a:extLst>
            </p:cNvPr>
            <p:cNvSpPr txBox="1"/>
            <p:nvPr/>
          </p:nvSpPr>
          <p:spPr>
            <a:xfrm>
              <a:off x="646101" y="6373299"/>
              <a:ext cx="2472979" cy="338554"/>
            </a:xfrm>
            <a:prstGeom prst="rect">
              <a:avLst/>
            </a:prstGeom>
            <a:noFill/>
          </p:spPr>
          <p:txBody>
            <a:bodyPr wrap="square" rtlCol="0">
              <a:spAutoFit/>
            </a:bodyPr>
            <a:lstStyle/>
            <a:p>
              <a:r>
                <a:rPr lang="en-US" sz="1600" b="1" i="1" dirty="0">
                  <a:solidFill>
                    <a:srgbClr val="00B0F0"/>
                  </a:solidFill>
                  <a:latin typeface="Times New Roman" panose="02020603050405020304" pitchFamily="18" charset="0"/>
                  <a:cs typeface="Times New Roman" panose="02020603050405020304" pitchFamily="18" charset="0"/>
                </a:rPr>
                <a:t>Kirti Swagat Mohanty</a:t>
              </a:r>
            </a:p>
          </p:txBody>
        </p:sp>
        <p:pic>
          <p:nvPicPr>
            <p:cNvPr id="14" name="Picture 13" descr="Icon&#10;&#10;Description automatically generated">
              <a:extLst>
                <a:ext uri="{FF2B5EF4-FFF2-40B4-BE49-F238E27FC236}">
                  <a16:creationId xmlns:a16="http://schemas.microsoft.com/office/drawing/2014/main" id="{9D195D50-76D8-4FA3-9C61-E82E8704300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61700" y="6251431"/>
              <a:ext cx="460422" cy="460422"/>
            </a:xfrm>
            <a:prstGeom prst="rect">
              <a:avLst/>
            </a:prstGeom>
          </p:spPr>
        </p:pic>
        <p:pic>
          <p:nvPicPr>
            <p:cNvPr id="15" name="Picture 14" descr="Icon&#10;&#10;Description automatically generated">
              <a:extLst>
                <a:ext uri="{FF2B5EF4-FFF2-40B4-BE49-F238E27FC236}">
                  <a16:creationId xmlns:a16="http://schemas.microsoft.com/office/drawing/2014/main" id="{64644747-FD8B-4EAE-9253-A4E2E2C87A5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51415" y="6266130"/>
              <a:ext cx="494686" cy="494686"/>
            </a:xfrm>
            <a:prstGeom prst="rect">
              <a:avLst/>
            </a:prstGeom>
          </p:spPr>
        </p:pic>
        <p:pic>
          <p:nvPicPr>
            <p:cNvPr id="16" name="Picture 15" descr="Icon&#10;&#10;Description automatically generated">
              <a:extLst>
                <a:ext uri="{FF2B5EF4-FFF2-40B4-BE49-F238E27FC236}">
                  <a16:creationId xmlns:a16="http://schemas.microsoft.com/office/drawing/2014/main" id="{5FFD1315-2C44-42ED-BFE7-5D247FE1775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356450" y="6312844"/>
              <a:ext cx="401257" cy="401257"/>
            </a:xfrm>
            <a:prstGeom prst="rect">
              <a:avLst/>
            </a:prstGeom>
          </p:spPr>
        </p:pic>
      </p:grpSp>
      <p:sp>
        <p:nvSpPr>
          <p:cNvPr id="4" name="Slide Number Placeholder 3">
            <a:extLst>
              <a:ext uri="{FF2B5EF4-FFF2-40B4-BE49-F238E27FC236}">
                <a16:creationId xmlns:a16="http://schemas.microsoft.com/office/drawing/2014/main" id="{EB5FF990-4CA6-470A-A89E-5530AF1F5318}"/>
              </a:ext>
            </a:extLst>
          </p:cNvPr>
          <p:cNvSpPr>
            <a:spLocks noGrp="1"/>
          </p:cNvSpPr>
          <p:nvPr>
            <p:ph type="sldNum" sz="quarter" idx="12"/>
          </p:nvPr>
        </p:nvSpPr>
        <p:spPr/>
        <p:txBody>
          <a:bodyPr/>
          <a:lstStyle/>
          <a:p>
            <a:fld id="{F05E57AE-C7CB-4E1B-849C-35869BC6D3B3}" type="slidenum">
              <a:rPr lang="en-US" smtClean="0"/>
              <a:t>25</a:t>
            </a:fld>
            <a:endParaRPr lang="en-US"/>
          </a:p>
        </p:txBody>
      </p:sp>
      <p:sp>
        <p:nvSpPr>
          <p:cNvPr id="19" name="Content Placeholder 2">
            <a:extLst>
              <a:ext uri="{FF2B5EF4-FFF2-40B4-BE49-F238E27FC236}">
                <a16:creationId xmlns:a16="http://schemas.microsoft.com/office/drawing/2014/main" id="{2209C0AA-C0D7-42A2-AAD4-6FF4ECD4CF85}"/>
              </a:ext>
            </a:extLst>
          </p:cNvPr>
          <p:cNvSpPr txBox="1">
            <a:spLocks/>
          </p:cNvSpPr>
          <p:nvPr/>
        </p:nvSpPr>
        <p:spPr>
          <a:xfrm>
            <a:off x="3433864" y="740572"/>
            <a:ext cx="8364436" cy="5323839"/>
          </a:xfrm>
          <a:prstGeom prst="rect">
            <a:avLst/>
          </a:prstGeom>
        </p:spPr>
        <p:txBody>
          <a:bodyPr vert="horz" lIns="91440" tIns="45720" rIns="91440" bIns="45720" rtlCol="0" anchor="ctr">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lvl="1" algn="just">
              <a:lnSpc>
                <a:spcPct val="150000"/>
              </a:lnSpc>
            </a:pPr>
            <a:r>
              <a:rPr lang="en-US" sz="2400" dirty="0">
                <a:latin typeface="Garamond" panose="02020404030301010803" pitchFamily="18" charset="0"/>
              </a:rPr>
              <a:t>It is not flexible in nature as it is restricted to a stipulated deadline.</a:t>
            </a:r>
          </a:p>
          <a:p>
            <a:pPr lvl="1" algn="just">
              <a:lnSpc>
                <a:spcPct val="150000"/>
              </a:lnSpc>
            </a:pPr>
            <a:r>
              <a:rPr lang="en-US" sz="2400" dirty="0">
                <a:latin typeface="Garamond" panose="02020404030301010803" pitchFamily="18" charset="0"/>
              </a:rPr>
              <a:t>Applied research is limited in nature and it cannot be generalized</a:t>
            </a:r>
            <a:endParaRPr lang="en-US" sz="2200" dirty="0">
              <a:latin typeface="Garamond" panose="02020404030301010803" pitchFamily="18" charset="0"/>
            </a:endParaRPr>
          </a:p>
          <a:p>
            <a:pPr lvl="1"/>
            <a:endParaRPr lang="en-US" sz="2400" dirty="0">
              <a:latin typeface="Garamond" panose="02020404030301010803" pitchFamily="18" charset="0"/>
            </a:endParaRPr>
          </a:p>
        </p:txBody>
      </p:sp>
    </p:spTree>
    <p:extLst>
      <p:ext uri="{BB962C8B-B14F-4D97-AF65-F5344CB8AC3E}">
        <p14:creationId xmlns:p14="http://schemas.microsoft.com/office/powerpoint/2010/main" val="124772648"/>
      </p:ext>
    </p:extLst>
  </p:cSld>
  <p:clrMapOvr>
    <a:masterClrMapping/>
  </p:clrMapOvr>
  <mc:AlternateContent xmlns:mc="http://schemas.openxmlformats.org/markup-compatibility/2006" xmlns:p14="http://schemas.microsoft.com/office/powerpoint/2010/main">
    <mc:Choice Requires="p14">
      <p:transition spd="slow" p14:dur="6750" advClick="0"/>
    </mc:Choice>
    <mc:Fallback xmlns="">
      <p:transition spd="slow" advClick="0"/>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Garamond" panose="02020404030301010803" pitchFamily="18" charset="0"/>
              </a:rPr>
              <a:t>Qualitative Research</a:t>
            </a:r>
          </a:p>
        </p:txBody>
      </p:sp>
      <p:grpSp>
        <p:nvGrpSpPr>
          <p:cNvPr id="7" name="Group 6">
            <a:extLst>
              <a:ext uri="{FF2B5EF4-FFF2-40B4-BE49-F238E27FC236}">
                <a16:creationId xmlns:a16="http://schemas.microsoft.com/office/drawing/2014/main" id="{CEB85B56-A73D-4262-BDC2-8462C69195EA}"/>
              </a:ext>
            </a:extLst>
          </p:cNvPr>
          <p:cNvGrpSpPr/>
          <p:nvPr/>
        </p:nvGrpSpPr>
        <p:grpSpPr>
          <a:xfrm>
            <a:off x="15629" y="46604"/>
            <a:ext cx="11074617" cy="693969"/>
            <a:chOff x="15629" y="46604"/>
            <a:chExt cx="11074617" cy="693969"/>
          </a:xfrm>
        </p:grpSpPr>
        <p:sp>
          <p:nvSpPr>
            <p:cNvPr id="8" name="Rectangle 7">
              <a:extLst>
                <a:ext uri="{FF2B5EF4-FFF2-40B4-BE49-F238E27FC236}">
                  <a16:creationId xmlns:a16="http://schemas.microsoft.com/office/drawing/2014/main" id="{DC98AC4A-4379-49C6-838B-97C12D58E580}"/>
                </a:ext>
              </a:extLst>
            </p:cNvPr>
            <p:cNvSpPr/>
            <p:nvPr/>
          </p:nvSpPr>
          <p:spPr>
            <a:xfrm>
              <a:off x="744972" y="208922"/>
              <a:ext cx="10345274" cy="369332"/>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lIns="91440" tIns="45720" rIns="91440" bIns="45720">
              <a:spAutoFit/>
              <a:scene3d>
                <a:camera prst="orthographicFront"/>
                <a:lightRig rig="threePt" dir="t"/>
              </a:scene3d>
              <a:sp3d extrusionH="57150">
                <a:bevelT w="38100" h="38100" prst="relaxedInset"/>
              </a:sp3d>
            </a:bodyPr>
            <a:lstStyle/>
            <a:p>
              <a:r>
                <a:rPr lang="en-US" b="1" cap="none" spc="0" dirty="0">
                  <a:ln w="0"/>
                  <a:solidFill>
                    <a:schemeClr val="tx1"/>
                  </a:solidFill>
                  <a:effectLst>
                    <a:outerShdw blurRad="50800" dist="38100" dir="2700000" algn="tl" rotWithShape="0">
                      <a:prstClr val="black">
                        <a:alpha val="40000"/>
                      </a:prstClr>
                    </a:outerShdw>
                  </a:effectLst>
                </a:rPr>
                <a:t>Department of Electronics and Communication Engineering, NIT Silchar </a:t>
              </a:r>
            </a:p>
          </p:txBody>
        </p:sp>
        <p:pic>
          <p:nvPicPr>
            <p:cNvPr id="9" name="Picture 8">
              <a:extLst>
                <a:ext uri="{FF2B5EF4-FFF2-40B4-BE49-F238E27FC236}">
                  <a16:creationId xmlns:a16="http://schemas.microsoft.com/office/drawing/2014/main" id="{F74EE9CF-9C62-46DF-87B1-7282C66F2F2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629" y="46604"/>
              <a:ext cx="729343" cy="69396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grpSp>
        <p:nvGrpSpPr>
          <p:cNvPr id="10" name="Group 9">
            <a:extLst>
              <a:ext uri="{FF2B5EF4-FFF2-40B4-BE49-F238E27FC236}">
                <a16:creationId xmlns:a16="http://schemas.microsoft.com/office/drawing/2014/main" id="{C0B21F0D-DE95-4CE8-925F-4F2AFB579B0F}"/>
              </a:ext>
            </a:extLst>
          </p:cNvPr>
          <p:cNvGrpSpPr/>
          <p:nvPr/>
        </p:nvGrpSpPr>
        <p:grpSpPr>
          <a:xfrm>
            <a:off x="151415" y="6251431"/>
            <a:ext cx="12040585" cy="509385"/>
            <a:chOff x="151415" y="6251431"/>
            <a:chExt cx="12040585" cy="509385"/>
          </a:xfrm>
        </p:grpSpPr>
        <p:sp>
          <p:nvSpPr>
            <p:cNvPr id="11" name="TextBox 10">
              <a:extLst>
                <a:ext uri="{FF2B5EF4-FFF2-40B4-BE49-F238E27FC236}">
                  <a16:creationId xmlns:a16="http://schemas.microsoft.com/office/drawing/2014/main" id="{F7C4AACC-071D-4CE5-A008-D15F05FEF19A}"/>
                </a:ext>
              </a:extLst>
            </p:cNvPr>
            <p:cNvSpPr txBox="1"/>
            <p:nvPr/>
          </p:nvSpPr>
          <p:spPr>
            <a:xfrm>
              <a:off x="5064728" y="6373299"/>
              <a:ext cx="2062544" cy="338554"/>
            </a:xfrm>
            <a:prstGeom prst="rect">
              <a:avLst/>
            </a:prstGeom>
            <a:noFill/>
          </p:spPr>
          <p:txBody>
            <a:bodyPr wrap="square" rtlCol="0">
              <a:spAutoFit/>
            </a:bodyPr>
            <a:lstStyle/>
            <a:p>
              <a:r>
                <a:rPr lang="en-US" sz="1600" b="1" i="1" dirty="0">
                  <a:solidFill>
                    <a:srgbClr val="00B0F0"/>
                  </a:solidFill>
                  <a:latin typeface="Times New Roman" panose="02020603050405020304" pitchFamily="18" charset="0"/>
                  <a:cs typeface="Times New Roman" panose="02020603050405020304" pitchFamily="18" charset="0"/>
                </a:rPr>
                <a:t>Scholar Id:21304068 </a:t>
              </a:r>
            </a:p>
          </p:txBody>
        </p:sp>
        <p:sp>
          <p:nvSpPr>
            <p:cNvPr id="12" name="TextBox 11">
              <a:extLst>
                <a:ext uri="{FF2B5EF4-FFF2-40B4-BE49-F238E27FC236}">
                  <a16:creationId xmlns:a16="http://schemas.microsoft.com/office/drawing/2014/main" id="{1C6EA108-D6A8-41D4-AD1D-5AAE02FD47BE}"/>
                </a:ext>
              </a:extLst>
            </p:cNvPr>
            <p:cNvSpPr txBox="1"/>
            <p:nvPr/>
          </p:nvSpPr>
          <p:spPr>
            <a:xfrm>
              <a:off x="9719021" y="6344196"/>
              <a:ext cx="2472979" cy="338554"/>
            </a:xfrm>
            <a:prstGeom prst="rect">
              <a:avLst/>
            </a:prstGeom>
            <a:noFill/>
          </p:spPr>
          <p:txBody>
            <a:bodyPr wrap="square" rtlCol="0">
              <a:spAutoFit/>
            </a:bodyPr>
            <a:lstStyle/>
            <a:p>
              <a:r>
                <a:rPr lang="en-US" sz="1600" b="1" i="1" dirty="0">
                  <a:solidFill>
                    <a:srgbClr val="00B0F0"/>
                  </a:solidFill>
                  <a:latin typeface="Times New Roman" panose="02020603050405020304" pitchFamily="18" charset="0"/>
                  <a:cs typeface="Times New Roman" panose="02020603050405020304" pitchFamily="18" charset="0"/>
                </a:rPr>
                <a:t>kirti21_rs@ece.nits.ac.in</a:t>
              </a:r>
            </a:p>
          </p:txBody>
        </p:sp>
        <p:sp>
          <p:nvSpPr>
            <p:cNvPr id="13" name="TextBox 12">
              <a:extLst>
                <a:ext uri="{FF2B5EF4-FFF2-40B4-BE49-F238E27FC236}">
                  <a16:creationId xmlns:a16="http://schemas.microsoft.com/office/drawing/2014/main" id="{07A1B587-5F3C-4535-9262-8406F6385333}"/>
                </a:ext>
              </a:extLst>
            </p:cNvPr>
            <p:cNvSpPr txBox="1"/>
            <p:nvPr/>
          </p:nvSpPr>
          <p:spPr>
            <a:xfrm>
              <a:off x="646101" y="6373299"/>
              <a:ext cx="2472979" cy="338554"/>
            </a:xfrm>
            <a:prstGeom prst="rect">
              <a:avLst/>
            </a:prstGeom>
            <a:noFill/>
          </p:spPr>
          <p:txBody>
            <a:bodyPr wrap="square" rtlCol="0">
              <a:spAutoFit/>
            </a:bodyPr>
            <a:lstStyle/>
            <a:p>
              <a:r>
                <a:rPr lang="en-US" sz="1600" b="1" i="1" dirty="0">
                  <a:solidFill>
                    <a:srgbClr val="00B0F0"/>
                  </a:solidFill>
                  <a:latin typeface="Times New Roman" panose="02020603050405020304" pitchFamily="18" charset="0"/>
                  <a:cs typeface="Times New Roman" panose="02020603050405020304" pitchFamily="18" charset="0"/>
                </a:rPr>
                <a:t>Kirti Swagat Mohanty</a:t>
              </a:r>
            </a:p>
          </p:txBody>
        </p:sp>
        <p:pic>
          <p:nvPicPr>
            <p:cNvPr id="14" name="Picture 13" descr="Icon&#10;&#10;Description automatically generated">
              <a:extLst>
                <a:ext uri="{FF2B5EF4-FFF2-40B4-BE49-F238E27FC236}">
                  <a16:creationId xmlns:a16="http://schemas.microsoft.com/office/drawing/2014/main" id="{9D195D50-76D8-4FA3-9C61-E82E8704300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61700" y="6251431"/>
              <a:ext cx="460422" cy="460422"/>
            </a:xfrm>
            <a:prstGeom prst="rect">
              <a:avLst/>
            </a:prstGeom>
          </p:spPr>
        </p:pic>
        <p:pic>
          <p:nvPicPr>
            <p:cNvPr id="15" name="Picture 14" descr="Icon&#10;&#10;Description automatically generated">
              <a:extLst>
                <a:ext uri="{FF2B5EF4-FFF2-40B4-BE49-F238E27FC236}">
                  <a16:creationId xmlns:a16="http://schemas.microsoft.com/office/drawing/2014/main" id="{64644747-FD8B-4EAE-9253-A4E2E2C87A5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51415" y="6266130"/>
              <a:ext cx="494686" cy="494686"/>
            </a:xfrm>
            <a:prstGeom prst="rect">
              <a:avLst/>
            </a:prstGeom>
          </p:spPr>
        </p:pic>
        <p:pic>
          <p:nvPicPr>
            <p:cNvPr id="16" name="Picture 15" descr="Icon&#10;&#10;Description automatically generated">
              <a:extLst>
                <a:ext uri="{FF2B5EF4-FFF2-40B4-BE49-F238E27FC236}">
                  <a16:creationId xmlns:a16="http://schemas.microsoft.com/office/drawing/2014/main" id="{5FFD1315-2C44-42ED-BFE7-5D247FE1775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356450" y="6312844"/>
              <a:ext cx="401257" cy="401257"/>
            </a:xfrm>
            <a:prstGeom prst="rect">
              <a:avLst/>
            </a:prstGeom>
          </p:spPr>
        </p:pic>
      </p:grpSp>
      <p:sp>
        <p:nvSpPr>
          <p:cNvPr id="4" name="Slide Number Placeholder 3">
            <a:extLst>
              <a:ext uri="{FF2B5EF4-FFF2-40B4-BE49-F238E27FC236}">
                <a16:creationId xmlns:a16="http://schemas.microsoft.com/office/drawing/2014/main" id="{EB5FF990-4CA6-470A-A89E-5530AF1F5318}"/>
              </a:ext>
            </a:extLst>
          </p:cNvPr>
          <p:cNvSpPr>
            <a:spLocks noGrp="1"/>
          </p:cNvSpPr>
          <p:nvPr>
            <p:ph type="sldNum" sz="quarter" idx="12"/>
          </p:nvPr>
        </p:nvSpPr>
        <p:spPr/>
        <p:txBody>
          <a:bodyPr/>
          <a:lstStyle/>
          <a:p>
            <a:fld id="{F05E57AE-C7CB-4E1B-849C-35869BC6D3B3}" type="slidenum">
              <a:rPr lang="en-US" smtClean="0"/>
              <a:t>26</a:t>
            </a:fld>
            <a:endParaRPr lang="en-US"/>
          </a:p>
        </p:txBody>
      </p:sp>
      <p:sp>
        <p:nvSpPr>
          <p:cNvPr id="19" name="Content Placeholder 2">
            <a:extLst>
              <a:ext uri="{FF2B5EF4-FFF2-40B4-BE49-F238E27FC236}">
                <a16:creationId xmlns:a16="http://schemas.microsoft.com/office/drawing/2014/main" id="{2209C0AA-C0D7-42A2-AAD4-6FF4ECD4CF85}"/>
              </a:ext>
            </a:extLst>
          </p:cNvPr>
          <p:cNvSpPr txBox="1">
            <a:spLocks/>
          </p:cNvSpPr>
          <p:nvPr/>
        </p:nvSpPr>
        <p:spPr>
          <a:xfrm>
            <a:off x="3433864" y="740572"/>
            <a:ext cx="8364436" cy="5323839"/>
          </a:xfrm>
          <a:prstGeom prst="rect">
            <a:avLst/>
          </a:prstGeom>
        </p:spPr>
        <p:txBody>
          <a:bodyPr vert="horz" lIns="91440" tIns="45720" rIns="91440" bIns="45720" rtlCol="0" anchor="ctr">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lvl="1" algn="just">
              <a:lnSpc>
                <a:spcPct val="150000"/>
              </a:lnSpc>
            </a:pPr>
            <a:r>
              <a:rPr lang="en-US" sz="2400" dirty="0">
                <a:latin typeface="Garamond" panose="02020404030301010803" pitchFamily="18" charset="0"/>
              </a:rPr>
              <a:t>It’s a type of research which involves collecting and analyzing non-numerical data (e.g. text, video or audio) to understand concepts, opinions or experiences. </a:t>
            </a:r>
          </a:p>
          <a:p>
            <a:pPr lvl="1" algn="just">
              <a:lnSpc>
                <a:spcPct val="150000"/>
              </a:lnSpc>
            </a:pPr>
            <a:r>
              <a:rPr lang="en-US" sz="2400" dirty="0">
                <a:latin typeface="Garamond" panose="02020404030301010803" pitchFamily="18" charset="0"/>
              </a:rPr>
              <a:t>It can be used to gather in-depth insights into a problem or generate new ideas for research.</a:t>
            </a:r>
          </a:p>
          <a:p>
            <a:pPr lvl="1" algn="just">
              <a:lnSpc>
                <a:spcPct val="150000"/>
              </a:lnSpc>
            </a:pPr>
            <a:r>
              <a:rPr lang="en-US" sz="2400" dirty="0">
                <a:latin typeface="Garamond" panose="02020404030301010803" pitchFamily="18" charset="0"/>
              </a:rPr>
              <a:t>It is commonly used in the humanities and social sciences, in subjects such as anthropology, sociology, education, health sciences, history etc.</a:t>
            </a:r>
          </a:p>
        </p:txBody>
      </p:sp>
    </p:spTree>
    <p:extLst>
      <p:ext uri="{BB962C8B-B14F-4D97-AF65-F5344CB8AC3E}">
        <p14:creationId xmlns:p14="http://schemas.microsoft.com/office/powerpoint/2010/main" val="2248737741"/>
      </p:ext>
    </p:extLst>
  </p:cSld>
  <p:clrMapOvr>
    <a:masterClrMapping/>
  </p:clrMapOvr>
  <mc:AlternateContent xmlns:mc="http://schemas.openxmlformats.org/markup-compatibility/2006" xmlns:p14="http://schemas.microsoft.com/office/powerpoint/2010/main">
    <mc:Choice Requires="p14">
      <p:transition spd="slow" p14:dur="6750" advClick="0"/>
    </mc:Choice>
    <mc:Fallback xmlns="">
      <p:transition spd="slow" advClick="0"/>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Garamond" panose="02020404030301010803" pitchFamily="18" charset="0"/>
              </a:rPr>
              <a:t>Examples of Qualitative Research</a:t>
            </a:r>
          </a:p>
        </p:txBody>
      </p:sp>
      <p:grpSp>
        <p:nvGrpSpPr>
          <p:cNvPr id="7" name="Group 6">
            <a:extLst>
              <a:ext uri="{FF2B5EF4-FFF2-40B4-BE49-F238E27FC236}">
                <a16:creationId xmlns:a16="http://schemas.microsoft.com/office/drawing/2014/main" id="{CEB85B56-A73D-4262-BDC2-8462C69195EA}"/>
              </a:ext>
            </a:extLst>
          </p:cNvPr>
          <p:cNvGrpSpPr/>
          <p:nvPr/>
        </p:nvGrpSpPr>
        <p:grpSpPr>
          <a:xfrm>
            <a:off x="15629" y="46604"/>
            <a:ext cx="11074617" cy="693969"/>
            <a:chOff x="15629" y="46604"/>
            <a:chExt cx="11074617" cy="693969"/>
          </a:xfrm>
        </p:grpSpPr>
        <p:sp>
          <p:nvSpPr>
            <p:cNvPr id="8" name="Rectangle 7">
              <a:extLst>
                <a:ext uri="{FF2B5EF4-FFF2-40B4-BE49-F238E27FC236}">
                  <a16:creationId xmlns:a16="http://schemas.microsoft.com/office/drawing/2014/main" id="{DC98AC4A-4379-49C6-838B-97C12D58E580}"/>
                </a:ext>
              </a:extLst>
            </p:cNvPr>
            <p:cNvSpPr/>
            <p:nvPr/>
          </p:nvSpPr>
          <p:spPr>
            <a:xfrm>
              <a:off x="744972" y="208922"/>
              <a:ext cx="10345274" cy="369332"/>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lIns="91440" tIns="45720" rIns="91440" bIns="45720">
              <a:spAutoFit/>
              <a:scene3d>
                <a:camera prst="orthographicFront"/>
                <a:lightRig rig="threePt" dir="t"/>
              </a:scene3d>
              <a:sp3d extrusionH="57150">
                <a:bevelT w="38100" h="38100" prst="relaxedInset"/>
              </a:sp3d>
            </a:bodyPr>
            <a:lstStyle/>
            <a:p>
              <a:r>
                <a:rPr lang="en-US" b="1" cap="none" spc="0" dirty="0">
                  <a:ln w="0"/>
                  <a:solidFill>
                    <a:schemeClr val="tx1"/>
                  </a:solidFill>
                  <a:effectLst>
                    <a:outerShdw blurRad="50800" dist="38100" dir="2700000" algn="tl" rotWithShape="0">
                      <a:prstClr val="black">
                        <a:alpha val="40000"/>
                      </a:prstClr>
                    </a:outerShdw>
                  </a:effectLst>
                </a:rPr>
                <a:t>Department of Electronics and Communication Engineering, NIT Silchar </a:t>
              </a:r>
            </a:p>
          </p:txBody>
        </p:sp>
        <p:pic>
          <p:nvPicPr>
            <p:cNvPr id="9" name="Picture 8">
              <a:extLst>
                <a:ext uri="{FF2B5EF4-FFF2-40B4-BE49-F238E27FC236}">
                  <a16:creationId xmlns:a16="http://schemas.microsoft.com/office/drawing/2014/main" id="{F74EE9CF-9C62-46DF-87B1-7282C66F2F2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629" y="46604"/>
              <a:ext cx="729343" cy="69396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grpSp>
        <p:nvGrpSpPr>
          <p:cNvPr id="10" name="Group 9">
            <a:extLst>
              <a:ext uri="{FF2B5EF4-FFF2-40B4-BE49-F238E27FC236}">
                <a16:creationId xmlns:a16="http://schemas.microsoft.com/office/drawing/2014/main" id="{C0B21F0D-DE95-4CE8-925F-4F2AFB579B0F}"/>
              </a:ext>
            </a:extLst>
          </p:cNvPr>
          <p:cNvGrpSpPr/>
          <p:nvPr/>
        </p:nvGrpSpPr>
        <p:grpSpPr>
          <a:xfrm>
            <a:off x="151415" y="6251431"/>
            <a:ext cx="12040585" cy="509385"/>
            <a:chOff x="151415" y="6251431"/>
            <a:chExt cx="12040585" cy="509385"/>
          </a:xfrm>
        </p:grpSpPr>
        <p:sp>
          <p:nvSpPr>
            <p:cNvPr id="11" name="TextBox 10">
              <a:extLst>
                <a:ext uri="{FF2B5EF4-FFF2-40B4-BE49-F238E27FC236}">
                  <a16:creationId xmlns:a16="http://schemas.microsoft.com/office/drawing/2014/main" id="{F7C4AACC-071D-4CE5-A008-D15F05FEF19A}"/>
                </a:ext>
              </a:extLst>
            </p:cNvPr>
            <p:cNvSpPr txBox="1"/>
            <p:nvPr/>
          </p:nvSpPr>
          <p:spPr>
            <a:xfrm>
              <a:off x="5064728" y="6373299"/>
              <a:ext cx="2062544" cy="338554"/>
            </a:xfrm>
            <a:prstGeom prst="rect">
              <a:avLst/>
            </a:prstGeom>
            <a:noFill/>
          </p:spPr>
          <p:txBody>
            <a:bodyPr wrap="square" rtlCol="0">
              <a:spAutoFit/>
            </a:bodyPr>
            <a:lstStyle/>
            <a:p>
              <a:r>
                <a:rPr lang="en-US" sz="1600" b="1" i="1" dirty="0">
                  <a:solidFill>
                    <a:srgbClr val="00B0F0"/>
                  </a:solidFill>
                  <a:latin typeface="Times New Roman" panose="02020603050405020304" pitchFamily="18" charset="0"/>
                  <a:cs typeface="Times New Roman" panose="02020603050405020304" pitchFamily="18" charset="0"/>
                </a:rPr>
                <a:t>Scholar Id:21304068 </a:t>
              </a:r>
            </a:p>
          </p:txBody>
        </p:sp>
        <p:sp>
          <p:nvSpPr>
            <p:cNvPr id="12" name="TextBox 11">
              <a:extLst>
                <a:ext uri="{FF2B5EF4-FFF2-40B4-BE49-F238E27FC236}">
                  <a16:creationId xmlns:a16="http://schemas.microsoft.com/office/drawing/2014/main" id="{1C6EA108-D6A8-41D4-AD1D-5AAE02FD47BE}"/>
                </a:ext>
              </a:extLst>
            </p:cNvPr>
            <p:cNvSpPr txBox="1"/>
            <p:nvPr/>
          </p:nvSpPr>
          <p:spPr>
            <a:xfrm>
              <a:off x="9719021" y="6344196"/>
              <a:ext cx="2472979" cy="338554"/>
            </a:xfrm>
            <a:prstGeom prst="rect">
              <a:avLst/>
            </a:prstGeom>
            <a:noFill/>
          </p:spPr>
          <p:txBody>
            <a:bodyPr wrap="square" rtlCol="0">
              <a:spAutoFit/>
            </a:bodyPr>
            <a:lstStyle/>
            <a:p>
              <a:r>
                <a:rPr lang="en-US" sz="1600" b="1" i="1" dirty="0">
                  <a:solidFill>
                    <a:srgbClr val="00B0F0"/>
                  </a:solidFill>
                  <a:latin typeface="Times New Roman" panose="02020603050405020304" pitchFamily="18" charset="0"/>
                  <a:cs typeface="Times New Roman" panose="02020603050405020304" pitchFamily="18" charset="0"/>
                </a:rPr>
                <a:t>kirti21_rs@ece.nits.ac.in</a:t>
              </a:r>
            </a:p>
          </p:txBody>
        </p:sp>
        <p:sp>
          <p:nvSpPr>
            <p:cNvPr id="13" name="TextBox 12">
              <a:extLst>
                <a:ext uri="{FF2B5EF4-FFF2-40B4-BE49-F238E27FC236}">
                  <a16:creationId xmlns:a16="http://schemas.microsoft.com/office/drawing/2014/main" id="{07A1B587-5F3C-4535-9262-8406F6385333}"/>
                </a:ext>
              </a:extLst>
            </p:cNvPr>
            <p:cNvSpPr txBox="1"/>
            <p:nvPr/>
          </p:nvSpPr>
          <p:spPr>
            <a:xfrm>
              <a:off x="646101" y="6373299"/>
              <a:ext cx="2472979" cy="338554"/>
            </a:xfrm>
            <a:prstGeom prst="rect">
              <a:avLst/>
            </a:prstGeom>
            <a:noFill/>
          </p:spPr>
          <p:txBody>
            <a:bodyPr wrap="square" rtlCol="0">
              <a:spAutoFit/>
            </a:bodyPr>
            <a:lstStyle/>
            <a:p>
              <a:r>
                <a:rPr lang="en-US" sz="1600" b="1" i="1" dirty="0">
                  <a:solidFill>
                    <a:srgbClr val="00B0F0"/>
                  </a:solidFill>
                  <a:latin typeface="Times New Roman" panose="02020603050405020304" pitchFamily="18" charset="0"/>
                  <a:cs typeface="Times New Roman" panose="02020603050405020304" pitchFamily="18" charset="0"/>
                </a:rPr>
                <a:t>Kirti Swagat Mohanty</a:t>
              </a:r>
            </a:p>
          </p:txBody>
        </p:sp>
        <p:pic>
          <p:nvPicPr>
            <p:cNvPr id="14" name="Picture 13" descr="Icon&#10;&#10;Description automatically generated">
              <a:extLst>
                <a:ext uri="{FF2B5EF4-FFF2-40B4-BE49-F238E27FC236}">
                  <a16:creationId xmlns:a16="http://schemas.microsoft.com/office/drawing/2014/main" id="{9D195D50-76D8-4FA3-9C61-E82E8704300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61700" y="6251431"/>
              <a:ext cx="460422" cy="460422"/>
            </a:xfrm>
            <a:prstGeom prst="rect">
              <a:avLst/>
            </a:prstGeom>
          </p:spPr>
        </p:pic>
        <p:pic>
          <p:nvPicPr>
            <p:cNvPr id="15" name="Picture 14" descr="Icon&#10;&#10;Description automatically generated">
              <a:extLst>
                <a:ext uri="{FF2B5EF4-FFF2-40B4-BE49-F238E27FC236}">
                  <a16:creationId xmlns:a16="http://schemas.microsoft.com/office/drawing/2014/main" id="{64644747-FD8B-4EAE-9253-A4E2E2C87A5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51415" y="6266130"/>
              <a:ext cx="494686" cy="494686"/>
            </a:xfrm>
            <a:prstGeom prst="rect">
              <a:avLst/>
            </a:prstGeom>
          </p:spPr>
        </p:pic>
        <p:pic>
          <p:nvPicPr>
            <p:cNvPr id="16" name="Picture 15" descr="Icon&#10;&#10;Description automatically generated">
              <a:extLst>
                <a:ext uri="{FF2B5EF4-FFF2-40B4-BE49-F238E27FC236}">
                  <a16:creationId xmlns:a16="http://schemas.microsoft.com/office/drawing/2014/main" id="{5FFD1315-2C44-42ED-BFE7-5D247FE1775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356450" y="6312844"/>
              <a:ext cx="401257" cy="401257"/>
            </a:xfrm>
            <a:prstGeom prst="rect">
              <a:avLst/>
            </a:prstGeom>
          </p:spPr>
        </p:pic>
      </p:grpSp>
      <p:sp>
        <p:nvSpPr>
          <p:cNvPr id="4" name="Slide Number Placeholder 3">
            <a:extLst>
              <a:ext uri="{FF2B5EF4-FFF2-40B4-BE49-F238E27FC236}">
                <a16:creationId xmlns:a16="http://schemas.microsoft.com/office/drawing/2014/main" id="{EB5FF990-4CA6-470A-A89E-5530AF1F5318}"/>
              </a:ext>
            </a:extLst>
          </p:cNvPr>
          <p:cNvSpPr>
            <a:spLocks noGrp="1"/>
          </p:cNvSpPr>
          <p:nvPr>
            <p:ph type="sldNum" sz="quarter" idx="12"/>
          </p:nvPr>
        </p:nvSpPr>
        <p:spPr/>
        <p:txBody>
          <a:bodyPr/>
          <a:lstStyle/>
          <a:p>
            <a:fld id="{F05E57AE-C7CB-4E1B-849C-35869BC6D3B3}" type="slidenum">
              <a:rPr lang="en-US" smtClean="0"/>
              <a:t>27</a:t>
            </a:fld>
            <a:endParaRPr lang="en-US"/>
          </a:p>
        </p:txBody>
      </p:sp>
      <p:sp>
        <p:nvSpPr>
          <p:cNvPr id="19" name="Content Placeholder 2">
            <a:extLst>
              <a:ext uri="{FF2B5EF4-FFF2-40B4-BE49-F238E27FC236}">
                <a16:creationId xmlns:a16="http://schemas.microsoft.com/office/drawing/2014/main" id="{2209C0AA-C0D7-42A2-AAD4-6FF4ECD4CF85}"/>
              </a:ext>
            </a:extLst>
          </p:cNvPr>
          <p:cNvSpPr txBox="1">
            <a:spLocks/>
          </p:cNvSpPr>
          <p:nvPr/>
        </p:nvSpPr>
        <p:spPr>
          <a:xfrm>
            <a:off x="3433864" y="740572"/>
            <a:ext cx="8364436" cy="5323839"/>
          </a:xfrm>
          <a:prstGeom prst="rect">
            <a:avLst/>
          </a:prstGeom>
        </p:spPr>
        <p:txBody>
          <a:bodyPr vert="horz" lIns="91440" tIns="45720" rIns="91440" bIns="45720" rtlCol="0" anchor="ctr">
            <a:normAutofit fontScale="92500" lnSpcReduction="10000"/>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lvl="1" algn="just">
              <a:lnSpc>
                <a:spcPct val="150000"/>
              </a:lnSpc>
            </a:pPr>
            <a:r>
              <a:rPr lang="en-US" sz="2400" dirty="0">
                <a:latin typeface="Garamond" panose="02020404030301010803" pitchFamily="18" charset="0"/>
              </a:rPr>
              <a:t>Researchers make use of qualitative research techniques when they need to capture accurate, in-depth in-sights such as </a:t>
            </a:r>
          </a:p>
          <a:p>
            <a:pPr lvl="2" algn="just">
              <a:lnSpc>
                <a:spcPct val="150000"/>
              </a:lnSpc>
            </a:pPr>
            <a:r>
              <a:rPr lang="en-US" sz="2200" dirty="0">
                <a:latin typeface="Garamond" panose="02020404030301010803" pitchFamily="18" charset="0"/>
              </a:rPr>
              <a:t>Developing a new product or generating an idea</a:t>
            </a:r>
          </a:p>
          <a:p>
            <a:pPr lvl="2" algn="just">
              <a:lnSpc>
                <a:spcPct val="150000"/>
              </a:lnSpc>
            </a:pPr>
            <a:r>
              <a:rPr lang="en-US" sz="2200" dirty="0">
                <a:latin typeface="Garamond" panose="02020404030301010803" pitchFamily="18" charset="0"/>
              </a:rPr>
              <a:t>Studying product/brand or service to strengthen marketing strategy</a:t>
            </a:r>
          </a:p>
          <a:p>
            <a:pPr lvl="2" algn="just">
              <a:lnSpc>
                <a:spcPct val="150000"/>
              </a:lnSpc>
            </a:pPr>
            <a:r>
              <a:rPr lang="en-US" sz="2200" dirty="0">
                <a:latin typeface="Garamond" panose="02020404030301010803" pitchFamily="18" charset="0"/>
              </a:rPr>
              <a:t>To understand strengths and weaknesses.</a:t>
            </a:r>
          </a:p>
          <a:p>
            <a:pPr lvl="2" algn="just">
              <a:lnSpc>
                <a:spcPct val="150000"/>
              </a:lnSpc>
            </a:pPr>
            <a:r>
              <a:rPr lang="en-US" sz="2200" dirty="0">
                <a:latin typeface="Garamond" panose="02020404030301010803" pitchFamily="18" charset="0"/>
              </a:rPr>
              <a:t>Understanding purchase behavior.</a:t>
            </a:r>
          </a:p>
          <a:p>
            <a:pPr lvl="2" algn="just">
              <a:lnSpc>
                <a:spcPct val="150000"/>
              </a:lnSpc>
            </a:pPr>
            <a:r>
              <a:rPr lang="en-US" sz="2200" dirty="0">
                <a:latin typeface="Garamond" panose="02020404030301010803" pitchFamily="18" charset="0"/>
              </a:rPr>
              <a:t>To study the reactions of audience for marketing campaigns and other communications.</a:t>
            </a:r>
          </a:p>
          <a:p>
            <a:pPr lvl="2" algn="just">
              <a:lnSpc>
                <a:spcPct val="150000"/>
              </a:lnSpc>
            </a:pPr>
            <a:r>
              <a:rPr lang="en-US" sz="2200" dirty="0">
                <a:latin typeface="Garamond" panose="02020404030301010803" pitchFamily="18" charset="0"/>
              </a:rPr>
              <a:t>Exploring market demographics, segments and customer groups.</a:t>
            </a:r>
          </a:p>
          <a:p>
            <a:pPr lvl="2" algn="just">
              <a:lnSpc>
                <a:spcPct val="150000"/>
              </a:lnSpc>
            </a:pPr>
            <a:r>
              <a:rPr lang="en-US" sz="2200" dirty="0">
                <a:latin typeface="Garamond" panose="02020404030301010803" pitchFamily="18" charset="0"/>
              </a:rPr>
              <a:t>Gathering perception data of a brand, company or product. </a:t>
            </a:r>
            <a:endParaRPr lang="en-US" sz="2000" dirty="0">
              <a:latin typeface="Garamond" panose="02020404030301010803" pitchFamily="18" charset="0"/>
            </a:endParaRPr>
          </a:p>
          <a:p>
            <a:pPr lvl="1"/>
            <a:endParaRPr lang="en-US" sz="2400" dirty="0">
              <a:latin typeface="Garamond" panose="02020404030301010803" pitchFamily="18" charset="0"/>
            </a:endParaRPr>
          </a:p>
        </p:txBody>
      </p:sp>
    </p:spTree>
    <p:extLst>
      <p:ext uri="{BB962C8B-B14F-4D97-AF65-F5344CB8AC3E}">
        <p14:creationId xmlns:p14="http://schemas.microsoft.com/office/powerpoint/2010/main" val="2914089696"/>
      </p:ext>
    </p:extLst>
  </p:cSld>
  <p:clrMapOvr>
    <a:masterClrMapping/>
  </p:clrMapOvr>
  <mc:AlternateContent xmlns:mc="http://schemas.openxmlformats.org/markup-compatibility/2006" xmlns:p14="http://schemas.microsoft.com/office/powerpoint/2010/main">
    <mc:Choice Requires="p14">
      <p:transition spd="slow" p14:dur="6750" advClick="0"/>
    </mc:Choice>
    <mc:Fallback xmlns="">
      <p:transition spd="slow" advClick="0"/>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Garamond" panose="02020404030301010803" pitchFamily="18" charset="0"/>
              </a:rPr>
              <a:t>Advantages of Qualitative Research</a:t>
            </a:r>
          </a:p>
        </p:txBody>
      </p:sp>
      <p:grpSp>
        <p:nvGrpSpPr>
          <p:cNvPr id="7" name="Group 6">
            <a:extLst>
              <a:ext uri="{FF2B5EF4-FFF2-40B4-BE49-F238E27FC236}">
                <a16:creationId xmlns:a16="http://schemas.microsoft.com/office/drawing/2014/main" id="{CEB85B56-A73D-4262-BDC2-8462C69195EA}"/>
              </a:ext>
            </a:extLst>
          </p:cNvPr>
          <p:cNvGrpSpPr/>
          <p:nvPr/>
        </p:nvGrpSpPr>
        <p:grpSpPr>
          <a:xfrm>
            <a:off x="15629" y="46604"/>
            <a:ext cx="11074617" cy="693969"/>
            <a:chOff x="15629" y="46604"/>
            <a:chExt cx="11074617" cy="693969"/>
          </a:xfrm>
        </p:grpSpPr>
        <p:sp>
          <p:nvSpPr>
            <p:cNvPr id="8" name="Rectangle 7">
              <a:extLst>
                <a:ext uri="{FF2B5EF4-FFF2-40B4-BE49-F238E27FC236}">
                  <a16:creationId xmlns:a16="http://schemas.microsoft.com/office/drawing/2014/main" id="{DC98AC4A-4379-49C6-838B-97C12D58E580}"/>
                </a:ext>
              </a:extLst>
            </p:cNvPr>
            <p:cNvSpPr/>
            <p:nvPr/>
          </p:nvSpPr>
          <p:spPr>
            <a:xfrm>
              <a:off x="744972" y="208922"/>
              <a:ext cx="10345274" cy="369332"/>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lIns="91440" tIns="45720" rIns="91440" bIns="45720">
              <a:spAutoFit/>
              <a:scene3d>
                <a:camera prst="orthographicFront"/>
                <a:lightRig rig="threePt" dir="t"/>
              </a:scene3d>
              <a:sp3d extrusionH="57150">
                <a:bevelT w="38100" h="38100" prst="relaxedInset"/>
              </a:sp3d>
            </a:bodyPr>
            <a:lstStyle/>
            <a:p>
              <a:r>
                <a:rPr lang="en-US" b="1" cap="none" spc="0" dirty="0">
                  <a:ln w="0"/>
                  <a:solidFill>
                    <a:schemeClr val="tx1"/>
                  </a:solidFill>
                  <a:effectLst>
                    <a:outerShdw blurRad="50800" dist="38100" dir="2700000" algn="tl" rotWithShape="0">
                      <a:prstClr val="black">
                        <a:alpha val="40000"/>
                      </a:prstClr>
                    </a:outerShdw>
                  </a:effectLst>
                </a:rPr>
                <a:t>Department of Electronics and Communication Engineering, NIT Silchar </a:t>
              </a:r>
            </a:p>
          </p:txBody>
        </p:sp>
        <p:pic>
          <p:nvPicPr>
            <p:cNvPr id="9" name="Picture 8">
              <a:extLst>
                <a:ext uri="{FF2B5EF4-FFF2-40B4-BE49-F238E27FC236}">
                  <a16:creationId xmlns:a16="http://schemas.microsoft.com/office/drawing/2014/main" id="{F74EE9CF-9C62-46DF-87B1-7282C66F2F2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629" y="46604"/>
              <a:ext cx="729343" cy="69396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grpSp>
        <p:nvGrpSpPr>
          <p:cNvPr id="10" name="Group 9">
            <a:extLst>
              <a:ext uri="{FF2B5EF4-FFF2-40B4-BE49-F238E27FC236}">
                <a16:creationId xmlns:a16="http://schemas.microsoft.com/office/drawing/2014/main" id="{C0B21F0D-DE95-4CE8-925F-4F2AFB579B0F}"/>
              </a:ext>
            </a:extLst>
          </p:cNvPr>
          <p:cNvGrpSpPr/>
          <p:nvPr/>
        </p:nvGrpSpPr>
        <p:grpSpPr>
          <a:xfrm>
            <a:off x="151415" y="6251431"/>
            <a:ext cx="12040585" cy="509385"/>
            <a:chOff x="151415" y="6251431"/>
            <a:chExt cx="12040585" cy="509385"/>
          </a:xfrm>
        </p:grpSpPr>
        <p:sp>
          <p:nvSpPr>
            <p:cNvPr id="11" name="TextBox 10">
              <a:extLst>
                <a:ext uri="{FF2B5EF4-FFF2-40B4-BE49-F238E27FC236}">
                  <a16:creationId xmlns:a16="http://schemas.microsoft.com/office/drawing/2014/main" id="{F7C4AACC-071D-4CE5-A008-D15F05FEF19A}"/>
                </a:ext>
              </a:extLst>
            </p:cNvPr>
            <p:cNvSpPr txBox="1"/>
            <p:nvPr/>
          </p:nvSpPr>
          <p:spPr>
            <a:xfrm>
              <a:off x="5064728" y="6373299"/>
              <a:ext cx="2062544" cy="338554"/>
            </a:xfrm>
            <a:prstGeom prst="rect">
              <a:avLst/>
            </a:prstGeom>
            <a:noFill/>
          </p:spPr>
          <p:txBody>
            <a:bodyPr wrap="square" rtlCol="0">
              <a:spAutoFit/>
            </a:bodyPr>
            <a:lstStyle/>
            <a:p>
              <a:r>
                <a:rPr lang="en-US" sz="1600" b="1" i="1" dirty="0">
                  <a:solidFill>
                    <a:srgbClr val="00B0F0"/>
                  </a:solidFill>
                  <a:latin typeface="Times New Roman" panose="02020603050405020304" pitchFamily="18" charset="0"/>
                  <a:cs typeface="Times New Roman" panose="02020603050405020304" pitchFamily="18" charset="0"/>
                </a:rPr>
                <a:t>Scholar Id:21304068 </a:t>
              </a:r>
            </a:p>
          </p:txBody>
        </p:sp>
        <p:sp>
          <p:nvSpPr>
            <p:cNvPr id="12" name="TextBox 11">
              <a:extLst>
                <a:ext uri="{FF2B5EF4-FFF2-40B4-BE49-F238E27FC236}">
                  <a16:creationId xmlns:a16="http://schemas.microsoft.com/office/drawing/2014/main" id="{1C6EA108-D6A8-41D4-AD1D-5AAE02FD47BE}"/>
                </a:ext>
              </a:extLst>
            </p:cNvPr>
            <p:cNvSpPr txBox="1"/>
            <p:nvPr/>
          </p:nvSpPr>
          <p:spPr>
            <a:xfrm>
              <a:off x="9719021" y="6344196"/>
              <a:ext cx="2472979" cy="338554"/>
            </a:xfrm>
            <a:prstGeom prst="rect">
              <a:avLst/>
            </a:prstGeom>
            <a:noFill/>
          </p:spPr>
          <p:txBody>
            <a:bodyPr wrap="square" rtlCol="0">
              <a:spAutoFit/>
            </a:bodyPr>
            <a:lstStyle/>
            <a:p>
              <a:r>
                <a:rPr lang="en-US" sz="1600" b="1" i="1" dirty="0">
                  <a:solidFill>
                    <a:srgbClr val="00B0F0"/>
                  </a:solidFill>
                  <a:latin typeface="Times New Roman" panose="02020603050405020304" pitchFamily="18" charset="0"/>
                  <a:cs typeface="Times New Roman" panose="02020603050405020304" pitchFamily="18" charset="0"/>
                </a:rPr>
                <a:t>kirti21_rs@ece.nits.ac.in</a:t>
              </a:r>
            </a:p>
          </p:txBody>
        </p:sp>
        <p:sp>
          <p:nvSpPr>
            <p:cNvPr id="13" name="TextBox 12">
              <a:extLst>
                <a:ext uri="{FF2B5EF4-FFF2-40B4-BE49-F238E27FC236}">
                  <a16:creationId xmlns:a16="http://schemas.microsoft.com/office/drawing/2014/main" id="{07A1B587-5F3C-4535-9262-8406F6385333}"/>
                </a:ext>
              </a:extLst>
            </p:cNvPr>
            <p:cNvSpPr txBox="1"/>
            <p:nvPr/>
          </p:nvSpPr>
          <p:spPr>
            <a:xfrm>
              <a:off x="646101" y="6373299"/>
              <a:ext cx="2472979" cy="338554"/>
            </a:xfrm>
            <a:prstGeom prst="rect">
              <a:avLst/>
            </a:prstGeom>
            <a:noFill/>
          </p:spPr>
          <p:txBody>
            <a:bodyPr wrap="square" rtlCol="0">
              <a:spAutoFit/>
            </a:bodyPr>
            <a:lstStyle/>
            <a:p>
              <a:r>
                <a:rPr lang="en-US" sz="1600" b="1" i="1" dirty="0">
                  <a:solidFill>
                    <a:srgbClr val="00B0F0"/>
                  </a:solidFill>
                  <a:latin typeface="Times New Roman" panose="02020603050405020304" pitchFamily="18" charset="0"/>
                  <a:cs typeface="Times New Roman" panose="02020603050405020304" pitchFamily="18" charset="0"/>
                </a:rPr>
                <a:t>Kirti Swagat Mohanty</a:t>
              </a:r>
            </a:p>
          </p:txBody>
        </p:sp>
        <p:pic>
          <p:nvPicPr>
            <p:cNvPr id="14" name="Picture 13" descr="Icon&#10;&#10;Description automatically generated">
              <a:extLst>
                <a:ext uri="{FF2B5EF4-FFF2-40B4-BE49-F238E27FC236}">
                  <a16:creationId xmlns:a16="http://schemas.microsoft.com/office/drawing/2014/main" id="{9D195D50-76D8-4FA3-9C61-E82E8704300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61700" y="6251431"/>
              <a:ext cx="460422" cy="460422"/>
            </a:xfrm>
            <a:prstGeom prst="rect">
              <a:avLst/>
            </a:prstGeom>
          </p:spPr>
        </p:pic>
        <p:pic>
          <p:nvPicPr>
            <p:cNvPr id="15" name="Picture 14" descr="Icon&#10;&#10;Description automatically generated">
              <a:extLst>
                <a:ext uri="{FF2B5EF4-FFF2-40B4-BE49-F238E27FC236}">
                  <a16:creationId xmlns:a16="http://schemas.microsoft.com/office/drawing/2014/main" id="{64644747-FD8B-4EAE-9253-A4E2E2C87A5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51415" y="6266130"/>
              <a:ext cx="494686" cy="494686"/>
            </a:xfrm>
            <a:prstGeom prst="rect">
              <a:avLst/>
            </a:prstGeom>
          </p:spPr>
        </p:pic>
        <p:pic>
          <p:nvPicPr>
            <p:cNvPr id="16" name="Picture 15" descr="Icon&#10;&#10;Description automatically generated">
              <a:extLst>
                <a:ext uri="{FF2B5EF4-FFF2-40B4-BE49-F238E27FC236}">
                  <a16:creationId xmlns:a16="http://schemas.microsoft.com/office/drawing/2014/main" id="{5FFD1315-2C44-42ED-BFE7-5D247FE1775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356450" y="6312844"/>
              <a:ext cx="401257" cy="401257"/>
            </a:xfrm>
            <a:prstGeom prst="rect">
              <a:avLst/>
            </a:prstGeom>
          </p:spPr>
        </p:pic>
      </p:grpSp>
      <p:sp>
        <p:nvSpPr>
          <p:cNvPr id="4" name="Slide Number Placeholder 3">
            <a:extLst>
              <a:ext uri="{FF2B5EF4-FFF2-40B4-BE49-F238E27FC236}">
                <a16:creationId xmlns:a16="http://schemas.microsoft.com/office/drawing/2014/main" id="{EB5FF990-4CA6-470A-A89E-5530AF1F5318}"/>
              </a:ext>
            </a:extLst>
          </p:cNvPr>
          <p:cNvSpPr>
            <a:spLocks noGrp="1"/>
          </p:cNvSpPr>
          <p:nvPr>
            <p:ph type="sldNum" sz="quarter" idx="12"/>
          </p:nvPr>
        </p:nvSpPr>
        <p:spPr/>
        <p:txBody>
          <a:bodyPr/>
          <a:lstStyle/>
          <a:p>
            <a:fld id="{F05E57AE-C7CB-4E1B-849C-35869BC6D3B3}" type="slidenum">
              <a:rPr lang="en-US" smtClean="0"/>
              <a:t>28</a:t>
            </a:fld>
            <a:endParaRPr lang="en-US"/>
          </a:p>
        </p:txBody>
      </p:sp>
      <p:sp>
        <p:nvSpPr>
          <p:cNvPr id="19" name="Content Placeholder 2">
            <a:extLst>
              <a:ext uri="{FF2B5EF4-FFF2-40B4-BE49-F238E27FC236}">
                <a16:creationId xmlns:a16="http://schemas.microsoft.com/office/drawing/2014/main" id="{2209C0AA-C0D7-42A2-AAD4-6FF4ECD4CF85}"/>
              </a:ext>
            </a:extLst>
          </p:cNvPr>
          <p:cNvSpPr txBox="1">
            <a:spLocks/>
          </p:cNvSpPr>
          <p:nvPr/>
        </p:nvSpPr>
        <p:spPr>
          <a:xfrm>
            <a:off x="3433864" y="740572"/>
            <a:ext cx="8364436" cy="5323839"/>
          </a:xfrm>
          <a:prstGeom prst="rect">
            <a:avLst/>
          </a:prstGeom>
        </p:spPr>
        <p:txBody>
          <a:bodyPr vert="horz" lIns="91440" tIns="45720" rIns="91440" bIns="45720" rtlCol="0" anchor="ctr">
            <a:normAutofit lnSpcReduction="10000"/>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lvl="1" algn="just">
              <a:lnSpc>
                <a:spcPct val="150000"/>
              </a:lnSpc>
            </a:pPr>
            <a:r>
              <a:rPr lang="en-US" sz="2400" dirty="0">
                <a:latin typeface="Garamond" panose="02020404030301010803" pitchFamily="18" charset="0"/>
              </a:rPr>
              <a:t>Following points are advantages of Qualitative Research</a:t>
            </a:r>
          </a:p>
          <a:p>
            <a:pPr lvl="2" algn="just">
              <a:lnSpc>
                <a:spcPct val="150000"/>
              </a:lnSpc>
            </a:pPr>
            <a:r>
              <a:rPr lang="en-US" sz="2000" dirty="0">
                <a:latin typeface="Garamond" panose="02020404030301010803" pitchFamily="18" charset="0"/>
              </a:rPr>
              <a:t>Possible to understand attitudes.</a:t>
            </a:r>
          </a:p>
          <a:p>
            <a:pPr lvl="2" algn="just">
              <a:lnSpc>
                <a:spcPct val="150000"/>
              </a:lnSpc>
            </a:pPr>
            <a:r>
              <a:rPr lang="en-US" sz="2000" dirty="0">
                <a:latin typeface="Garamond" panose="02020404030301010803" pitchFamily="18" charset="0"/>
              </a:rPr>
              <a:t>Content generator</a:t>
            </a:r>
          </a:p>
          <a:p>
            <a:pPr lvl="2" algn="just">
              <a:lnSpc>
                <a:spcPct val="150000"/>
              </a:lnSpc>
            </a:pPr>
            <a:r>
              <a:rPr lang="en-US" sz="2000" dirty="0">
                <a:latin typeface="Garamond" panose="02020404030301010803" pitchFamily="18" charset="0"/>
              </a:rPr>
              <a:t>Saves money</a:t>
            </a:r>
          </a:p>
          <a:p>
            <a:pPr lvl="2" algn="just">
              <a:lnSpc>
                <a:spcPct val="150000"/>
              </a:lnSpc>
            </a:pPr>
            <a:r>
              <a:rPr lang="en-US" sz="2000" dirty="0">
                <a:latin typeface="Garamond" panose="02020404030301010803" pitchFamily="18" charset="0"/>
              </a:rPr>
              <a:t>Provide insights that are specific to an industry</a:t>
            </a:r>
          </a:p>
          <a:p>
            <a:pPr lvl="2" algn="just">
              <a:lnSpc>
                <a:spcPct val="150000"/>
              </a:lnSpc>
            </a:pPr>
            <a:r>
              <a:rPr lang="en-US" sz="2000" dirty="0">
                <a:latin typeface="Garamond" panose="02020404030301010803" pitchFamily="18" charset="0"/>
              </a:rPr>
              <a:t>Allows creativity to be a driving force.</a:t>
            </a:r>
          </a:p>
          <a:p>
            <a:pPr lvl="2" algn="just">
              <a:lnSpc>
                <a:spcPct val="150000"/>
              </a:lnSpc>
            </a:pPr>
            <a:r>
              <a:rPr lang="en-US" sz="2000" dirty="0">
                <a:latin typeface="Garamond" panose="02020404030301010803" pitchFamily="18" charset="0"/>
              </a:rPr>
              <a:t>Process that is always open-ended</a:t>
            </a:r>
          </a:p>
          <a:p>
            <a:pPr lvl="2" algn="just">
              <a:lnSpc>
                <a:spcPct val="150000"/>
              </a:lnSpc>
            </a:pPr>
            <a:r>
              <a:rPr lang="en-US" sz="2000" dirty="0">
                <a:latin typeface="Garamond" panose="02020404030301010803" pitchFamily="18" charset="0"/>
              </a:rPr>
              <a:t>Incorporates the human experience</a:t>
            </a:r>
          </a:p>
          <a:p>
            <a:pPr lvl="2" algn="just">
              <a:lnSpc>
                <a:spcPct val="150000"/>
              </a:lnSpc>
            </a:pPr>
            <a:r>
              <a:rPr lang="en-US" sz="2000" dirty="0">
                <a:latin typeface="Garamond" panose="02020404030301010803" pitchFamily="18" charset="0"/>
              </a:rPr>
              <a:t>Flexibility</a:t>
            </a:r>
          </a:p>
          <a:p>
            <a:pPr lvl="2" algn="just">
              <a:lnSpc>
                <a:spcPct val="150000"/>
              </a:lnSpc>
            </a:pPr>
            <a:r>
              <a:rPr lang="en-US" sz="2000" dirty="0">
                <a:latin typeface="Garamond" panose="02020404030301010803" pitchFamily="18" charset="0"/>
              </a:rPr>
              <a:t>Offers predictive qualities</a:t>
            </a:r>
          </a:p>
          <a:p>
            <a:pPr lvl="1"/>
            <a:endParaRPr lang="en-US" sz="2400" dirty="0">
              <a:latin typeface="Garamond" panose="02020404030301010803" pitchFamily="18" charset="0"/>
            </a:endParaRPr>
          </a:p>
        </p:txBody>
      </p:sp>
    </p:spTree>
    <p:extLst>
      <p:ext uri="{BB962C8B-B14F-4D97-AF65-F5344CB8AC3E}">
        <p14:creationId xmlns:p14="http://schemas.microsoft.com/office/powerpoint/2010/main" val="3367663708"/>
      </p:ext>
    </p:extLst>
  </p:cSld>
  <p:clrMapOvr>
    <a:masterClrMapping/>
  </p:clrMapOvr>
  <mc:AlternateContent xmlns:mc="http://schemas.openxmlformats.org/markup-compatibility/2006" xmlns:p14="http://schemas.microsoft.com/office/powerpoint/2010/main">
    <mc:Choice Requires="p14">
      <p:transition spd="slow" p14:dur="6750" advClick="0"/>
    </mc:Choice>
    <mc:Fallback xmlns="">
      <p:transition spd="slow" advClick="0"/>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Garamond" panose="02020404030301010803" pitchFamily="18" charset="0"/>
              </a:rPr>
              <a:t>Disadvantages of </a:t>
            </a:r>
            <a:br>
              <a:rPr lang="en-US" b="1" dirty="0">
                <a:latin typeface="Garamond" panose="02020404030301010803" pitchFamily="18" charset="0"/>
              </a:rPr>
            </a:br>
            <a:r>
              <a:rPr lang="en-US" b="1" dirty="0">
                <a:latin typeface="Garamond" panose="02020404030301010803" pitchFamily="18" charset="0"/>
              </a:rPr>
              <a:t>Qualitative Research</a:t>
            </a:r>
          </a:p>
        </p:txBody>
      </p:sp>
      <p:grpSp>
        <p:nvGrpSpPr>
          <p:cNvPr id="7" name="Group 6">
            <a:extLst>
              <a:ext uri="{FF2B5EF4-FFF2-40B4-BE49-F238E27FC236}">
                <a16:creationId xmlns:a16="http://schemas.microsoft.com/office/drawing/2014/main" id="{CEB85B56-A73D-4262-BDC2-8462C69195EA}"/>
              </a:ext>
            </a:extLst>
          </p:cNvPr>
          <p:cNvGrpSpPr/>
          <p:nvPr/>
        </p:nvGrpSpPr>
        <p:grpSpPr>
          <a:xfrm>
            <a:off x="15629" y="46604"/>
            <a:ext cx="11074617" cy="693969"/>
            <a:chOff x="15629" y="46604"/>
            <a:chExt cx="11074617" cy="693969"/>
          </a:xfrm>
        </p:grpSpPr>
        <p:sp>
          <p:nvSpPr>
            <p:cNvPr id="8" name="Rectangle 7">
              <a:extLst>
                <a:ext uri="{FF2B5EF4-FFF2-40B4-BE49-F238E27FC236}">
                  <a16:creationId xmlns:a16="http://schemas.microsoft.com/office/drawing/2014/main" id="{DC98AC4A-4379-49C6-838B-97C12D58E580}"/>
                </a:ext>
              </a:extLst>
            </p:cNvPr>
            <p:cNvSpPr/>
            <p:nvPr/>
          </p:nvSpPr>
          <p:spPr>
            <a:xfrm>
              <a:off x="744972" y="208922"/>
              <a:ext cx="10345274" cy="369332"/>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lIns="91440" tIns="45720" rIns="91440" bIns="45720">
              <a:spAutoFit/>
              <a:scene3d>
                <a:camera prst="orthographicFront"/>
                <a:lightRig rig="threePt" dir="t"/>
              </a:scene3d>
              <a:sp3d extrusionH="57150">
                <a:bevelT w="38100" h="38100" prst="relaxedInset"/>
              </a:sp3d>
            </a:bodyPr>
            <a:lstStyle/>
            <a:p>
              <a:r>
                <a:rPr lang="en-US" b="1" cap="none" spc="0" dirty="0">
                  <a:ln w="0"/>
                  <a:solidFill>
                    <a:schemeClr val="tx1"/>
                  </a:solidFill>
                  <a:effectLst>
                    <a:outerShdw blurRad="50800" dist="38100" dir="2700000" algn="tl" rotWithShape="0">
                      <a:prstClr val="black">
                        <a:alpha val="40000"/>
                      </a:prstClr>
                    </a:outerShdw>
                  </a:effectLst>
                </a:rPr>
                <a:t>Department of Electronics and Communication Engineering, NIT Silchar </a:t>
              </a:r>
            </a:p>
          </p:txBody>
        </p:sp>
        <p:pic>
          <p:nvPicPr>
            <p:cNvPr id="9" name="Picture 8">
              <a:extLst>
                <a:ext uri="{FF2B5EF4-FFF2-40B4-BE49-F238E27FC236}">
                  <a16:creationId xmlns:a16="http://schemas.microsoft.com/office/drawing/2014/main" id="{F74EE9CF-9C62-46DF-87B1-7282C66F2F2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629" y="46604"/>
              <a:ext cx="729343" cy="69396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grpSp>
        <p:nvGrpSpPr>
          <p:cNvPr id="10" name="Group 9">
            <a:extLst>
              <a:ext uri="{FF2B5EF4-FFF2-40B4-BE49-F238E27FC236}">
                <a16:creationId xmlns:a16="http://schemas.microsoft.com/office/drawing/2014/main" id="{C0B21F0D-DE95-4CE8-925F-4F2AFB579B0F}"/>
              </a:ext>
            </a:extLst>
          </p:cNvPr>
          <p:cNvGrpSpPr/>
          <p:nvPr/>
        </p:nvGrpSpPr>
        <p:grpSpPr>
          <a:xfrm>
            <a:off x="151415" y="6251431"/>
            <a:ext cx="12040585" cy="509385"/>
            <a:chOff x="151415" y="6251431"/>
            <a:chExt cx="12040585" cy="509385"/>
          </a:xfrm>
        </p:grpSpPr>
        <p:sp>
          <p:nvSpPr>
            <p:cNvPr id="11" name="TextBox 10">
              <a:extLst>
                <a:ext uri="{FF2B5EF4-FFF2-40B4-BE49-F238E27FC236}">
                  <a16:creationId xmlns:a16="http://schemas.microsoft.com/office/drawing/2014/main" id="{F7C4AACC-071D-4CE5-A008-D15F05FEF19A}"/>
                </a:ext>
              </a:extLst>
            </p:cNvPr>
            <p:cNvSpPr txBox="1"/>
            <p:nvPr/>
          </p:nvSpPr>
          <p:spPr>
            <a:xfrm>
              <a:off x="5064728" y="6373299"/>
              <a:ext cx="2062544" cy="338554"/>
            </a:xfrm>
            <a:prstGeom prst="rect">
              <a:avLst/>
            </a:prstGeom>
            <a:noFill/>
          </p:spPr>
          <p:txBody>
            <a:bodyPr wrap="square" rtlCol="0">
              <a:spAutoFit/>
            </a:bodyPr>
            <a:lstStyle/>
            <a:p>
              <a:r>
                <a:rPr lang="en-US" sz="1600" b="1" i="1" dirty="0">
                  <a:solidFill>
                    <a:srgbClr val="00B0F0"/>
                  </a:solidFill>
                  <a:latin typeface="Times New Roman" panose="02020603050405020304" pitchFamily="18" charset="0"/>
                  <a:cs typeface="Times New Roman" panose="02020603050405020304" pitchFamily="18" charset="0"/>
                </a:rPr>
                <a:t>Scholar Id:21304068 </a:t>
              </a:r>
            </a:p>
          </p:txBody>
        </p:sp>
        <p:sp>
          <p:nvSpPr>
            <p:cNvPr id="12" name="TextBox 11">
              <a:extLst>
                <a:ext uri="{FF2B5EF4-FFF2-40B4-BE49-F238E27FC236}">
                  <a16:creationId xmlns:a16="http://schemas.microsoft.com/office/drawing/2014/main" id="{1C6EA108-D6A8-41D4-AD1D-5AAE02FD47BE}"/>
                </a:ext>
              </a:extLst>
            </p:cNvPr>
            <p:cNvSpPr txBox="1"/>
            <p:nvPr/>
          </p:nvSpPr>
          <p:spPr>
            <a:xfrm>
              <a:off x="9719021" y="6344196"/>
              <a:ext cx="2472979" cy="338554"/>
            </a:xfrm>
            <a:prstGeom prst="rect">
              <a:avLst/>
            </a:prstGeom>
            <a:noFill/>
          </p:spPr>
          <p:txBody>
            <a:bodyPr wrap="square" rtlCol="0">
              <a:spAutoFit/>
            </a:bodyPr>
            <a:lstStyle/>
            <a:p>
              <a:r>
                <a:rPr lang="en-US" sz="1600" b="1" i="1" dirty="0">
                  <a:solidFill>
                    <a:srgbClr val="00B0F0"/>
                  </a:solidFill>
                  <a:latin typeface="Times New Roman" panose="02020603050405020304" pitchFamily="18" charset="0"/>
                  <a:cs typeface="Times New Roman" panose="02020603050405020304" pitchFamily="18" charset="0"/>
                </a:rPr>
                <a:t>kirti21_rs@ece.nits.ac.in</a:t>
              </a:r>
            </a:p>
          </p:txBody>
        </p:sp>
        <p:sp>
          <p:nvSpPr>
            <p:cNvPr id="13" name="TextBox 12">
              <a:extLst>
                <a:ext uri="{FF2B5EF4-FFF2-40B4-BE49-F238E27FC236}">
                  <a16:creationId xmlns:a16="http://schemas.microsoft.com/office/drawing/2014/main" id="{07A1B587-5F3C-4535-9262-8406F6385333}"/>
                </a:ext>
              </a:extLst>
            </p:cNvPr>
            <p:cNvSpPr txBox="1"/>
            <p:nvPr/>
          </p:nvSpPr>
          <p:spPr>
            <a:xfrm>
              <a:off x="646101" y="6373299"/>
              <a:ext cx="2472979" cy="338554"/>
            </a:xfrm>
            <a:prstGeom prst="rect">
              <a:avLst/>
            </a:prstGeom>
            <a:noFill/>
          </p:spPr>
          <p:txBody>
            <a:bodyPr wrap="square" rtlCol="0">
              <a:spAutoFit/>
            </a:bodyPr>
            <a:lstStyle/>
            <a:p>
              <a:r>
                <a:rPr lang="en-US" sz="1600" b="1" i="1" dirty="0">
                  <a:solidFill>
                    <a:srgbClr val="00B0F0"/>
                  </a:solidFill>
                  <a:latin typeface="Times New Roman" panose="02020603050405020304" pitchFamily="18" charset="0"/>
                  <a:cs typeface="Times New Roman" panose="02020603050405020304" pitchFamily="18" charset="0"/>
                </a:rPr>
                <a:t>Kirti Swagat Mohanty</a:t>
              </a:r>
            </a:p>
          </p:txBody>
        </p:sp>
        <p:pic>
          <p:nvPicPr>
            <p:cNvPr id="14" name="Picture 13" descr="Icon&#10;&#10;Description automatically generated">
              <a:extLst>
                <a:ext uri="{FF2B5EF4-FFF2-40B4-BE49-F238E27FC236}">
                  <a16:creationId xmlns:a16="http://schemas.microsoft.com/office/drawing/2014/main" id="{9D195D50-76D8-4FA3-9C61-E82E8704300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61700" y="6251431"/>
              <a:ext cx="460422" cy="460422"/>
            </a:xfrm>
            <a:prstGeom prst="rect">
              <a:avLst/>
            </a:prstGeom>
          </p:spPr>
        </p:pic>
        <p:pic>
          <p:nvPicPr>
            <p:cNvPr id="15" name="Picture 14" descr="Icon&#10;&#10;Description automatically generated">
              <a:extLst>
                <a:ext uri="{FF2B5EF4-FFF2-40B4-BE49-F238E27FC236}">
                  <a16:creationId xmlns:a16="http://schemas.microsoft.com/office/drawing/2014/main" id="{64644747-FD8B-4EAE-9253-A4E2E2C87A5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51415" y="6266130"/>
              <a:ext cx="494686" cy="494686"/>
            </a:xfrm>
            <a:prstGeom prst="rect">
              <a:avLst/>
            </a:prstGeom>
          </p:spPr>
        </p:pic>
        <p:pic>
          <p:nvPicPr>
            <p:cNvPr id="16" name="Picture 15" descr="Icon&#10;&#10;Description automatically generated">
              <a:extLst>
                <a:ext uri="{FF2B5EF4-FFF2-40B4-BE49-F238E27FC236}">
                  <a16:creationId xmlns:a16="http://schemas.microsoft.com/office/drawing/2014/main" id="{5FFD1315-2C44-42ED-BFE7-5D247FE1775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356450" y="6312844"/>
              <a:ext cx="401257" cy="401257"/>
            </a:xfrm>
            <a:prstGeom prst="rect">
              <a:avLst/>
            </a:prstGeom>
          </p:spPr>
        </p:pic>
      </p:grpSp>
      <p:sp>
        <p:nvSpPr>
          <p:cNvPr id="4" name="Slide Number Placeholder 3">
            <a:extLst>
              <a:ext uri="{FF2B5EF4-FFF2-40B4-BE49-F238E27FC236}">
                <a16:creationId xmlns:a16="http://schemas.microsoft.com/office/drawing/2014/main" id="{EB5FF990-4CA6-470A-A89E-5530AF1F5318}"/>
              </a:ext>
            </a:extLst>
          </p:cNvPr>
          <p:cNvSpPr>
            <a:spLocks noGrp="1"/>
          </p:cNvSpPr>
          <p:nvPr>
            <p:ph type="sldNum" sz="quarter" idx="12"/>
          </p:nvPr>
        </p:nvSpPr>
        <p:spPr/>
        <p:txBody>
          <a:bodyPr/>
          <a:lstStyle/>
          <a:p>
            <a:fld id="{F05E57AE-C7CB-4E1B-849C-35869BC6D3B3}" type="slidenum">
              <a:rPr lang="en-US" smtClean="0"/>
              <a:t>29</a:t>
            </a:fld>
            <a:endParaRPr lang="en-US"/>
          </a:p>
        </p:txBody>
      </p:sp>
      <p:sp>
        <p:nvSpPr>
          <p:cNvPr id="19" name="Content Placeholder 2">
            <a:extLst>
              <a:ext uri="{FF2B5EF4-FFF2-40B4-BE49-F238E27FC236}">
                <a16:creationId xmlns:a16="http://schemas.microsoft.com/office/drawing/2014/main" id="{2209C0AA-C0D7-42A2-AAD4-6FF4ECD4CF85}"/>
              </a:ext>
            </a:extLst>
          </p:cNvPr>
          <p:cNvSpPr txBox="1">
            <a:spLocks/>
          </p:cNvSpPr>
          <p:nvPr/>
        </p:nvSpPr>
        <p:spPr>
          <a:xfrm>
            <a:off x="3433864" y="740572"/>
            <a:ext cx="8364436" cy="5323839"/>
          </a:xfrm>
          <a:prstGeom prst="rect">
            <a:avLst/>
          </a:prstGeom>
        </p:spPr>
        <p:txBody>
          <a:bodyPr vert="horz" lIns="91440" tIns="45720" rIns="91440" bIns="45720" rtlCol="0" anchor="ctr">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lvl="1" algn="just">
              <a:lnSpc>
                <a:spcPct val="150000"/>
              </a:lnSpc>
            </a:pPr>
            <a:r>
              <a:rPr lang="en-US" sz="2400" dirty="0">
                <a:latin typeface="Garamond" panose="02020404030301010803" pitchFamily="18" charset="0"/>
              </a:rPr>
              <a:t>It is not a statistically representative form of data collection.</a:t>
            </a:r>
          </a:p>
          <a:p>
            <a:pPr lvl="1" algn="just">
              <a:lnSpc>
                <a:spcPct val="150000"/>
              </a:lnSpc>
            </a:pPr>
            <a:r>
              <a:rPr lang="en-US" sz="2400" dirty="0">
                <a:latin typeface="Garamond" panose="02020404030301010803" pitchFamily="18" charset="0"/>
              </a:rPr>
              <a:t>It relies upon the experience of the researcher.</a:t>
            </a:r>
          </a:p>
          <a:p>
            <a:pPr lvl="1" algn="just">
              <a:lnSpc>
                <a:spcPct val="150000"/>
              </a:lnSpc>
            </a:pPr>
            <a:r>
              <a:rPr lang="en-US" sz="2400" dirty="0">
                <a:latin typeface="Garamond" panose="02020404030301010803" pitchFamily="18" charset="0"/>
              </a:rPr>
              <a:t>It can lose data.</a:t>
            </a:r>
          </a:p>
          <a:p>
            <a:pPr lvl="1" algn="just">
              <a:lnSpc>
                <a:spcPct val="150000"/>
              </a:lnSpc>
            </a:pPr>
            <a:r>
              <a:rPr lang="en-US" sz="2400" dirty="0">
                <a:latin typeface="Garamond" panose="02020404030301010803" pitchFamily="18" charset="0"/>
              </a:rPr>
              <a:t>It may require multiple sessions.</a:t>
            </a:r>
          </a:p>
          <a:p>
            <a:pPr lvl="1" algn="just">
              <a:lnSpc>
                <a:spcPct val="150000"/>
              </a:lnSpc>
            </a:pPr>
            <a:r>
              <a:rPr lang="en-US" sz="2400" dirty="0">
                <a:latin typeface="Garamond" panose="02020404030301010803" pitchFamily="18" charset="0"/>
              </a:rPr>
              <a:t>It can be difficult to replicate results.</a:t>
            </a:r>
          </a:p>
          <a:p>
            <a:pPr lvl="1" algn="just">
              <a:lnSpc>
                <a:spcPct val="150000"/>
              </a:lnSpc>
            </a:pPr>
            <a:r>
              <a:rPr lang="en-US" sz="2400" dirty="0">
                <a:latin typeface="Garamond" panose="02020404030301010803" pitchFamily="18" charset="0"/>
              </a:rPr>
              <a:t>It can create misleading conclusions.</a:t>
            </a:r>
          </a:p>
          <a:p>
            <a:pPr lvl="1" algn="just">
              <a:lnSpc>
                <a:spcPct val="150000"/>
              </a:lnSpc>
            </a:pPr>
            <a:r>
              <a:rPr lang="en-US" sz="2400" dirty="0">
                <a:latin typeface="Garamond" panose="02020404030301010803" pitchFamily="18" charset="0"/>
              </a:rPr>
              <a:t>It can be influenced by researcher bias.</a:t>
            </a:r>
          </a:p>
          <a:p>
            <a:pPr lvl="1" algn="just">
              <a:lnSpc>
                <a:spcPct val="150000"/>
              </a:lnSpc>
            </a:pPr>
            <a:endParaRPr lang="en-US" sz="2200" dirty="0">
              <a:latin typeface="Garamond" panose="02020404030301010803" pitchFamily="18" charset="0"/>
            </a:endParaRPr>
          </a:p>
          <a:p>
            <a:pPr lvl="1"/>
            <a:endParaRPr lang="en-US" sz="2400" dirty="0">
              <a:latin typeface="Garamond" panose="02020404030301010803" pitchFamily="18" charset="0"/>
            </a:endParaRPr>
          </a:p>
        </p:txBody>
      </p:sp>
    </p:spTree>
    <p:extLst>
      <p:ext uri="{BB962C8B-B14F-4D97-AF65-F5344CB8AC3E}">
        <p14:creationId xmlns:p14="http://schemas.microsoft.com/office/powerpoint/2010/main" val="368387891"/>
      </p:ext>
    </p:extLst>
  </p:cSld>
  <p:clrMapOvr>
    <a:masterClrMapping/>
  </p:clrMapOvr>
  <mc:AlternateContent xmlns:mc="http://schemas.openxmlformats.org/markup-compatibility/2006" xmlns:p14="http://schemas.microsoft.com/office/powerpoint/2010/main">
    <mc:Choice Requires="p14">
      <p:transition spd="slow" p14:dur="6750" advClick="0"/>
    </mc:Choice>
    <mc:Fallback xmlns="">
      <p:transition spd="slow" advClick="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Garamond" panose="02020404030301010803" pitchFamily="18" charset="0"/>
              </a:rPr>
              <a:t>Outline</a:t>
            </a:r>
          </a:p>
        </p:txBody>
      </p:sp>
      <p:sp>
        <p:nvSpPr>
          <p:cNvPr id="3" name="Content Placeholder 2"/>
          <p:cNvSpPr>
            <a:spLocks noGrp="1"/>
          </p:cNvSpPr>
          <p:nvPr>
            <p:ph idx="1"/>
          </p:nvPr>
        </p:nvSpPr>
        <p:spPr/>
        <p:txBody>
          <a:bodyPr/>
          <a:lstStyle/>
          <a:p>
            <a:r>
              <a:rPr lang="en-US" dirty="0">
                <a:latin typeface="Garamond" panose="02020404030301010803" pitchFamily="18" charset="0"/>
              </a:rPr>
              <a:t>Course Work Details</a:t>
            </a:r>
          </a:p>
          <a:p>
            <a:pPr lvl="1"/>
            <a:r>
              <a:rPr lang="en-US" sz="2000" i="1" dirty="0">
                <a:latin typeface="Garamond" panose="02020404030301010803" pitchFamily="18" charset="0"/>
              </a:rPr>
              <a:t>Research Methodology</a:t>
            </a:r>
          </a:p>
          <a:p>
            <a:pPr lvl="1"/>
            <a:r>
              <a:rPr lang="en-US" sz="2000" i="1" dirty="0">
                <a:latin typeface="Garamond" panose="02020404030301010803" pitchFamily="18" charset="0"/>
              </a:rPr>
              <a:t>Information Theory and Coding</a:t>
            </a:r>
          </a:p>
          <a:p>
            <a:pPr lvl="1"/>
            <a:r>
              <a:rPr lang="en-US" sz="2000" i="1" dirty="0">
                <a:latin typeface="Garamond" panose="02020404030301010803" pitchFamily="18" charset="0"/>
              </a:rPr>
              <a:t>Image Processing</a:t>
            </a:r>
          </a:p>
          <a:p>
            <a:r>
              <a:rPr lang="en-US" dirty="0">
                <a:latin typeface="Garamond" panose="02020404030301010803" pitchFamily="18" charset="0"/>
              </a:rPr>
              <a:t>Broad Area of Research</a:t>
            </a:r>
          </a:p>
          <a:p>
            <a:r>
              <a:rPr lang="en-US" dirty="0">
                <a:latin typeface="Garamond" panose="02020404030301010803" pitchFamily="18" charset="0"/>
              </a:rPr>
              <a:t>Relevance of Course Work with Area of Research</a:t>
            </a:r>
          </a:p>
          <a:p>
            <a:r>
              <a:rPr lang="en-US" dirty="0">
                <a:latin typeface="Garamond" panose="02020404030301010803" pitchFamily="18" charset="0"/>
              </a:rPr>
              <a:t>Conclusion</a:t>
            </a:r>
          </a:p>
          <a:p>
            <a:pPr marL="502920" lvl="1" indent="0">
              <a:buNone/>
            </a:pPr>
            <a:endParaRPr lang="en-US" dirty="0">
              <a:latin typeface="Garamond" panose="02020404030301010803" pitchFamily="18" charset="0"/>
            </a:endParaRPr>
          </a:p>
        </p:txBody>
      </p:sp>
      <p:grpSp>
        <p:nvGrpSpPr>
          <p:cNvPr id="7" name="Group 6">
            <a:extLst>
              <a:ext uri="{FF2B5EF4-FFF2-40B4-BE49-F238E27FC236}">
                <a16:creationId xmlns:a16="http://schemas.microsoft.com/office/drawing/2014/main" id="{CEB85B56-A73D-4262-BDC2-8462C69195EA}"/>
              </a:ext>
            </a:extLst>
          </p:cNvPr>
          <p:cNvGrpSpPr/>
          <p:nvPr/>
        </p:nvGrpSpPr>
        <p:grpSpPr>
          <a:xfrm>
            <a:off x="15629" y="46604"/>
            <a:ext cx="11074617" cy="693969"/>
            <a:chOff x="15629" y="46604"/>
            <a:chExt cx="11074617" cy="693969"/>
          </a:xfrm>
        </p:grpSpPr>
        <p:sp>
          <p:nvSpPr>
            <p:cNvPr id="8" name="Rectangle 7">
              <a:extLst>
                <a:ext uri="{FF2B5EF4-FFF2-40B4-BE49-F238E27FC236}">
                  <a16:creationId xmlns:a16="http://schemas.microsoft.com/office/drawing/2014/main" id="{DC98AC4A-4379-49C6-838B-97C12D58E580}"/>
                </a:ext>
              </a:extLst>
            </p:cNvPr>
            <p:cNvSpPr/>
            <p:nvPr/>
          </p:nvSpPr>
          <p:spPr>
            <a:xfrm>
              <a:off x="744972" y="208922"/>
              <a:ext cx="10345274" cy="369332"/>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lIns="91440" tIns="45720" rIns="91440" bIns="45720">
              <a:spAutoFit/>
              <a:scene3d>
                <a:camera prst="orthographicFront"/>
                <a:lightRig rig="threePt" dir="t"/>
              </a:scene3d>
              <a:sp3d extrusionH="57150">
                <a:bevelT w="38100" h="38100" prst="relaxedInset"/>
              </a:sp3d>
            </a:bodyPr>
            <a:lstStyle/>
            <a:p>
              <a:r>
                <a:rPr lang="en-US" b="1" cap="none" spc="0" dirty="0">
                  <a:ln w="0"/>
                  <a:solidFill>
                    <a:schemeClr val="tx1"/>
                  </a:solidFill>
                  <a:effectLst>
                    <a:outerShdw blurRad="50800" dist="38100" dir="2700000" algn="tl" rotWithShape="0">
                      <a:prstClr val="black">
                        <a:alpha val="40000"/>
                      </a:prstClr>
                    </a:outerShdw>
                  </a:effectLst>
                </a:rPr>
                <a:t>Department of Electronics and Communication Engineering, NIT Silchar </a:t>
              </a:r>
            </a:p>
          </p:txBody>
        </p:sp>
        <p:pic>
          <p:nvPicPr>
            <p:cNvPr id="9" name="Picture 8">
              <a:extLst>
                <a:ext uri="{FF2B5EF4-FFF2-40B4-BE49-F238E27FC236}">
                  <a16:creationId xmlns:a16="http://schemas.microsoft.com/office/drawing/2014/main" id="{F74EE9CF-9C62-46DF-87B1-7282C66F2F2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629" y="46604"/>
              <a:ext cx="729343" cy="69396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grpSp>
        <p:nvGrpSpPr>
          <p:cNvPr id="10" name="Group 9">
            <a:extLst>
              <a:ext uri="{FF2B5EF4-FFF2-40B4-BE49-F238E27FC236}">
                <a16:creationId xmlns:a16="http://schemas.microsoft.com/office/drawing/2014/main" id="{C0B21F0D-DE95-4CE8-925F-4F2AFB579B0F}"/>
              </a:ext>
            </a:extLst>
          </p:cNvPr>
          <p:cNvGrpSpPr/>
          <p:nvPr/>
        </p:nvGrpSpPr>
        <p:grpSpPr>
          <a:xfrm>
            <a:off x="151415" y="6251431"/>
            <a:ext cx="12040585" cy="509385"/>
            <a:chOff x="151415" y="6251431"/>
            <a:chExt cx="12040585" cy="509385"/>
          </a:xfrm>
        </p:grpSpPr>
        <p:sp>
          <p:nvSpPr>
            <p:cNvPr id="11" name="TextBox 10">
              <a:extLst>
                <a:ext uri="{FF2B5EF4-FFF2-40B4-BE49-F238E27FC236}">
                  <a16:creationId xmlns:a16="http://schemas.microsoft.com/office/drawing/2014/main" id="{F7C4AACC-071D-4CE5-A008-D15F05FEF19A}"/>
                </a:ext>
              </a:extLst>
            </p:cNvPr>
            <p:cNvSpPr txBox="1"/>
            <p:nvPr/>
          </p:nvSpPr>
          <p:spPr>
            <a:xfrm>
              <a:off x="5064728" y="6373299"/>
              <a:ext cx="2062544" cy="338554"/>
            </a:xfrm>
            <a:prstGeom prst="rect">
              <a:avLst/>
            </a:prstGeom>
            <a:noFill/>
          </p:spPr>
          <p:txBody>
            <a:bodyPr wrap="square" rtlCol="0">
              <a:spAutoFit/>
            </a:bodyPr>
            <a:lstStyle/>
            <a:p>
              <a:r>
                <a:rPr lang="en-US" sz="1600" b="1" i="1" dirty="0">
                  <a:solidFill>
                    <a:srgbClr val="00B0F0"/>
                  </a:solidFill>
                  <a:latin typeface="Times New Roman" panose="02020603050405020304" pitchFamily="18" charset="0"/>
                  <a:cs typeface="Times New Roman" panose="02020603050405020304" pitchFamily="18" charset="0"/>
                </a:rPr>
                <a:t>Scholar Id:21304068 </a:t>
              </a:r>
            </a:p>
          </p:txBody>
        </p:sp>
        <p:sp>
          <p:nvSpPr>
            <p:cNvPr id="12" name="TextBox 11">
              <a:extLst>
                <a:ext uri="{FF2B5EF4-FFF2-40B4-BE49-F238E27FC236}">
                  <a16:creationId xmlns:a16="http://schemas.microsoft.com/office/drawing/2014/main" id="{1C6EA108-D6A8-41D4-AD1D-5AAE02FD47BE}"/>
                </a:ext>
              </a:extLst>
            </p:cNvPr>
            <p:cNvSpPr txBox="1"/>
            <p:nvPr/>
          </p:nvSpPr>
          <p:spPr>
            <a:xfrm>
              <a:off x="9719021" y="6344196"/>
              <a:ext cx="2472979" cy="338554"/>
            </a:xfrm>
            <a:prstGeom prst="rect">
              <a:avLst/>
            </a:prstGeom>
            <a:noFill/>
          </p:spPr>
          <p:txBody>
            <a:bodyPr wrap="square" rtlCol="0">
              <a:spAutoFit/>
            </a:bodyPr>
            <a:lstStyle/>
            <a:p>
              <a:r>
                <a:rPr lang="en-US" sz="1600" b="1" i="1" dirty="0">
                  <a:solidFill>
                    <a:srgbClr val="00B0F0"/>
                  </a:solidFill>
                  <a:latin typeface="Times New Roman" panose="02020603050405020304" pitchFamily="18" charset="0"/>
                  <a:cs typeface="Times New Roman" panose="02020603050405020304" pitchFamily="18" charset="0"/>
                </a:rPr>
                <a:t>kirti21_rs@ece.nits.ac.in</a:t>
              </a:r>
            </a:p>
          </p:txBody>
        </p:sp>
        <p:sp>
          <p:nvSpPr>
            <p:cNvPr id="13" name="TextBox 12">
              <a:extLst>
                <a:ext uri="{FF2B5EF4-FFF2-40B4-BE49-F238E27FC236}">
                  <a16:creationId xmlns:a16="http://schemas.microsoft.com/office/drawing/2014/main" id="{07A1B587-5F3C-4535-9262-8406F6385333}"/>
                </a:ext>
              </a:extLst>
            </p:cNvPr>
            <p:cNvSpPr txBox="1"/>
            <p:nvPr/>
          </p:nvSpPr>
          <p:spPr>
            <a:xfrm>
              <a:off x="646101" y="6373299"/>
              <a:ext cx="2472979" cy="338554"/>
            </a:xfrm>
            <a:prstGeom prst="rect">
              <a:avLst/>
            </a:prstGeom>
            <a:noFill/>
          </p:spPr>
          <p:txBody>
            <a:bodyPr wrap="square" rtlCol="0">
              <a:spAutoFit/>
            </a:bodyPr>
            <a:lstStyle/>
            <a:p>
              <a:r>
                <a:rPr lang="en-US" sz="1600" b="1" i="1" dirty="0">
                  <a:solidFill>
                    <a:srgbClr val="00B0F0"/>
                  </a:solidFill>
                  <a:latin typeface="Times New Roman" panose="02020603050405020304" pitchFamily="18" charset="0"/>
                  <a:cs typeface="Times New Roman" panose="02020603050405020304" pitchFamily="18" charset="0"/>
                </a:rPr>
                <a:t>Kirti Swagat Mohanty</a:t>
              </a:r>
            </a:p>
          </p:txBody>
        </p:sp>
        <p:pic>
          <p:nvPicPr>
            <p:cNvPr id="14" name="Picture 13" descr="Icon&#10;&#10;Description automatically generated">
              <a:extLst>
                <a:ext uri="{FF2B5EF4-FFF2-40B4-BE49-F238E27FC236}">
                  <a16:creationId xmlns:a16="http://schemas.microsoft.com/office/drawing/2014/main" id="{9D195D50-76D8-4FA3-9C61-E82E8704300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61700" y="6251431"/>
              <a:ext cx="460422" cy="460422"/>
            </a:xfrm>
            <a:prstGeom prst="rect">
              <a:avLst/>
            </a:prstGeom>
          </p:spPr>
        </p:pic>
        <p:pic>
          <p:nvPicPr>
            <p:cNvPr id="15" name="Picture 14" descr="Icon&#10;&#10;Description automatically generated">
              <a:extLst>
                <a:ext uri="{FF2B5EF4-FFF2-40B4-BE49-F238E27FC236}">
                  <a16:creationId xmlns:a16="http://schemas.microsoft.com/office/drawing/2014/main" id="{64644747-FD8B-4EAE-9253-A4E2E2C87A5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1415" y="6266130"/>
              <a:ext cx="494686" cy="494686"/>
            </a:xfrm>
            <a:prstGeom prst="rect">
              <a:avLst/>
            </a:prstGeom>
          </p:spPr>
        </p:pic>
        <p:pic>
          <p:nvPicPr>
            <p:cNvPr id="16" name="Picture 15" descr="Icon&#10;&#10;Description automatically generated">
              <a:extLst>
                <a:ext uri="{FF2B5EF4-FFF2-40B4-BE49-F238E27FC236}">
                  <a16:creationId xmlns:a16="http://schemas.microsoft.com/office/drawing/2014/main" id="{5FFD1315-2C44-42ED-BFE7-5D247FE1775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356450" y="6312844"/>
              <a:ext cx="401257" cy="401257"/>
            </a:xfrm>
            <a:prstGeom prst="rect">
              <a:avLst/>
            </a:prstGeom>
          </p:spPr>
        </p:pic>
      </p:grpSp>
      <p:sp>
        <p:nvSpPr>
          <p:cNvPr id="4" name="Slide Number Placeholder 3">
            <a:extLst>
              <a:ext uri="{FF2B5EF4-FFF2-40B4-BE49-F238E27FC236}">
                <a16:creationId xmlns:a16="http://schemas.microsoft.com/office/drawing/2014/main" id="{EB5FF990-4CA6-470A-A89E-5530AF1F5318}"/>
              </a:ext>
            </a:extLst>
          </p:cNvPr>
          <p:cNvSpPr>
            <a:spLocks noGrp="1"/>
          </p:cNvSpPr>
          <p:nvPr>
            <p:ph type="sldNum" sz="quarter" idx="12"/>
          </p:nvPr>
        </p:nvSpPr>
        <p:spPr/>
        <p:txBody>
          <a:bodyPr/>
          <a:lstStyle/>
          <a:p>
            <a:fld id="{F05E57AE-C7CB-4E1B-849C-35869BC6D3B3}" type="slidenum">
              <a:rPr lang="en-US" smtClean="0"/>
              <a:t>3</a:t>
            </a:fld>
            <a:endParaRPr lang="en-US"/>
          </a:p>
        </p:txBody>
      </p:sp>
    </p:spTree>
    <p:extLst>
      <p:ext uri="{BB962C8B-B14F-4D97-AF65-F5344CB8AC3E}">
        <p14:creationId xmlns:p14="http://schemas.microsoft.com/office/powerpoint/2010/main" val="3004375032"/>
      </p:ext>
    </p:extLst>
  </p:cSld>
  <p:clrMapOvr>
    <a:masterClrMapping/>
  </p:clrMapOvr>
  <mc:AlternateContent xmlns:mc="http://schemas.openxmlformats.org/markup-compatibility/2006" xmlns:p14="http://schemas.microsoft.com/office/powerpoint/2010/main">
    <mc:Choice Requires="p14">
      <p:transition spd="slow" p14:dur="6750" advClick="0"/>
    </mc:Choice>
    <mc:Fallback xmlns="">
      <p:transition spd="slow" advClick="0"/>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Garamond" panose="02020404030301010803" pitchFamily="18" charset="0"/>
              </a:rPr>
              <a:t>Conceptual Research</a:t>
            </a:r>
          </a:p>
        </p:txBody>
      </p:sp>
      <p:grpSp>
        <p:nvGrpSpPr>
          <p:cNvPr id="7" name="Group 6">
            <a:extLst>
              <a:ext uri="{FF2B5EF4-FFF2-40B4-BE49-F238E27FC236}">
                <a16:creationId xmlns:a16="http://schemas.microsoft.com/office/drawing/2014/main" id="{CEB85B56-A73D-4262-BDC2-8462C69195EA}"/>
              </a:ext>
            </a:extLst>
          </p:cNvPr>
          <p:cNvGrpSpPr/>
          <p:nvPr/>
        </p:nvGrpSpPr>
        <p:grpSpPr>
          <a:xfrm>
            <a:off x="15629" y="46604"/>
            <a:ext cx="11074617" cy="693969"/>
            <a:chOff x="15629" y="46604"/>
            <a:chExt cx="11074617" cy="693969"/>
          </a:xfrm>
        </p:grpSpPr>
        <p:sp>
          <p:nvSpPr>
            <p:cNvPr id="8" name="Rectangle 7">
              <a:extLst>
                <a:ext uri="{FF2B5EF4-FFF2-40B4-BE49-F238E27FC236}">
                  <a16:creationId xmlns:a16="http://schemas.microsoft.com/office/drawing/2014/main" id="{DC98AC4A-4379-49C6-838B-97C12D58E580}"/>
                </a:ext>
              </a:extLst>
            </p:cNvPr>
            <p:cNvSpPr/>
            <p:nvPr/>
          </p:nvSpPr>
          <p:spPr>
            <a:xfrm>
              <a:off x="744972" y="208922"/>
              <a:ext cx="10345274" cy="369332"/>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lIns="91440" tIns="45720" rIns="91440" bIns="45720">
              <a:spAutoFit/>
              <a:scene3d>
                <a:camera prst="orthographicFront"/>
                <a:lightRig rig="threePt" dir="t"/>
              </a:scene3d>
              <a:sp3d extrusionH="57150">
                <a:bevelT w="38100" h="38100" prst="relaxedInset"/>
              </a:sp3d>
            </a:bodyPr>
            <a:lstStyle/>
            <a:p>
              <a:r>
                <a:rPr lang="en-US" b="1" cap="none" spc="0" dirty="0">
                  <a:ln w="0"/>
                  <a:solidFill>
                    <a:schemeClr val="tx1"/>
                  </a:solidFill>
                  <a:effectLst>
                    <a:outerShdw blurRad="50800" dist="38100" dir="2700000" algn="tl" rotWithShape="0">
                      <a:prstClr val="black">
                        <a:alpha val="40000"/>
                      </a:prstClr>
                    </a:outerShdw>
                  </a:effectLst>
                </a:rPr>
                <a:t>Department of Electronics and Communication Engineering, NIT Silchar </a:t>
              </a:r>
            </a:p>
          </p:txBody>
        </p:sp>
        <p:pic>
          <p:nvPicPr>
            <p:cNvPr id="9" name="Picture 8">
              <a:extLst>
                <a:ext uri="{FF2B5EF4-FFF2-40B4-BE49-F238E27FC236}">
                  <a16:creationId xmlns:a16="http://schemas.microsoft.com/office/drawing/2014/main" id="{F74EE9CF-9C62-46DF-87B1-7282C66F2F2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629" y="46604"/>
              <a:ext cx="729343" cy="69396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grpSp>
        <p:nvGrpSpPr>
          <p:cNvPr id="10" name="Group 9">
            <a:extLst>
              <a:ext uri="{FF2B5EF4-FFF2-40B4-BE49-F238E27FC236}">
                <a16:creationId xmlns:a16="http://schemas.microsoft.com/office/drawing/2014/main" id="{C0B21F0D-DE95-4CE8-925F-4F2AFB579B0F}"/>
              </a:ext>
            </a:extLst>
          </p:cNvPr>
          <p:cNvGrpSpPr/>
          <p:nvPr/>
        </p:nvGrpSpPr>
        <p:grpSpPr>
          <a:xfrm>
            <a:off x="151415" y="6251431"/>
            <a:ext cx="12040585" cy="509385"/>
            <a:chOff x="151415" y="6251431"/>
            <a:chExt cx="12040585" cy="509385"/>
          </a:xfrm>
        </p:grpSpPr>
        <p:sp>
          <p:nvSpPr>
            <p:cNvPr id="11" name="TextBox 10">
              <a:extLst>
                <a:ext uri="{FF2B5EF4-FFF2-40B4-BE49-F238E27FC236}">
                  <a16:creationId xmlns:a16="http://schemas.microsoft.com/office/drawing/2014/main" id="{F7C4AACC-071D-4CE5-A008-D15F05FEF19A}"/>
                </a:ext>
              </a:extLst>
            </p:cNvPr>
            <p:cNvSpPr txBox="1"/>
            <p:nvPr/>
          </p:nvSpPr>
          <p:spPr>
            <a:xfrm>
              <a:off x="5064728" y="6373299"/>
              <a:ext cx="2062544" cy="338554"/>
            </a:xfrm>
            <a:prstGeom prst="rect">
              <a:avLst/>
            </a:prstGeom>
            <a:noFill/>
          </p:spPr>
          <p:txBody>
            <a:bodyPr wrap="square" rtlCol="0">
              <a:spAutoFit/>
            </a:bodyPr>
            <a:lstStyle/>
            <a:p>
              <a:r>
                <a:rPr lang="en-US" sz="1600" b="1" i="1" dirty="0">
                  <a:solidFill>
                    <a:srgbClr val="00B0F0"/>
                  </a:solidFill>
                  <a:latin typeface="Times New Roman" panose="02020603050405020304" pitchFamily="18" charset="0"/>
                  <a:cs typeface="Times New Roman" panose="02020603050405020304" pitchFamily="18" charset="0"/>
                </a:rPr>
                <a:t>Scholar Id:21304068 </a:t>
              </a:r>
            </a:p>
          </p:txBody>
        </p:sp>
        <p:sp>
          <p:nvSpPr>
            <p:cNvPr id="12" name="TextBox 11">
              <a:extLst>
                <a:ext uri="{FF2B5EF4-FFF2-40B4-BE49-F238E27FC236}">
                  <a16:creationId xmlns:a16="http://schemas.microsoft.com/office/drawing/2014/main" id="{1C6EA108-D6A8-41D4-AD1D-5AAE02FD47BE}"/>
                </a:ext>
              </a:extLst>
            </p:cNvPr>
            <p:cNvSpPr txBox="1"/>
            <p:nvPr/>
          </p:nvSpPr>
          <p:spPr>
            <a:xfrm>
              <a:off x="9719021" y="6344196"/>
              <a:ext cx="2472979" cy="338554"/>
            </a:xfrm>
            <a:prstGeom prst="rect">
              <a:avLst/>
            </a:prstGeom>
            <a:noFill/>
          </p:spPr>
          <p:txBody>
            <a:bodyPr wrap="square" rtlCol="0">
              <a:spAutoFit/>
            </a:bodyPr>
            <a:lstStyle/>
            <a:p>
              <a:r>
                <a:rPr lang="en-US" sz="1600" b="1" i="1" dirty="0">
                  <a:solidFill>
                    <a:srgbClr val="00B0F0"/>
                  </a:solidFill>
                  <a:latin typeface="Times New Roman" panose="02020603050405020304" pitchFamily="18" charset="0"/>
                  <a:cs typeface="Times New Roman" panose="02020603050405020304" pitchFamily="18" charset="0"/>
                </a:rPr>
                <a:t>kirti21_rs@ece.nits.ac.in</a:t>
              </a:r>
            </a:p>
          </p:txBody>
        </p:sp>
        <p:sp>
          <p:nvSpPr>
            <p:cNvPr id="13" name="TextBox 12">
              <a:extLst>
                <a:ext uri="{FF2B5EF4-FFF2-40B4-BE49-F238E27FC236}">
                  <a16:creationId xmlns:a16="http://schemas.microsoft.com/office/drawing/2014/main" id="{07A1B587-5F3C-4535-9262-8406F6385333}"/>
                </a:ext>
              </a:extLst>
            </p:cNvPr>
            <p:cNvSpPr txBox="1"/>
            <p:nvPr/>
          </p:nvSpPr>
          <p:spPr>
            <a:xfrm>
              <a:off x="646101" y="6373299"/>
              <a:ext cx="2472979" cy="338554"/>
            </a:xfrm>
            <a:prstGeom prst="rect">
              <a:avLst/>
            </a:prstGeom>
            <a:noFill/>
          </p:spPr>
          <p:txBody>
            <a:bodyPr wrap="square" rtlCol="0">
              <a:spAutoFit/>
            </a:bodyPr>
            <a:lstStyle/>
            <a:p>
              <a:r>
                <a:rPr lang="en-US" sz="1600" b="1" i="1" dirty="0">
                  <a:solidFill>
                    <a:srgbClr val="00B0F0"/>
                  </a:solidFill>
                  <a:latin typeface="Times New Roman" panose="02020603050405020304" pitchFamily="18" charset="0"/>
                  <a:cs typeface="Times New Roman" panose="02020603050405020304" pitchFamily="18" charset="0"/>
                </a:rPr>
                <a:t>Kirti Swagat Mohanty</a:t>
              </a:r>
            </a:p>
          </p:txBody>
        </p:sp>
        <p:pic>
          <p:nvPicPr>
            <p:cNvPr id="14" name="Picture 13" descr="Icon&#10;&#10;Description automatically generated">
              <a:extLst>
                <a:ext uri="{FF2B5EF4-FFF2-40B4-BE49-F238E27FC236}">
                  <a16:creationId xmlns:a16="http://schemas.microsoft.com/office/drawing/2014/main" id="{9D195D50-76D8-4FA3-9C61-E82E8704300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61700" y="6251431"/>
              <a:ext cx="460422" cy="460422"/>
            </a:xfrm>
            <a:prstGeom prst="rect">
              <a:avLst/>
            </a:prstGeom>
          </p:spPr>
        </p:pic>
        <p:pic>
          <p:nvPicPr>
            <p:cNvPr id="15" name="Picture 14" descr="Icon&#10;&#10;Description automatically generated">
              <a:extLst>
                <a:ext uri="{FF2B5EF4-FFF2-40B4-BE49-F238E27FC236}">
                  <a16:creationId xmlns:a16="http://schemas.microsoft.com/office/drawing/2014/main" id="{64644747-FD8B-4EAE-9253-A4E2E2C87A5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51415" y="6266130"/>
              <a:ext cx="494686" cy="494686"/>
            </a:xfrm>
            <a:prstGeom prst="rect">
              <a:avLst/>
            </a:prstGeom>
          </p:spPr>
        </p:pic>
        <p:pic>
          <p:nvPicPr>
            <p:cNvPr id="16" name="Picture 15" descr="Icon&#10;&#10;Description automatically generated">
              <a:extLst>
                <a:ext uri="{FF2B5EF4-FFF2-40B4-BE49-F238E27FC236}">
                  <a16:creationId xmlns:a16="http://schemas.microsoft.com/office/drawing/2014/main" id="{5FFD1315-2C44-42ED-BFE7-5D247FE1775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356450" y="6312844"/>
              <a:ext cx="401257" cy="401257"/>
            </a:xfrm>
            <a:prstGeom prst="rect">
              <a:avLst/>
            </a:prstGeom>
          </p:spPr>
        </p:pic>
      </p:grpSp>
      <p:sp>
        <p:nvSpPr>
          <p:cNvPr id="4" name="Slide Number Placeholder 3">
            <a:extLst>
              <a:ext uri="{FF2B5EF4-FFF2-40B4-BE49-F238E27FC236}">
                <a16:creationId xmlns:a16="http://schemas.microsoft.com/office/drawing/2014/main" id="{EB5FF990-4CA6-470A-A89E-5530AF1F5318}"/>
              </a:ext>
            </a:extLst>
          </p:cNvPr>
          <p:cNvSpPr>
            <a:spLocks noGrp="1"/>
          </p:cNvSpPr>
          <p:nvPr>
            <p:ph type="sldNum" sz="quarter" idx="12"/>
          </p:nvPr>
        </p:nvSpPr>
        <p:spPr/>
        <p:txBody>
          <a:bodyPr/>
          <a:lstStyle/>
          <a:p>
            <a:fld id="{F05E57AE-C7CB-4E1B-849C-35869BC6D3B3}" type="slidenum">
              <a:rPr lang="en-US" smtClean="0"/>
              <a:t>30</a:t>
            </a:fld>
            <a:endParaRPr lang="en-US"/>
          </a:p>
        </p:txBody>
      </p:sp>
      <p:sp>
        <p:nvSpPr>
          <p:cNvPr id="19" name="Content Placeholder 2">
            <a:extLst>
              <a:ext uri="{FF2B5EF4-FFF2-40B4-BE49-F238E27FC236}">
                <a16:creationId xmlns:a16="http://schemas.microsoft.com/office/drawing/2014/main" id="{2209C0AA-C0D7-42A2-AAD4-6FF4ECD4CF85}"/>
              </a:ext>
            </a:extLst>
          </p:cNvPr>
          <p:cNvSpPr txBox="1">
            <a:spLocks/>
          </p:cNvSpPr>
          <p:nvPr/>
        </p:nvSpPr>
        <p:spPr>
          <a:xfrm>
            <a:off x="3433864" y="740572"/>
            <a:ext cx="8364436" cy="5323839"/>
          </a:xfrm>
          <a:prstGeom prst="rect">
            <a:avLst/>
          </a:prstGeom>
        </p:spPr>
        <p:txBody>
          <a:bodyPr vert="horz" lIns="91440" tIns="45720" rIns="91440" bIns="45720" rtlCol="0" anchor="ctr">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lvl="1" algn="just">
              <a:lnSpc>
                <a:spcPct val="150000"/>
              </a:lnSpc>
            </a:pPr>
            <a:r>
              <a:rPr lang="en-US" sz="2400" dirty="0">
                <a:latin typeface="Garamond" panose="02020404030301010803" pitchFamily="18" charset="0"/>
              </a:rPr>
              <a:t>It is defined as a methodology wherein research is conducted by observing and analyzing already present information on a given topic.</a:t>
            </a:r>
          </a:p>
          <a:p>
            <a:pPr lvl="1" algn="just">
              <a:lnSpc>
                <a:spcPct val="150000"/>
              </a:lnSpc>
            </a:pPr>
            <a:r>
              <a:rPr lang="en-US" sz="2400" dirty="0">
                <a:latin typeface="Garamond" panose="02020404030301010803" pitchFamily="18" charset="0"/>
              </a:rPr>
              <a:t>It doesn’t involve conducting any practical experiments.</a:t>
            </a:r>
          </a:p>
          <a:p>
            <a:pPr lvl="1" algn="just">
              <a:lnSpc>
                <a:spcPct val="150000"/>
              </a:lnSpc>
            </a:pPr>
            <a:r>
              <a:rPr lang="en-US" sz="2400" dirty="0">
                <a:latin typeface="Garamond" panose="02020404030301010803" pitchFamily="18" charset="0"/>
              </a:rPr>
              <a:t>It is related to abstract concepts or ideas.</a:t>
            </a:r>
          </a:p>
          <a:p>
            <a:pPr lvl="1" algn="just">
              <a:lnSpc>
                <a:spcPct val="150000"/>
              </a:lnSpc>
            </a:pPr>
            <a:r>
              <a:rPr lang="en-US" sz="2400" dirty="0">
                <a:latin typeface="Garamond" panose="02020404030301010803" pitchFamily="18" charset="0"/>
              </a:rPr>
              <a:t>Philosophers have long used conceptual research to develop new theories or interpret existing theories in a different light.</a:t>
            </a:r>
          </a:p>
          <a:p>
            <a:pPr lvl="1" algn="just">
              <a:lnSpc>
                <a:spcPct val="150000"/>
              </a:lnSpc>
            </a:pPr>
            <a:r>
              <a:rPr lang="en-US" sz="2400" dirty="0">
                <a:latin typeface="Garamond" panose="02020404030301010803" pitchFamily="18" charset="0"/>
              </a:rPr>
              <a:t>Now a days, it is used to answer business questions and solve real-world problems.</a:t>
            </a:r>
          </a:p>
        </p:txBody>
      </p:sp>
    </p:spTree>
    <p:extLst>
      <p:ext uri="{BB962C8B-B14F-4D97-AF65-F5344CB8AC3E}">
        <p14:creationId xmlns:p14="http://schemas.microsoft.com/office/powerpoint/2010/main" val="4279245126"/>
      </p:ext>
    </p:extLst>
  </p:cSld>
  <p:clrMapOvr>
    <a:masterClrMapping/>
  </p:clrMapOvr>
  <mc:AlternateContent xmlns:mc="http://schemas.openxmlformats.org/markup-compatibility/2006" xmlns:p14="http://schemas.microsoft.com/office/powerpoint/2010/main">
    <mc:Choice Requires="p14">
      <p:transition spd="slow" p14:dur="6750" advClick="0"/>
    </mc:Choice>
    <mc:Fallback xmlns="">
      <p:transition spd="slow" advClick="0"/>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Garamond" panose="02020404030301010803" pitchFamily="18" charset="0"/>
              </a:rPr>
              <a:t>Examples of Conceptual Research</a:t>
            </a:r>
          </a:p>
        </p:txBody>
      </p:sp>
      <p:grpSp>
        <p:nvGrpSpPr>
          <p:cNvPr id="7" name="Group 6">
            <a:extLst>
              <a:ext uri="{FF2B5EF4-FFF2-40B4-BE49-F238E27FC236}">
                <a16:creationId xmlns:a16="http://schemas.microsoft.com/office/drawing/2014/main" id="{CEB85B56-A73D-4262-BDC2-8462C69195EA}"/>
              </a:ext>
            </a:extLst>
          </p:cNvPr>
          <p:cNvGrpSpPr/>
          <p:nvPr/>
        </p:nvGrpSpPr>
        <p:grpSpPr>
          <a:xfrm>
            <a:off x="15629" y="46604"/>
            <a:ext cx="11074617" cy="693969"/>
            <a:chOff x="15629" y="46604"/>
            <a:chExt cx="11074617" cy="693969"/>
          </a:xfrm>
        </p:grpSpPr>
        <p:sp>
          <p:nvSpPr>
            <p:cNvPr id="8" name="Rectangle 7">
              <a:extLst>
                <a:ext uri="{FF2B5EF4-FFF2-40B4-BE49-F238E27FC236}">
                  <a16:creationId xmlns:a16="http://schemas.microsoft.com/office/drawing/2014/main" id="{DC98AC4A-4379-49C6-838B-97C12D58E580}"/>
                </a:ext>
              </a:extLst>
            </p:cNvPr>
            <p:cNvSpPr/>
            <p:nvPr/>
          </p:nvSpPr>
          <p:spPr>
            <a:xfrm>
              <a:off x="744972" y="208922"/>
              <a:ext cx="10345274" cy="369332"/>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lIns="91440" tIns="45720" rIns="91440" bIns="45720">
              <a:spAutoFit/>
              <a:scene3d>
                <a:camera prst="orthographicFront"/>
                <a:lightRig rig="threePt" dir="t"/>
              </a:scene3d>
              <a:sp3d extrusionH="57150">
                <a:bevelT w="38100" h="38100" prst="relaxedInset"/>
              </a:sp3d>
            </a:bodyPr>
            <a:lstStyle/>
            <a:p>
              <a:r>
                <a:rPr lang="en-US" b="1" cap="none" spc="0" dirty="0">
                  <a:ln w="0"/>
                  <a:solidFill>
                    <a:schemeClr val="tx1"/>
                  </a:solidFill>
                  <a:effectLst>
                    <a:outerShdw blurRad="50800" dist="38100" dir="2700000" algn="tl" rotWithShape="0">
                      <a:prstClr val="black">
                        <a:alpha val="40000"/>
                      </a:prstClr>
                    </a:outerShdw>
                  </a:effectLst>
                </a:rPr>
                <a:t>Department of Electronics and Communication Engineering, NIT Silchar </a:t>
              </a:r>
            </a:p>
          </p:txBody>
        </p:sp>
        <p:pic>
          <p:nvPicPr>
            <p:cNvPr id="9" name="Picture 8">
              <a:extLst>
                <a:ext uri="{FF2B5EF4-FFF2-40B4-BE49-F238E27FC236}">
                  <a16:creationId xmlns:a16="http://schemas.microsoft.com/office/drawing/2014/main" id="{F74EE9CF-9C62-46DF-87B1-7282C66F2F2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629" y="46604"/>
              <a:ext cx="729343" cy="69396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grpSp>
        <p:nvGrpSpPr>
          <p:cNvPr id="10" name="Group 9">
            <a:extLst>
              <a:ext uri="{FF2B5EF4-FFF2-40B4-BE49-F238E27FC236}">
                <a16:creationId xmlns:a16="http://schemas.microsoft.com/office/drawing/2014/main" id="{C0B21F0D-DE95-4CE8-925F-4F2AFB579B0F}"/>
              </a:ext>
            </a:extLst>
          </p:cNvPr>
          <p:cNvGrpSpPr/>
          <p:nvPr/>
        </p:nvGrpSpPr>
        <p:grpSpPr>
          <a:xfrm>
            <a:off x="151415" y="6251431"/>
            <a:ext cx="12040585" cy="509385"/>
            <a:chOff x="151415" y="6251431"/>
            <a:chExt cx="12040585" cy="509385"/>
          </a:xfrm>
        </p:grpSpPr>
        <p:sp>
          <p:nvSpPr>
            <p:cNvPr id="11" name="TextBox 10">
              <a:extLst>
                <a:ext uri="{FF2B5EF4-FFF2-40B4-BE49-F238E27FC236}">
                  <a16:creationId xmlns:a16="http://schemas.microsoft.com/office/drawing/2014/main" id="{F7C4AACC-071D-4CE5-A008-D15F05FEF19A}"/>
                </a:ext>
              </a:extLst>
            </p:cNvPr>
            <p:cNvSpPr txBox="1"/>
            <p:nvPr/>
          </p:nvSpPr>
          <p:spPr>
            <a:xfrm>
              <a:off x="5064728" y="6373299"/>
              <a:ext cx="2062544" cy="338554"/>
            </a:xfrm>
            <a:prstGeom prst="rect">
              <a:avLst/>
            </a:prstGeom>
            <a:noFill/>
          </p:spPr>
          <p:txBody>
            <a:bodyPr wrap="square" rtlCol="0">
              <a:spAutoFit/>
            </a:bodyPr>
            <a:lstStyle/>
            <a:p>
              <a:r>
                <a:rPr lang="en-US" sz="1600" b="1" i="1" dirty="0">
                  <a:solidFill>
                    <a:srgbClr val="00B0F0"/>
                  </a:solidFill>
                  <a:latin typeface="Times New Roman" panose="02020603050405020304" pitchFamily="18" charset="0"/>
                  <a:cs typeface="Times New Roman" panose="02020603050405020304" pitchFamily="18" charset="0"/>
                </a:rPr>
                <a:t>Scholar Id:21304068 </a:t>
              </a:r>
            </a:p>
          </p:txBody>
        </p:sp>
        <p:sp>
          <p:nvSpPr>
            <p:cNvPr id="12" name="TextBox 11">
              <a:extLst>
                <a:ext uri="{FF2B5EF4-FFF2-40B4-BE49-F238E27FC236}">
                  <a16:creationId xmlns:a16="http://schemas.microsoft.com/office/drawing/2014/main" id="{1C6EA108-D6A8-41D4-AD1D-5AAE02FD47BE}"/>
                </a:ext>
              </a:extLst>
            </p:cNvPr>
            <p:cNvSpPr txBox="1"/>
            <p:nvPr/>
          </p:nvSpPr>
          <p:spPr>
            <a:xfrm>
              <a:off x="9719021" y="6344196"/>
              <a:ext cx="2472979" cy="338554"/>
            </a:xfrm>
            <a:prstGeom prst="rect">
              <a:avLst/>
            </a:prstGeom>
            <a:noFill/>
          </p:spPr>
          <p:txBody>
            <a:bodyPr wrap="square" rtlCol="0">
              <a:spAutoFit/>
            </a:bodyPr>
            <a:lstStyle/>
            <a:p>
              <a:r>
                <a:rPr lang="en-US" sz="1600" b="1" i="1" dirty="0">
                  <a:solidFill>
                    <a:srgbClr val="00B0F0"/>
                  </a:solidFill>
                  <a:latin typeface="Times New Roman" panose="02020603050405020304" pitchFamily="18" charset="0"/>
                  <a:cs typeface="Times New Roman" panose="02020603050405020304" pitchFamily="18" charset="0"/>
                </a:rPr>
                <a:t>kirti21_rs@ece.nits.ac.in</a:t>
              </a:r>
            </a:p>
          </p:txBody>
        </p:sp>
        <p:sp>
          <p:nvSpPr>
            <p:cNvPr id="13" name="TextBox 12">
              <a:extLst>
                <a:ext uri="{FF2B5EF4-FFF2-40B4-BE49-F238E27FC236}">
                  <a16:creationId xmlns:a16="http://schemas.microsoft.com/office/drawing/2014/main" id="{07A1B587-5F3C-4535-9262-8406F6385333}"/>
                </a:ext>
              </a:extLst>
            </p:cNvPr>
            <p:cNvSpPr txBox="1"/>
            <p:nvPr/>
          </p:nvSpPr>
          <p:spPr>
            <a:xfrm>
              <a:off x="646101" y="6373299"/>
              <a:ext cx="2472979" cy="338554"/>
            </a:xfrm>
            <a:prstGeom prst="rect">
              <a:avLst/>
            </a:prstGeom>
            <a:noFill/>
          </p:spPr>
          <p:txBody>
            <a:bodyPr wrap="square" rtlCol="0">
              <a:spAutoFit/>
            </a:bodyPr>
            <a:lstStyle/>
            <a:p>
              <a:r>
                <a:rPr lang="en-US" sz="1600" b="1" i="1" dirty="0">
                  <a:solidFill>
                    <a:srgbClr val="00B0F0"/>
                  </a:solidFill>
                  <a:latin typeface="Times New Roman" panose="02020603050405020304" pitchFamily="18" charset="0"/>
                  <a:cs typeface="Times New Roman" panose="02020603050405020304" pitchFamily="18" charset="0"/>
                </a:rPr>
                <a:t>Kirti Swagat Mohanty</a:t>
              </a:r>
            </a:p>
          </p:txBody>
        </p:sp>
        <p:pic>
          <p:nvPicPr>
            <p:cNvPr id="14" name="Picture 13" descr="Icon&#10;&#10;Description automatically generated">
              <a:extLst>
                <a:ext uri="{FF2B5EF4-FFF2-40B4-BE49-F238E27FC236}">
                  <a16:creationId xmlns:a16="http://schemas.microsoft.com/office/drawing/2014/main" id="{9D195D50-76D8-4FA3-9C61-E82E8704300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61700" y="6251431"/>
              <a:ext cx="460422" cy="460422"/>
            </a:xfrm>
            <a:prstGeom prst="rect">
              <a:avLst/>
            </a:prstGeom>
          </p:spPr>
        </p:pic>
        <p:pic>
          <p:nvPicPr>
            <p:cNvPr id="15" name="Picture 14" descr="Icon&#10;&#10;Description automatically generated">
              <a:extLst>
                <a:ext uri="{FF2B5EF4-FFF2-40B4-BE49-F238E27FC236}">
                  <a16:creationId xmlns:a16="http://schemas.microsoft.com/office/drawing/2014/main" id="{64644747-FD8B-4EAE-9253-A4E2E2C87A5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51415" y="6266130"/>
              <a:ext cx="494686" cy="494686"/>
            </a:xfrm>
            <a:prstGeom prst="rect">
              <a:avLst/>
            </a:prstGeom>
          </p:spPr>
        </p:pic>
        <p:pic>
          <p:nvPicPr>
            <p:cNvPr id="16" name="Picture 15" descr="Icon&#10;&#10;Description automatically generated">
              <a:extLst>
                <a:ext uri="{FF2B5EF4-FFF2-40B4-BE49-F238E27FC236}">
                  <a16:creationId xmlns:a16="http://schemas.microsoft.com/office/drawing/2014/main" id="{5FFD1315-2C44-42ED-BFE7-5D247FE1775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356450" y="6312844"/>
              <a:ext cx="401257" cy="401257"/>
            </a:xfrm>
            <a:prstGeom prst="rect">
              <a:avLst/>
            </a:prstGeom>
          </p:spPr>
        </p:pic>
      </p:grpSp>
      <p:sp>
        <p:nvSpPr>
          <p:cNvPr id="4" name="Slide Number Placeholder 3">
            <a:extLst>
              <a:ext uri="{FF2B5EF4-FFF2-40B4-BE49-F238E27FC236}">
                <a16:creationId xmlns:a16="http://schemas.microsoft.com/office/drawing/2014/main" id="{EB5FF990-4CA6-470A-A89E-5530AF1F5318}"/>
              </a:ext>
            </a:extLst>
          </p:cNvPr>
          <p:cNvSpPr>
            <a:spLocks noGrp="1"/>
          </p:cNvSpPr>
          <p:nvPr>
            <p:ph type="sldNum" sz="quarter" idx="12"/>
          </p:nvPr>
        </p:nvSpPr>
        <p:spPr/>
        <p:txBody>
          <a:bodyPr/>
          <a:lstStyle/>
          <a:p>
            <a:fld id="{F05E57AE-C7CB-4E1B-849C-35869BC6D3B3}" type="slidenum">
              <a:rPr lang="en-US" smtClean="0"/>
              <a:t>31</a:t>
            </a:fld>
            <a:endParaRPr lang="en-US"/>
          </a:p>
        </p:txBody>
      </p:sp>
      <p:sp>
        <p:nvSpPr>
          <p:cNvPr id="19" name="Content Placeholder 2">
            <a:extLst>
              <a:ext uri="{FF2B5EF4-FFF2-40B4-BE49-F238E27FC236}">
                <a16:creationId xmlns:a16="http://schemas.microsoft.com/office/drawing/2014/main" id="{2209C0AA-C0D7-42A2-AAD4-6FF4ECD4CF85}"/>
              </a:ext>
            </a:extLst>
          </p:cNvPr>
          <p:cNvSpPr txBox="1">
            <a:spLocks/>
          </p:cNvSpPr>
          <p:nvPr/>
        </p:nvSpPr>
        <p:spPr>
          <a:xfrm>
            <a:off x="3433864" y="740572"/>
            <a:ext cx="8364436" cy="5323839"/>
          </a:xfrm>
          <a:prstGeom prst="rect">
            <a:avLst/>
          </a:prstGeom>
        </p:spPr>
        <p:txBody>
          <a:bodyPr vert="horz" lIns="91440" tIns="45720" rIns="91440" bIns="45720" rtlCol="0" anchor="ctr">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lvl="1" algn="just">
              <a:lnSpc>
                <a:spcPct val="150000"/>
              </a:lnSpc>
            </a:pPr>
            <a:r>
              <a:rPr lang="en-US" sz="2400" dirty="0">
                <a:latin typeface="Garamond" panose="02020404030301010803" pitchFamily="18" charset="0"/>
              </a:rPr>
              <a:t>Copernicus used conceptual research to come up with the concepts about stellar constellations based on his observations of the universe.</a:t>
            </a:r>
          </a:p>
          <a:p>
            <a:pPr lvl="1" algn="just">
              <a:lnSpc>
                <a:spcPct val="150000"/>
              </a:lnSpc>
            </a:pPr>
            <a:r>
              <a:rPr lang="en-US" sz="2400" dirty="0">
                <a:latin typeface="Garamond" panose="02020404030301010803" pitchFamily="18" charset="0"/>
              </a:rPr>
              <a:t>Sir </a:t>
            </a:r>
            <a:r>
              <a:rPr lang="en-US" sz="2400" dirty="0" err="1">
                <a:latin typeface="Garamond" panose="02020404030301010803" pitchFamily="18" charset="0"/>
              </a:rPr>
              <a:t>Issac</a:t>
            </a:r>
            <a:r>
              <a:rPr lang="en-US" sz="2400" dirty="0">
                <a:latin typeface="Garamond" panose="02020404030301010803" pitchFamily="18" charset="0"/>
              </a:rPr>
              <a:t> Newton observed his surroundings to conceptualize and develop theories about gravitation and motion.</a:t>
            </a:r>
          </a:p>
          <a:p>
            <a:pPr lvl="1" algn="just">
              <a:lnSpc>
                <a:spcPct val="150000"/>
              </a:lnSpc>
            </a:pPr>
            <a:r>
              <a:rPr lang="en-US" sz="2400" dirty="0">
                <a:latin typeface="Garamond" panose="02020404030301010803" pitchFamily="18" charset="0"/>
              </a:rPr>
              <a:t>Einstein is widely know and appreciated for his work on conceptual research. Although this theories were based on conceptual observations, Einstein also proposed experiments to come up with theories to test the conceptual research.</a:t>
            </a:r>
            <a:endParaRPr lang="en-US" sz="2000" dirty="0">
              <a:latin typeface="Garamond" panose="02020404030301010803" pitchFamily="18" charset="0"/>
            </a:endParaRPr>
          </a:p>
          <a:p>
            <a:pPr lvl="1"/>
            <a:endParaRPr lang="en-US" sz="2400" dirty="0">
              <a:latin typeface="Garamond" panose="02020404030301010803" pitchFamily="18" charset="0"/>
            </a:endParaRPr>
          </a:p>
        </p:txBody>
      </p:sp>
    </p:spTree>
    <p:extLst>
      <p:ext uri="{BB962C8B-B14F-4D97-AF65-F5344CB8AC3E}">
        <p14:creationId xmlns:p14="http://schemas.microsoft.com/office/powerpoint/2010/main" val="1163240311"/>
      </p:ext>
    </p:extLst>
  </p:cSld>
  <p:clrMapOvr>
    <a:masterClrMapping/>
  </p:clrMapOvr>
  <mc:AlternateContent xmlns:mc="http://schemas.openxmlformats.org/markup-compatibility/2006" xmlns:p14="http://schemas.microsoft.com/office/powerpoint/2010/main">
    <mc:Choice Requires="p14">
      <p:transition spd="slow" p14:dur="6750" advClick="0"/>
    </mc:Choice>
    <mc:Fallback xmlns="">
      <p:transition spd="slow" advClick="0"/>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Garamond" panose="02020404030301010803" pitchFamily="18" charset="0"/>
              </a:rPr>
              <a:t>Advantages of Conceptual Research</a:t>
            </a:r>
          </a:p>
        </p:txBody>
      </p:sp>
      <p:grpSp>
        <p:nvGrpSpPr>
          <p:cNvPr id="7" name="Group 6">
            <a:extLst>
              <a:ext uri="{FF2B5EF4-FFF2-40B4-BE49-F238E27FC236}">
                <a16:creationId xmlns:a16="http://schemas.microsoft.com/office/drawing/2014/main" id="{CEB85B56-A73D-4262-BDC2-8462C69195EA}"/>
              </a:ext>
            </a:extLst>
          </p:cNvPr>
          <p:cNvGrpSpPr/>
          <p:nvPr/>
        </p:nvGrpSpPr>
        <p:grpSpPr>
          <a:xfrm>
            <a:off x="15629" y="46604"/>
            <a:ext cx="11074617" cy="693969"/>
            <a:chOff x="15629" y="46604"/>
            <a:chExt cx="11074617" cy="693969"/>
          </a:xfrm>
        </p:grpSpPr>
        <p:sp>
          <p:nvSpPr>
            <p:cNvPr id="8" name="Rectangle 7">
              <a:extLst>
                <a:ext uri="{FF2B5EF4-FFF2-40B4-BE49-F238E27FC236}">
                  <a16:creationId xmlns:a16="http://schemas.microsoft.com/office/drawing/2014/main" id="{DC98AC4A-4379-49C6-838B-97C12D58E580}"/>
                </a:ext>
              </a:extLst>
            </p:cNvPr>
            <p:cNvSpPr/>
            <p:nvPr/>
          </p:nvSpPr>
          <p:spPr>
            <a:xfrm>
              <a:off x="744972" y="208922"/>
              <a:ext cx="10345274" cy="369332"/>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lIns="91440" tIns="45720" rIns="91440" bIns="45720">
              <a:spAutoFit/>
              <a:scene3d>
                <a:camera prst="orthographicFront"/>
                <a:lightRig rig="threePt" dir="t"/>
              </a:scene3d>
              <a:sp3d extrusionH="57150">
                <a:bevelT w="38100" h="38100" prst="relaxedInset"/>
              </a:sp3d>
            </a:bodyPr>
            <a:lstStyle/>
            <a:p>
              <a:r>
                <a:rPr lang="en-US" b="1" cap="none" spc="0" dirty="0">
                  <a:ln w="0"/>
                  <a:solidFill>
                    <a:schemeClr val="tx1"/>
                  </a:solidFill>
                  <a:effectLst>
                    <a:outerShdw blurRad="50800" dist="38100" dir="2700000" algn="tl" rotWithShape="0">
                      <a:prstClr val="black">
                        <a:alpha val="40000"/>
                      </a:prstClr>
                    </a:outerShdw>
                  </a:effectLst>
                </a:rPr>
                <a:t>Department of Electronics and Communication Engineering, NIT Silchar </a:t>
              </a:r>
            </a:p>
          </p:txBody>
        </p:sp>
        <p:pic>
          <p:nvPicPr>
            <p:cNvPr id="9" name="Picture 8">
              <a:extLst>
                <a:ext uri="{FF2B5EF4-FFF2-40B4-BE49-F238E27FC236}">
                  <a16:creationId xmlns:a16="http://schemas.microsoft.com/office/drawing/2014/main" id="{F74EE9CF-9C62-46DF-87B1-7282C66F2F2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629" y="46604"/>
              <a:ext cx="729343" cy="69396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grpSp>
        <p:nvGrpSpPr>
          <p:cNvPr id="10" name="Group 9">
            <a:extLst>
              <a:ext uri="{FF2B5EF4-FFF2-40B4-BE49-F238E27FC236}">
                <a16:creationId xmlns:a16="http://schemas.microsoft.com/office/drawing/2014/main" id="{C0B21F0D-DE95-4CE8-925F-4F2AFB579B0F}"/>
              </a:ext>
            </a:extLst>
          </p:cNvPr>
          <p:cNvGrpSpPr/>
          <p:nvPr/>
        </p:nvGrpSpPr>
        <p:grpSpPr>
          <a:xfrm>
            <a:off x="151415" y="6251431"/>
            <a:ext cx="12040585" cy="509385"/>
            <a:chOff x="151415" y="6251431"/>
            <a:chExt cx="12040585" cy="509385"/>
          </a:xfrm>
        </p:grpSpPr>
        <p:sp>
          <p:nvSpPr>
            <p:cNvPr id="11" name="TextBox 10">
              <a:extLst>
                <a:ext uri="{FF2B5EF4-FFF2-40B4-BE49-F238E27FC236}">
                  <a16:creationId xmlns:a16="http://schemas.microsoft.com/office/drawing/2014/main" id="{F7C4AACC-071D-4CE5-A008-D15F05FEF19A}"/>
                </a:ext>
              </a:extLst>
            </p:cNvPr>
            <p:cNvSpPr txBox="1"/>
            <p:nvPr/>
          </p:nvSpPr>
          <p:spPr>
            <a:xfrm>
              <a:off x="5064728" y="6373299"/>
              <a:ext cx="2062544" cy="338554"/>
            </a:xfrm>
            <a:prstGeom prst="rect">
              <a:avLst/>
            </a:prstGeom>
            <a:noFill/>
          </p:spPr>
          <p:txBody>
            <a:bodyPr wrap="square" rtlCol="0">
              <a:spAutoFit/>
            </a:bodyPr>
            <a:lstStyle/>
            <a:p>
              <a:r>
                <a:rPr lang="en-US" sz="1600" b="1" i="1" dirty="0">
                  <a:solidFill>
                    <a:srgbClr val="00B0F0"/>
                  </a:solidFill>
                  <a:latin typeface="Times New Roman" panose="02020603050405020304" pitchFamily="18" charset="0"/>
                  <a:cs typeface="Times New Roman" panose="02020603050405020304" pitchFamily="18" charset="0"/>
                </a:rPr>
                <a:t>Scholar Id:21304068 </a:t>
              </a:r>
            </a:p>
          </p:txBody>
        </p:sp>
        <p:sp>
          <p:nvSpPr>
            <p:cNvPr id="12" name="TextBox 11">
              <a:extLst>
                <a:ext uri="{FF2B5EF4-FFF2-40B4-BE49-F238E27FC236}">
                  <a16:creationId xmlns:a16="http://schemas.microsoft.com/office/drawing/2014/main" id="{1C6EA108-D6A8-41D4-AD1D-5AAE02FD47BE}"/>
                </a:ext>
              </a:extLst>
            </p:cNvPr>
            <p:cNvSpPr txBox="1"/>
            <p:nvPr/>
          </p:nvSpPr>
          <p:spPr>
            <a:xfrm>
              <a:off x="9719021" y="6344196"/>
              <a:ext cx="2472979" cy="338554"/>
            </a:xfrm>
            <a:prstGeom prst="rect">
              <a:avLst/>
            </a:prstGeom>
            <a:noFill/>
          </p:spPr>
          <p:txBody>
            <a:bodyPr wrap="square" rtlCol="0">
              <a:spAutoFit/>
            </a:bodyPr>
            <a:lstStyle/>
            <a:p>
              <a:r>
                <a:rPr lang="en-US" sz="1600" b="1" i="1" dirty="0">
                  <a:solidFill>
                    <a:srgbClr val="00B0F0"/>
                  </a:solidFill>
                  <a:latin typeface="Times New Roman" panose="02020603050405020304" pitchFamily="18" charset="0"/>
                  <a:cs typeface="Times New Roman" panose="02020603050405020304" pitchFamily="18" charset="0"/>
                </a:rPr>
                <a:t>kirti21_rs@ece.nits.ac.in</a:t>
              </a:r>
            </a:p>
          </p:txBody>
        </p:sp>
        <p:sp>
          <p:nvSpPr>
            <p:cNvPr id="13" name="TextBox 12">
              <a:extLst>
                <a:ext uri="{FF2B5EF4-FFF2-40B4-BE49-F238E27FC236}">
                  <a16:creationId xmlns:a16="http://schemas.microsoft.com/office/drawing/2014/main" id="{07A1B587-5F3C-4535-9262-8406F6385333}"/>
                </a:ext>
              </a:extLst>
            </p:cNvPr>
            <p:cNvSpPr txBox="1"/>
            <p:nvPr/>
          </p:nvSpPr>
          <p:spPr>
            <a:xfrm>
              <a:off x="646101" y="6373299"/>
              <a:ext cx="2472979" cy="338554"/>
            </a:xfrm>
            <a:prstGeom prst="rect">
              <a:avLst/>
            </a:prstGeom>
            <a:noFill/>
          </p:spPr>
          <p:txBody>
            <a:bodyPr wrap="square" rtlCol="0">
              <a:spAutoFit/>
            </a:bodyPr>
            <a:lstStyle/>
            <a:p>
              <a:r>
                <a:rPr lang="en-US" sz="1600" b="1" i="1" dirty="0">
                  <a:solidFill>
                    <a:srgbClr val="00B0F0"/>
                  </a:solidFill>
                  <a:latin typeface="Times New Roman" panose="02020603050405020304" pitchFamily="18" charset="0"/>
                  <a:cs typeface="Times New Roman" panose="02020603050405020304" pitchFamily="18" charset="0"/>
                </a:rPr>
                <a:t>Kirti Swagat Mohanty</a:t>
              </a:r>
            </a:p>
          </p:txBody>
        </p:sp>
        <p:pic>
          <p:nvPicPr>
            <p:cNvPr id="14" name="Picture 13" descr="Icon&#10;&#10;Description automatically generated">
              <a:extLst>
                <a:ext uri="{FF2B5EF4-FFF2-40B4-BE49-F238E27FC236}">
                  <a16:creationId xmlns:a16="http://schemas.microsoft.com/office/drawing/2014/main" id="{9D195D50-76D8-4FA3-9C61-E82E8704300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61700" y="6251431"/>
              <a:ext cx="460422" cy="460422"/>
            </a:xfrm>
            <a:prstGeom prst="rect">
              <a:avLst/>
            </a:prstGeom>
          </p:spPr>
        </p:pic>
        <p:pic>
          <p:nvPicPr>
            <p:cNvPr id="15" name="Picture 14" descr="Icon&#10;&#10;Description automatically generated">
              <a:extLst>
                <a:ext uri="{FF2B5EF4-FFF2-40B4-BE49-F238E27FC236}">
                  <a16:creationId xmlns:a16="http://schemas.microsoft.com/office/drawing/2014/main" id="{64644747-FD8B-4EAE-9253-A4E2E2C87A5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51415" y="6266130"/>
              <a:ext cx="494686" cy="494686"/>
            </a:xfrm>
            <a:prstGeom prst="rect">
              <a:avLst/>
            </a:prstGeom>
          </p:spPr>
        </p:pic>
        <p:pic>
          <p:nvPicPr>
            <p:cNvPr id="16" name="Picture 15" descr="Icon&#10;&#10;Description automatically generated">
              <a:extLst>
                <a:ext uri="{FF2B5EF4-FFF2-40B4-BE49-F238E27FC236}">
                  <a16:creationId xmlns:a16="http://schemas.microsoft.com/office/drawing/2014/main" id="{5FFD1315-2C44-42ED-BFE7-5D247FE1775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356450" y="6312844"/>
              <a:ext cx="401257" cy="401257"/>
            </a:xfrm>
            <a:prstGeom prst="rect">
              <a:avLst/>
            </a:prstGeom>
          </p:spPr>
        </p:pic>
      </p:grpSp>
      <p:sp>
        <p:nvSpPr>
          <p:cNvPr id="4" name="Slide Number Placeholder 3">
            <a:extLst>
              <a:ext uri="{FF2B5EF4-FFF2-40B4-BE49-F238E27FC236}">
                <a16:creationId xmlns:a16="http://schemas.microsoft.com/office/drawing/2014/main" id="{EB5FF990-4CA6-470A-A89E-5530AF1F5318}"/>
              </a:ext>
            </a:extLst>
          </p:cNvPr>
          <p:cNvSpPr>
            <a:spLocks noGrp="1"/>
          </p:cNvSpPr>
          <p:nvPr>
            <p:ph type="sldNum" sz="quarter" idx="12"/>
          </p:nvPr>
        </p:nvSpPr>
        <p:spPr/>
        <p:txBody>
          <a:bodyPr/>
          <a:lstStyle/>
          <a:p>
            <a:fld id="{F05E57AE-C7CB-4E1B-849C-35869BC6D3B3}" type="slidenum">
              <a:rPr lang="en-US" smtClean="0"/>
              <a:t>32</a:t>
            </a:fld>
            <a:endParaRPr lang="en-US"/>
          </a:p>
        </p:txBody>
      </p:sp>
      <p:sp>
        <p:nvSpPr>
          <p:cNvPr id="19" name="Content Placeholder 2">
            <a:extLst>
              <a:ext uri="{FF2B5EF4-FFF2-40B4-BE49-F238E27FC236}">
                <a16:creationId xmlns:a16="http://schemas.microsoft.com/office/drawing/2014/main" id="{2209C0AA-C0D7-42A2-AAD4-6FF4ECD4CF85}"/>
              </a:ext>
            </a:extLst>
          </p:cNvPr>
          <p:cNvSpPr txBox="1">
            <a:spLocks/>
          </p:cNvSpPr>
          <p:nvPr/>
        </p:nvSpPr>
        <p:spPr>
          <a:xfrm>
            <a:off x="3433864" y="740572"/>
            <a:ext cx="8364436" cy="5323839"/>
          </a:xfrm>
          <a:prstGeom prst="rect">
            <a:avLst/>
          </a:prstGeom>
        </p:spPr>
        <p:txBody>
          <a:bodyPr vert="horz" lIns="91440" tIns="45720" rIns="91440" bIns="45720" rtlCol="0" anchor="ctr">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lvl="1" algn="just">
              <a:lnSpc>
                <a:spcPct val="150000"/>
              </a:lnSpc>
            </a:pPr>
            <a:r>
              <a:rPr lang="en-US" sz="2400" dirty="0">
                <a:latin typeface="Garamond" panose="02020404030301010803" pitchFamily="18" charset="0"/>
              </a:rPr>
              <a:t>It mainly focuses on the concept of the research or the theory that explains a phenomenon. What causes the phenomenon, what are its building blocks and so on. It’s research based on pen and paper.</a:t>
            </a:r>
          </a:p>
          <a:p>
            <a:pPr lvl="1" algn="just">
              <a:lnSpc>
                <a:spcPct val="150000"/>
              </a:lnSpc>
            </a:pPr>
            <a:r>
              <a:rPr lang="en-US" sz="2400" dirty="0">
                <a:latin typeface="Garamond" panose="02020404030301010803" pitchFamily="18" charset="0"/>
              </a:rPr>
              <a:t>This type of research heavily relies on previously conducted studies, no form of experiment is conducted which save time, efforts and resources. More and relevant information can be generated by conducting conceptual research.</a:t>
            </a:r>
          </a:p>
          <a:p>
            <a:pPr lvl="1" algn="just">
              <a:lnSpc>
                <a:spcPct val="150000"/>
              </a:lnSpc>
            </a:pPr>
            <a:r>
              <a:rPr lang="en-US" sz="2400" dirty="0">
                <a:latin typeface="Garamond" panose="02020404030301010803" pitchFamily="18" charset="0"/>
              </a:rPr>
              <a:t>It is considered as the most convenient form of research.  </a:t>
            </a:r>
            <a:endParaRPr lang="en-US" sz="2000" dirty="0">
              <a:latin typeface="Garamond" panose="02020404030301010803" pitchFamily="18" charset="0"/>
            </a:endParaRPr>
          </a:p>
          <a:p>
            <a:pPr lvl="1"/>
            <a:endParaRPr lang="en-US" sz="2400" dirty="0">
              <a:latin typeface="Garamond" panose="02020404030301010803" pitchFamily="18" charset="0"/>
            </a:endParaRPr>
          </a:p>
        </p:txBody>
      </p:sp>
    </p:spTree>
    <p:extLst>
      <p:ext uri="{BB962C8B-B14F-4D97-AF65-F5344CB8AC3E}">
        <p14:creationId xmlns:p14="http://schemas.microsoft.com/office/powerpoint/2010/main" val="4292171701"/>
      </p:ext>
    </p:extLst>
  </p:cSld>
  <p:clrMapOvr>
    <a:masterClrMapping/>
  </p:clrMapOvr>
  <mc:AlternateContent xmlns:mc="http://schemas.openxmlformats.org/markup-compatibility/2006" xmlns:p14="http://schemas.microsoft.com/office/powerpoint/2010/main">
    <mc:Choice Requires="p14">
      <p:transition spd="slow" p14:dur="6750" advClick="0"/>
    </mc:Choice>
    <mc:Fallback xmlns="">
      <p:transition spd="slow" advClick="0"/>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Garamond" panose="02020404030301010803" pitchFamily="18" charset="0"/>
              </a:rPr>
              <a:t>Disadvantages of </a:t>
            </a:r>
            <a:br>
              <a:rPr lang="en-US" b="1" dirty="0">
                <a:latin typeface="Garamond" panose="02020404030301010803" pitchFamily="18" charset="0"/>
              </a:rPr>
            </a:br>
            <a:r>
              <a:rPr lang="en-US" b="1" dirty="0">
                <a:latin typeface="Garamond" panose="02020404030301010803" pitchFamily="18" charset="0"/>
              </a:rPr>
              <a:t>Conceptual Research</a:t>
            </a:r>
          </a:p>
        </p:txBody>
      </p:sp>
      <p:grpSp>
        <p:nvGrpSpPr>
          <p:cNvPr id="7" name="Group 6">
            <a:extLst>
              <a:ext uri="{FF2B5EF4-FFF2-40B4-BE49-F238E27FC236}">
                <a16:creationId xmlns:a16="http://schemas.microsoft.com/office/drawing/2014/main" id="{CEB85B56-A73D-4262-BDC2-8462C69195EA}"/>
              </a:ext>
            </a:extLst>
          </p:cNvPr>
          <p:cNvGrpSpPr/>
          <p:nvPr/>
        </p:nvGrpSpPr>
        <p:grpSpPr>
          <a:xfrm>
            <a:off x="15629" y="46604"/>
            <a:ext cx="11074617" cy="693969"/>
            <a:chOff x="15629" y="46604"/>
            <a:chExt cx="11074617" cy="693969"/>
          </a:xfrm>
        </p:grpSpPr>
        <p:sp>
          <p:nvSpPr>
            <p:cNvPr id="8" name="Rectangle 7">
              <a:extLst>
                <a:ext uri="{FF2B5EF4-FFF2-40B4-BE49-F238E27FC236}">
                  <a16:creationId xmlns:a16="http://schemas.microsoft.com/office/drawing/2014/main" id="{DC98AC4A-4379-49C6-838B-97C12D58E580}"/>
                </a:ext>
              </a:extLst>
            </p:cNvPr>
            <p:cNvSpPr/>
            <p:nvPr/>
          </p:nvSpPr>
          <p:spPr>
            <a:xfrm>
              <a:off x="744972" y="208922"/>
              <a:ext cx="10345274" cy="369332"/>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lIns="91440" tIns="45720" rIns="91440" bIns="45720">
              <a:spAutoFit/>
              <a:scene3d>
                <a:camera prst="orthographicFront"/>
                <a:lightRig rig="threePt" dir="t"/>
              </a:scene3d>
              <a:sp3d extrusionH="57150">
                <a:bevelT w="38100" h="38100" prst="relaxedInset"/>
              </a:sp3d>
            </a:bodyPr>
            <a:lstStyle/>
            <a:p>
              <a:r>
                <a:rPr lang="en-US" b="1" cap="none" spc="0" dirty="0">
                  <a:ln w="0"/>
                  <a:solidFill>
                    <a:schemeClr val="tx1"/>
                  </a:solidFill>
                  <a:effectLst>
                    <a:outerShdw blurRad="50800" dist="38100" dir="2700000" algn="tl" rotWithShape="0">
                      <a:prstClr val="black">
                        <a:alpha val="40000"/>
                      </a:prstClr>
                    </a:outerShdw>
                  </a:effectLst>
                </a:rPr>
                <a:t>Department of Electronics and Communication Engineering, NIT Silchar </a:t>
              </a:r>
            </a:p>
          </p:txBody>
        </p:sp>
        <p:pic>
          <p:nvPicPr>
            <p:cNvPr id="9" name="Picture 8">
              <a:extLst>
                <a:ext uri="{FF2B5EF4-FFF2-40B4-BE49-F238E27FC236}">
                  <a16:creationId xmlns:a16="http://schemas.microsoft.com/office/drawing/2014/main" id="{F74EE9CF-9C62-46DF-87B1-7282C66F2F2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629" y="46604"/>
              <a:ext cx="729343" cy="69396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grpSp>
        <p:nvGrpSpPr>
          <p:cNvPr id="10" name="Group 9">
            <a:extLst>
              <a:ext uri="{FF2B5EF4-FFF2-40B4-BE49-F238E27FC236}">
                <a16:creationId xmlns:a16="http://schemas.microsoft.com/office/drawing/2014/main" id="{C0B21F0D-DE95-4CE8-925F-4F2AFB579B0F}"/>
              </a:ext>
            </a:extLst>
          </p:cNvPr>
          <p:cNvGrpSpPr/>
          <p:nvPr/>
        </p:nvGrpSpPr>
        <p:grpSpPr>
          <a:xfrm>
            <a:off x="151415" y="6251431"/>
            <a:ext cx="12040585" cy="509385"/>
            <a:chOff x="151415" y="6251431"/>
            <a:chExt cx="12040585" cy="509385"/>
          </a:xfrm>
        </p:grpSpPr>
        <p:sp>
          <p:nvSpPr>
            <p:cNvPr id="11" name="TextBox 10">
              <a:extLst>
                <a:ext uri="{FF2B5EF4-FFF2-40B4-BE49-F238E27FC236}">
                  <a16:creationId xmlns:a16="http://schemas.microsoft.com/office/drawing/2014/main" id="{F7C4AACC-071D-4CE5-A008-D15F05FEF19A}"/>
                </a:ext>
              </a:extLst>
            </p:cNvPr>
            <p:cNvSpPr txBox="1"/>
            <p:nvPr/>
          </p:nvSpPr>
          <p:spPr>
            <a:xfrm>
              <a:off x="5064728" y="6373299"/>
              <a:ext cx="2062544" cy="338554"/>
            </a:xfrm>
            <a:prstGeom prst="rect">
              <a:avLst/>
            </a:prstGeom>
            <a:noFill/>
          </p:spPr>
          <p:txBody>
            <a:bodyPr wrap="square" rtlCol="0">
              <a:spAutoFit/>
            </a:bodyPr>
            <a:lstStyle/>
            <a:p>
              <a:r>
                <a:rPr lang="en-US" sz="1600" b="1" i="1" dirty="0">
                  <a:solidFill>
                    <a:srgbClr val="00B0F0"/>
                  </a:solidFill>
                  <a:latin typeface="Times New Roman" panose="02020603050405020304" pitchFamily="18" charset="0"/>
                  <a:cs typeface="Times New Roman" panose="02020603050405020304" pitchFamily="18" charset="0"/>
                </a:rPr>
                <a:t>Scholar Id:21304068 </a:t>
              </a:r>
            </a:p>
          </p:txBody>
        </p:sp>
        <p:sp>
          <p:nvSpPr>
            <p:cNvPr id="12" name="TextBox 11">
              <a:extLst>
                <a:ext uri="{FF2B5EF4-FFF2-40B4-BE49-F238E27FC236}">
                  <a16:creationId xmlns:a16="http://schemas.microsoft.com/office/drawing/2014/main" id="{1C6EA108-D6A8-41D4-AD1D-5AAE02FD47BE}"/>
                </a:ext>
              </a:extLst>
            </p:cNvPr>
            <p:cNvSpPr txBox="1"/>
            <p:nvPr/>
          </p:nvSpPr>
          <p:spPr>
            <a:xfrm>
              <a:off x="9719021" y="6344196"/>
              <a:ext cx="2472979" cy="338554"/>
            </a:xfrm>
            <a:prstGeom prst="rect">
              <a:avLst/>
            </a:prstGeom>
            <a:noFill/>
          </p:spPr>
          <p:txBody>
            <a:bodyPr wrap="square" rtlCol="0">
              <a:spAutoFit/>
            </a:bodyPr>
            <a:lstStyle/>
            <a:p>
              <a:r>
                <a:rPr lang="en-US" sz="1600" b="1" i="1" dirty="0">
                  <a:solidFill>
                    <a:srgbClr val="00B0F0"/>
                  </a:solidFill>
                  <a:latin typeface="Times New Roman" panose="02020603050405020304" pitchFamily="18" charset="0"/>
                  <a:cs typeface="Times New Roman" panose="02020603050405020304" pitchFamily="18" charset="0"/>
                </a:rPr>
                <a:t>kirti21_rs@ece.nits.ac.in</a:t>
              </a:r>
            </a:p>
          </p:txBody>
        </p:sp>
        <p:sp>
          <p:nvSpPr>
            <p:cNvPr id="13" name="TextBox 12">
              <a:extLst>
                <a:ext uri="{FF2B5EF4-FFF2-40B4-BE49-F238E27FC236}">
                  <a16:creationId xmlns:a16="http://schemas.microsoft.com/office/drawing/2014/main" id="{07A1B587-5F3C-4535-9262-8406F6385333}"/>
                </a:ext>
              </a:extLst>
            </p:cNvPr>
            <p:cNvSpPr txBox="1"/>
            <p:nvPr/>
          </p:nvSpPr>
          <p:spPr>
            <a:xfrm>
              <a:off x="646101" y="6373299"/>
              <a:ext cx="2472979" cy="338554"/>
            </a:xfrm>
            <a:prstGeom prst="rect">
              <a:avLst/>
            </a:prstGeom>
            <a:noFill/>
          </p:spPr>
          <p:txBody>
            <a:bodyPr wrap="square" rtlCol="0">
              <a:spAutoFit/>
            </a:bodyPr>
            <a:lstStyle/>
            <a:p>
              <a:r>
                <a:rPr lang="en-US" sz="1600" b="1" i="1" dirty="0">
                  <a:solidFill>
                    <a:srgbClr val="00B0F0"/>
                  </a:solidFill>
                  <a:latin typeface="Times New Roman" panose="02020603050405020304" pitchFamily="18" charset="0"/>
                  <a:cs typeface="Times New Roman" panose="02020603050405020304" pitchFamily="18" charset="0"/>
                </a:rPr>
                <a:t>Kirti Swagat Mohanty</a:t>
              </a:r>
            </a:p>
          </p:txBody>
        </p:sp>
        <p:pic>
          <p:nvPicPr>
            <p:cNvPr id="14" name="Picture 13" descr="Icon&#10;&#10;Description automatically generated">
              <a:extLst>
                <a:ext uri="{FF2B5EF4-FFF2-40B4-BE49-F238E27FC236}">
                  <a16:creationId xmlns:a16="http://schemas.microsoft.com/office/drawing/2014/main" id="{9D195D50-76D8-4FA3-9C61-E82E8704300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61700" y="6251431"/>
              <a:ext cx="460422" cy="460422"/>
            </a:xfrm>
            <a:prstGeom prst="rect">
              <a:avLst/>
            </a:prstGeom>
          </p:spPr>
        </p:pic>
        <p:pic>
          <p:nvPicPr>
            <p:cNvPr id="15" name="Picture 14" descr="Icon&#10;&#10;Description automatically generated">
              <a:extLst>
                <a:ext uri="{FF2B5EF4-FFF2-40B4-BE49-F238E27FC236}">
                  <a16:creationId xmlns:a16="http://schemas.microsoft.com/office/drawing/2014/main" id="{64644747-FD8B-4EAE-9253-A4E2E2C87A5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51415" y="6266130"/>
              <a:ext cx="494686" cy="494686"/>
            </a:xfrm>
            <a:prstGeom prst="rect">
              <a:avLst/>
            </a:prstGeom>
          </p:spPr>
        </p:pic>
        <p:pic>
          <p:nvPicPr>
            <p:cNvPr id="16" name="Picture 15" descr="Icon&#10;&#10;Description automatically generated">
              <a:extLst>
                <a:ext uri="{FF2B5EF4-FFF2-40B4-BE49-F238E27FC236}">
                  <a16:creationId xmlns:a16="http://schemas.microsoft.com/office/drawing/2014/main" id="{5FFD1315-2C44-42ED-BFE7-5D247FE1775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356450" y="6312844"/>
              <a:ext cx="401257" cy="401257"/>
            </a:xfrm>
            <a:prstGeom prst="rect">
              <a:avLst/>
            </a:prstGeom>
          </p:spPr>
        </p:pic>
      </p:grpSp>
      <p:sp>
        <p:nvSpPr>
          <p:cNvPr id="4" name="Slide Number Placeholder 3">
            <a:extLst>
              <a:ext uri="{FF2B5EF4-FFF2-40B4-BE49-F238E27FC236}">
                <a16:creationId xmlns:a16="http://schemas.microsoft.com/office/drawing/2014/main" id="{EB5FF990-4CA6-470A-A89E-5530AF1F5318}"/>
              </a:ext>
            </a:extLst>
          </p:cNvPr>
          <p:cNvSpPr>
            <a:spLocks noGrp="1"/>
          </p:cNvSpPr>
          <p:nvPr>
            <p:ph type="sldNum" sz="quarter" idx="12"/>
          </p:nvPr>
        </p:nvSpPr>
        <p:spPr/>
        <p:txBody>
          <a:bodyPr/>
          <a:lstStyle/>
          <a:p>
            <a:fld id="{F05E57AE-C7CB-4E1B-849C-35869BC6D3B3}" type="slidenum">
              <a:rPr lang="en-US" smtClean="0"/>
              <a:t>33</a:t>
            </a:fld>
            <a:endParaRPr lang="en-US"/>
          </a:p>
        </p:txBody>
      </p:sp>
      <p:sp>
        <p:nvSpPr>
          <p:cNvPr id="19" name="Content Placeholder 2">
            <a:extLst>
              <a:ext uri="{FF2B5EF4-FFF2-40B4-BE49-F238E27FC236}">
                <a16:creationId xmlns:a16="http://schemas.microsoft.com/office/drawing/2014/main" id="{2209C0AA-C0D7-42A2-AAD4-6FF4ECD4CF85}"/>
              </a:ext>
            </a:extLst>
          </p:cNvPr>
          <p:cNvSpPr txBox="1">
            <a:spLocks/>
          </p:cNvSpPr>
          <p:nvPr/>
        </p:nvSpPr>
        <p:spPr>
          <a:xfrm>
            <a:off x="3433864" y="740572"/>
            <a:ext cx="8364436" cy="5323839"/>
          </a:xfrm>
          <a:prstGeom prst="rect">
            <a:avLst/>
          </a:prstGeom>
        </p:spPr>
        <p:txBody>
          <a:bodyPr vert="horz" lIns="91440" tIns="45720" rIns="91440" bIns="45720" rtlCol="0" anchor="ctr">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lvl="1" algn="just">
              <a:lnSpc>
                <a:spcPct val="150000"/>
              </a:lnSpc>
            </a:pPr>
            <a:r>
              <a:rPr lang="en-US" sz="2400" dirty="0">
                <a:latin typeface="Garamond" panose="02020404030301010803" pitchFamily="18" charset="0"/>
              </a:rPr>
              <a:t>Questionable reliability and validity: Theories based on existing literature, rather than experimentation and observation, draw conclusions that are less fact-based and may not necessarily be considered reliable.</a:t>
            </a:r>
          </a:p>
          <a:p>
            <a:pPr lvl="1" algn="just">
              <a:lnSpc>
                <a:spcPct val="150000"/>
              </a:lnSpc>
            </a:pPr>
            <a:r>
              <a:rPr lang="en-US" sz="2400" dirty="0">
                <a:latin typeface="Garamond" panose="02020404030301010803" pitchFamily="18" charset="0"/>
              </a:rPr>
              <a:t>Is  subject to increased error or subjectivity: Oftentimes it has been witnessed that philosophical theories being countered or revised because their conclusions are inferences drawn from existing texts rather than practical experimentation.  </a:t>
            </a:r>
          </a:p>
          <a:p>
            <a:pPr lvl="1" algn="just">
              <a:lnSpc>
                <a:spcPct val="150000"/>
              </a:lnSpc>
            </a:pPr>
            <a:endParaRPr lang="en-US" sz="2200" dirty="0">
              <a:latin typeface="Garamond" panose="02020404030301010803" pitchFamily="18" charset="0"/>
            </a:endParaRPr>
          </a:p>
          <a:p>
            <a:pPr lvl="1"/>
            <a:endParaRPr lang="en-US" sz="2400" dirty="0">
              <a:latin typeface="Garamond" panose="02020404030301010803" pitchFamily="18" charset="0"/>
            </a:endParaRPr>
          </a:p>
        </p:txBody>
      </p:sp>
    </p:spTree>
    <p:extLst>
      <p:ext uri="{BB962C8B-B14F-4D97-AF65-F5344CB8AC3E}">
        <p14:creationId xmlns:p14="http://schemas.microsoft.com/office/powerpoint/2010/main" val="32237036"/>
      </p:ext>
    </p:extLst>
  </p:cSld>
  <p:clrMapOvr>
    <a:masterClrMapping/>
  </p:clrMapOvr>
  <mc:AlternateContent xmlns:mc="http://schemas.openxmlformats.org/markup-compatibility/2006" xmlns:p14="http://schemas.microsoft.com/office/powerpoint/2010/main">
    <mc:Choice Requires="p14">
      <p:transition spd="slow" p14:dur="6750" advClick="0"/>
    </mc:Choice>
    <mc:Fallback xmlns="">
      <p:transition spd="slow" advClick="0"/>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Garamond" panose="02020404030301010803" pitchFamily="18" charset="0"/>
              </a:rPr>
              <a:t>Empirical Research</a:t>
            </a:r>
          </a:p>
        </p:txBody>
      </p:sp>
      <p:grpSp>
        <p:nvGrpSpPr>
          <p:cNvPr id="7" name="Group 6">
            <a:extLst>
              <a:ext uri="{FF2B5EF4-FFF2-40B4-BE49-F238E27FC236}">
                <a16:creationId xmlns:a16="http://schemas.microsoft.com/office/drawing/2014/main" id="{CEB85B56-A73D-4262-BDC2-8462C69195EA}"/>
              </a:ext>
            </a:extLst>
          </p:cNvPr>
          <p:cNvGrpSpPr/>
          <p:nvPr/>
        </p:nvGrpSpPr>
        <p:grpSpPr>
          <a:xfrm>
            <a:off x="15629" y="46604"/>
            <a:ext cx="11074617" cy="693969"/>
            <a:chOff x="15629" y="46604"/>
            <a:chExt cx="11074617" cy="693969"/>
          </a:xfrm>
        </p:grpSpPr>
        <p:sp>
          <p:nvSpPr>
            <p:cNvPr id="8" name="Rectangle 7">
              <a:extLst>
                <a:ext uri="{FF2B5EF4-FFF2-40B4-BE49-F238E27FC236}">
                  <a16:creationId xmlns:a16="http://schemas.microsoft.com/office/drawing/2014/main" id="{DC98AC4A-4379-49C6-838B-97C12D58E580}"/>
                </a:ext>
              </a:extLst>
            </p:cNvPr>
            <p:cNvSpPr/>
            <p:nvPr/>
          </p:nvSpPr>
          <p:spPr>
            <a:xfrm>
              <a:off x="744972" y="208922"/>
              <a:ext cx="10345274" cy="369332"/>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lIns="91440" tIns="45720" rIns="91440" bIns="45720">
              <a:spAutoFit/>
              <a:scene3d>
                <a:camera prst="orthographicFront"/>
                <a:lightRig rig="threePt" dir="t"/>
              </a:scene3d>
              <a:sp3d extrusionH="57150">
                <a:bevelT w="38100" h="38100" prst="relaxedInset"/>
              </a:sp3d>
            </a:bodyPr>
            <a:lstStyle/>
            <a:p>
              <a:r>
                <a:rPr lang="en-US" b="1" cap="none" spc="0" dirty="0">
                  <a:ln w="0"/>
                  <a:solidFill>
                    <a:schemeClr val="tx1"/>
                  </a:solidFill>
                  <a:effectLst>
                    <a:outerShdw blurRad="50800" dist="38100" dir="2700000" algn="tl" rotWithShape="0">
                      <a:prstClr val="black">
                        <a:alpha val="40000"/>
                      </a:prstClr>
                    </a:outerShdw>
                  </a:effectLst>
                </a:rPr>
                <a:t>Department of Electronics and Communication Engineering, NIT Silchar </a:t>
              </a:r>
            </a:p>
          </p:txBody>
        </p:sp>
        <p:pic>
          <p:nvPicPr>
            <p:cNvPr id="9" name="Picture 8">
              <a:extLst>
                <a:ext uri="{FF2B5EF4-FFF2-40B4-BE49-F238E27FC236}">
                  <a16:creationId xmlns:a16="http://schemas.microsoft.com/office/drawing/2014/main" id="{F74EE9CF-9C62-46DF-87B1-7282C66F2F2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629" y="46604"/>
              <a:ext cx="729343" cy="69396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grpSp>
        <p:nvGrpSpPr>
          <p:cNvPr id="10" name="Group 9">
            <a:extLst>
              <a:ext uri="{FF2B5EF4-FFF2-40B4-BE49-F238E27FC236}">
                <a16:creationId xmlns:a16="http://schemas.microsoft.com/office/drawing/2014/main" id="{C0B21F0D-DE95-4CE8-925F-4F2AFB579B0F}"/>
              </a:ext>
            </a:extLst>
          </p:cNvPr>
          <p:cNvGrpSpPr/>
          <p:nvPr/>
        </p:nvGrpSpPr>
        <p:grpSpPr>
          <a:xfrm>
            <a:off x="151415" y="6251431"/>
            <a:ext cx="12040585" cy="509385"/>
            <a:chOff x="151415" y="6251431"/>
            <a:chExt cx="12040585" cy="509385"/>
          </a:xfrm>
        </p:grpSpPr>
        <p:sp>
          <p:nvSpPr>
            <p:cNvPr id="11" name="TextBox 10">
              <a:extLst>
                <a:ext uri="{FF2B5EF4-FFF2-40B4-BE49-F238E27FC236}">
                  <a16:creationId xmlns:a16="http://schemas.microsoft.com/office/drawing/2014/main" id="{F7C4AACC-071D-4CE5-A008-D15F05FEF19A}"/>
                </a:ext>
              </a:extLst>
            </p:cNvPr>
            <p:cNvSpPr txBox="1"/>
            <p:nvPr/>
          </p:nvSpPr>
          <p:spPr>
            <a:xfrm>
              <a:off x="5064728" y="6373299"/>
              <a:ext cx="2062544" cy="338554"/>
            </a:xfrm>
            <a:prstGeom prst="rect">
              <a:avLst/>
            </a:prstGeom>
            <a:noFill/>
          </p:spPr>
          <p:txBody>
            <a:bodyPr wrap="square" rtlCol="0">
              <a:spAutoFit/>
            </a:bodyPr>
            <a:lstStyle/>
            <a:p>
              <a:r>
                <a:rPr lang="en-US" sz="1600" b="1" i="1" dirty="0">
                  <a:solidFill>
                    <a:srgbClr val="00B0F0"/>
                  </a:solidFill>
                  <a:latin typeface="Times New Roman" panose="02020603050405020304" pitchFamily="18" charset="0"/>
                  <a:cs typeface="Times New Roman" panose="02020603050405020304" pitchFamily="18" charset="0"/>
                </a:rPr>
                <a:t>Scholar Id:21304068 </a:t>
              </a:r>
            </a:p>
          </p:txBody>
        </p:sp>
        <p:sp>
          <p:nvSpPr>
            <p:cNvPr id="12" name="TextBox 11">
              <a:extLst>
                <a:ext uri="{FF2B5EF4-FFF2-40B4-BE49-F238E27FC236}">
                  <a16:creationId xmlns:a16="http://schemas.microsoft.com/office/drawing/2014/main" id="{1C6EA108-D6A8-41D4-AD1D-5AAE02FD47BE}"/>
                </a:ext>
              </a:extLst>
            </p:cNvPr>
            <p:cNvSpPr txBox="1"/>
            <p:nvPr/>
          </p:nvSpPr>
          <p:spPr>
            <a:xfrm>
              <a:off x="9719021" y="6344196"/>
              <a:ext cx="2472979" cy="338554"/>
            </a:xfrm>
            <a:prstGeom prst="rect">
              <a:avLst/>
            </a:prstGeom>
            <a:noFill/>
          </p:spPr>
          <p:txBody>
            <a:bodyPr wrap="square" rtlCol="0">
              <a:spAutoFit/>
            </a:bodyPr>
            <a:lstStyle/>
            <a:p>
              <a:r>
                <a:rPr lang="en-US" sz="1600" b="1" i="1" dirty="0">
                  <a:solidFill>
                    <a:srgbClr val="00B0F0"/>
                  </a:solidFill>
                  <a:latin typeface="Times New Roman" panose="02020603050405020304" pitchFamily="18" charset="0"/>
                  <a:cs typeface="Times New Roman" panose="02020603050405020304" pitchFamily="18" charset="0"/>
                </a:rPr>
                <a:t>kirti21_rs@ece.nits.ac.in</a:t>
              </a:r>
            </a:p>
          </p:txBody>
        </p:sp>
        <p:sp>
          <p:nvSpPr>
            <p:cNvPr id="13" name="TextBox 12">
              <a:extLst>
                <a:ext uri="{FF2B5EF4-FFF2-40B4-BE49-F238E27FC236}">
                  <a16:creationId xmlns:a16="http://schemas.microsoft.com/office/drawing/2014/main" id="{07A1B587-5F3C-4535-9262-8406F6385333}"/>
                </a:ext>
              </a:extLst>
            </p:cNvPr>
            <p:cNvSpPr txBox="1"/>
            <p:nvPr/>
          </p:nvSpPr>
          <p:spPr>
            <a:xfrm>
              <a:off x="646101" y="6373299"/>
              <a:ext cx="2472979" cy="338554"/>
            </a:xfrm>
            <a:prstGeom prst="rect">
              <a:avLst/>
            </a:prstGeom>
            <a:noFill/>
          </p:spPr>
          <p:txBody>
            <a:bodyPr wrap="square" rtlCol="0">
              <a:spAutoFit/>
            </a:bodyPr>
            <a:lstStyle/>
            <a:p>
              <a:r>
                <a:rPr lang="en-US" sz="1600" b="1" i="1" dirty="0">
                  <a:solidFill>
                    <a:srgbClr val="00B0F0"/>
                  </a:solidFill>
                  <a:latin typeface="Times New Roman" panose="02020603050405020304" pitchFamily="18" charset="0"/>
                  <a:cs typeface="Times New Roman" panose="02020603050405020304" pitchFamily="18" charset="0"/>
                </a:rPr>
                <a:t>Kirti Swagat Mohanty</a:t>
              </a:r>
            </a:p>
          </p:txBody>
        </p:sp>
        <p:pic>
          <p:nvPicPr>
            <p:cNvPr id="14" name="Picture 13" descr="Icon&#10;&#10;Description automatically generated">
              <a:extLst>
                <a:ext uri="{FF2B5EF4-FFF2-40B4-BE49-F238E27FC236}">
                  <a16:creationId xmlns:a16="http://schemas.microsoft.com/office/drawing/2014/main" id="{9D195D50-76D8-4FA3-9C61-E82E8704300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61700" y="6251431"/>
              <a:ext cx="460422" cy="460422"/>
            </a:xfrm>
            <a:prstGeom prst="rect">
              <a:avLst/>
            </a:prstGeom>
          </p:spPr>
        </p:pic>
        <p:pic>
          <p:nvPicPr>
            <p:cNvPr id="15" name="Picture 14" descr="Icon&#10;&#10;Description automatically generated">
              <a:extLst>
                <a:ext uri="{FF2B5EF4-FFF2-40B4-BE49-F238E27FC236}">
                  <a16:creationId xmlns:a16="http://schemas.microsoft.com/office/drawing/2014/main" id="{64644747-FD8B-4EAE-9253-A4E2E2C87A5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51415" y="6266130"/>
              <a:ext cx="494686" cy="494686"/>
            </a:xfrm>
            <a:prstGeom prst="rect">
              <a:avLst/>
            </a:prstGeom>
          </p:spPr>
        </p:pic>
        <p:pic>
          <p:nvPicPr>
            <p:cNvPr id="16" name="Picture 15" descr="Icon&#10;&#10;Description automatically generated">
              <a:extLst>
                <a:ext uri="{FF2B5EF4-FFF2-40B4-BE49-F238E27FC236}">
                  <a16:creationId xmlns:a16="http://schemas.microsoft.com/office/drawing/2014/main" id="{5FFD1315-2C44-42ED-BFE7-5D247FE1775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356450" y="6312844"/>
              <a:ext cx="401257" cy="401257"/>
            </a:xfrm>
            <a:prstGeom prst="rect">
              <a:avLst/>
            </a:prstGeom>
          </p:spPr>
        </p:pic>
      </p:grpSp>
      <p:sp>
        <p:nvSpPr>
          <p:cNvPr id="4" name="Slide Number Placeholder 3">
            <a:extLst>
              <a:ext uri="{FF2B5EF4-FFF2-40B4-BE49-F238E27FC236}">
                <a16:creationId xmlns:a16="http://schemas.microsoft.com/office/drawing/2014/main" id="{EB5FF990-4CA6-470A-A89E-5530AF1F5318}"/>
              </a:ext>
            </a:extLst>
          </p:cNvPr>
          <p:cNvSpPr>
            <a:spLocks noGrp="1"/>
          </p:cNvSpPr>
          <p:nvPr>
            <p:ph type="sldNum" sz="quarter" idx="12"/>
          </p:nvPr>
        </p:nvSpPr>
        <p:spPr/>
        <p:txBody>
          <a:bodyPr/>
          <a:lstStyle/>
          <a:p>
            <a:fld id="{F05E57AE-C7CB-4E1B-849C-35869BC6D3B3}" type="slidenum">
              <a:rPr lang="en-US" smtClean="0"/>
              <a:t>34</a:t>
            </a:fld>
            <a:endParaRPr lang="en-US"/>
          </a:p>
        </p:txBody>
      </p:sp>
      <p:sp>
        <p:nvSpPr>
          <p:cNvPr id="19" name="Content Placeholder 2">
            <a:extLst>
              <a:ext uri="{FF2B5EF4-FFF2-40B4-BE49-F238E27FC236}">
                <a16:creationId xmlns:a16="http://schemas.microsoft.com/office/drawing/2014/main" id="{2209C0AA-C0D7-42A2-AAD4-6FF4ECD4CF85}"/>
              </a:ext>
            </a:extLst>
          </p:cNvPr>
          <p:cNvSpPr txBox="1">
            <a:spLocks/>
          </p:cNvSpPr>
          <p:nvPr/>
        </p:nvSpPr>
        <p:spPr>
          <a:xfrm>
            <a:off x="3433864" y="740572"/>
            <a:ext cx="8364436" cy="5323839"/>
          </a:xfrm>
          <a:prstGeom prst="rect">
            <a:avLst/>
          </a:prstGeom>
        </p:spPr>
        <p:txBody>
          <a:bodyPr vert="horz" lIns="91440" tIns="45720" rIns="91440" bIns="45720" rtlCol="0" anchor="ctr">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lvl="1" algn="just">
              <a:lnSpc>
                <a:spcPct val="150000"/>
              </a:lnSpc>
            </a:pPr>
            <a:r>
              <a:rPr lang="en-US" sz="2400" dirty="0">
                <a:latin typeface="Garamond" panose="02020404030301010803" pitchFamily="18" charset="0"/>
              </a:rPr>
              <a:t>It is defined as any research where conclusions of the study is strictly drawn from concretely empirical evidence and therefore “verifiable” evidence.</a:t>
            </a:r>
          </a:p>
          <a:p>
            <a:pPr lvl="1" algn="just">
              <a:lnSpc>
                <a:spcPct val="150000"/>
              </a:lnSpc>
            </a:pPr>
            <a:r>
              <a:rPr lang="en-US" sz="2400" dirty="0">
                <a:latin typeface="Garamond" panose="02020404030301010803" pitchFamily="18" charset="0"/>
              </a:rPr>
              <a:t>Since Empirical research is based on observation and capturing experiences, it is important to plan the steps to conduct the experiment and how to analyze it.</a:t>
            </a:r>
          </a:p>
        </p:txBody>
      </p:sp>
    </p:spTree>
    <p:extLst>
      <p:ext uri="{BB962C8B-B14F-4D97-AF65-F5344CB8AC3E}">
        <p14:creationId xmlns:p14="http://schemas.microsoft.com/office/powerpoint/2010/main" val="3442005497"/>
      </p:ext>
    </p:extLst>
  </p:cSld>
  <p:clrMapOvr>
    <a:masterClrMapping/>
  </p:clrMapOvr>
  <mc:AlternateContent xmlns:mc="http://schemas.openxmlformats.org/markup-compatibility/2006" xmlns:p14="http://schemas.microsoft.com/office/powerpoint/2010/main">
    <mc:Choice Requires="p14">
      <p:transition spd="slow" p14:dur="6750" advClick="0"/>
    </mc:Choice>
    <mc:Fallback xmlns="">
      <p:transition spd="slow" advClick="0"/>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Garamond" panose="02020404030301010803" pitchFamily="18" charset="0"/>
              </a:rPr>
              <a:t>Examples of Empirical Research</a:t>
            </a:r>
          </a:p>
        </p:txBody>
      </p:sp>
      <p:grpSp>
        <p:nvGrpSpPr>
          <p:cNvPr id="7" name="Group 6">
            <a:extLst>
              <a:ext uri="{FF2B5EF4-FFF2-40B4-BE49-F238E27FC236}">
                <a16:creationId xmlns:a16="http://schemas.microsoft.com/office/drawing/2014/main" id="{CEB85B56-A73D-4262-BDC2-8462C69195EA}"/>
              </a:ext>
            </a:extLst>
          </p:cNvPr>
          <p:cNvGrpSpPr/>
          <p:nvPr/>
        </p:nvGrpSpPr>
        <p:grpSpPr>
          <a:xfrm>
            <a:off x="15629" y="46604"/>
            <a:ext cx="11074617" cy="693969"/>
            <a:chOff x="15629" y="46604"/>
            <a:chExt cx="11074617" cy="693969"/>
          </a:xfrm>
        </p:grpSpPr>
        <p:sp>
          <p:nvSpPr>
            <p:cNvPr id="8" name="Rectangle 7">
              <a:extLst>
                <a:ext uri="{FF2B5EF4-FFF2-40B4-BE49-F238E27FC236}">
                  <a16:creationId xmlns:a16="http://schemas.microsoft.com/office/drawing/2014/main" id="{DC98AC4A-4379-49C6-838B-97C12D58E580}"/>
                </a:ext>
              </a:extLst>
            </p:cNvPr>
            <p:cNvSpPr/>
            <p:nvPr/>
          </p:nvSpPr>
          <p:spPr>
            <a:xfrm>
              <a:off x="744972" y="208922"/>
              <a:ext cx="10345274" cy="369332"/>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lIns="91440" tIns="45720" rIns="91440" bIns="45720">
              <a:spAutoFit/>
              <a:scene3d>
                <a:camera prst="orthographicFront"/>
                <a:lightRig rig="threePt" dir="t"/>
              </a:scene3d>
              <a:sp3d extrusionH="57150">
                <a:bevelT w="38100" h="38100" prst="relaxedInset"/>
              </a:sp3d>
            </a:bodyPr>
            <a:lstStyle/>
            <a:p>
              <a:r>
                <a:rPr lang="en-US" b="1" cap="none" spc="0" dirty="0">
                  <a:ln w="0"/>
                  <a:solidFill>
                    <a:schemeClr val="tx1"/>
                  </a:solidFill>
                  <a:effectLst>
                    <a:outerShdw blurRad="50800" dist="38100" dir="2700000" algn="tl" rotWithShape="0">
                      <a:prstClr val="black">
                        <a:alpha val="40000"/>
                      </a:prstClr>
                    </a:outerShdw>
                  </a:effectLst>
                </a:rPr>
                <a:t>Department of Electronics and Communication Engineering, NIT Silchar </a:t>
              </a:r>
            </a:p>
          </p:txBody>
        </p:sp>
        <p:pic>
          <p:nvPicPr>
            <p:cNvPr id="9" name="Picture 8">
              <a:extLst>
                <a:ext uri="{FF2B5EF4-FFF2-40B4-BE49-F238E27FC236}">
                  <a16:creationId xmlns:a16="http://schemas.microsoft.com/office/drawing/2014/main" id="{F74EE9CF-9C62-46DF-87B1-7282C66F2F2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629" y="46604"/>
              <a:ext cx="729343" cy="69396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grpSp>
        <p:nvGrpSpPr>
          <p:cNvPr id="10" name="Group 9">
            <a:extLst>
              <a:ext uri="{FF2B5EF4-FFF2-40B4-BE49-F238E27FC236}">
                <a16:creationId xmlns:a16="http://schemas.microsoft.com/office/drawing/2014/main" id="{C0B21F0D-DE95-4CE8-925F-4F2AFB579B0F}"/>
              </a:ext>
            </a:extLst>
          </p:cNvPr>
          <p:cNvGrpSpPr/>
          <p:nvPr/>
        </p:nvGrpSpPr>
        <p:grpSpPr>
          <a:xfrm>
            <a:off x="151415" y="6251431"/>
            <a:ext cx="12040585" cy="509385"/>
            <a:chOff x="151415" y="6251431"/>
            <a:chExt cx="12040585" cy="509385"/>
          </a:xfrm>
        </p:grpSpPr>
        <p:sp>
          <p:nvSpPr>
            <p:cNvPr id="11" name="TextBox 10">
              <a:extLst>
                <a:ext uri="{FF2B5EF4-FFF2-40B4-BE49-F238E27FC236}">
                  <a16:creationId xmlns:a16="http://schemas.microsoft.com/office/drawing/2014/main" id="{F7C4AACC-071D-4CE5-A008-D15F05FEF19A}"/>
                </a:ext>
              </a:extLst>
            </p:cNvPr>
            <p:cNvSpPr txBox="1"/>
            <p:nvPr/>
          </p:nvSpPr>
          <p:spPr>
            <a:xfrm>
              <a:off x="5064728" y="6373299"/>
              <a:ext cx="2062544" cy="338554"/>
            </a:xfrm>
            <a:prstGeom prst="rect">
              <a:avLst/>
            </a:prstGeom>
            <a:noFill/>
          </p:spPr>
          <p:txBody>
            <a:bodyPr wrap="square" rtlCol="0">
              <a:spAutoFit/>
            </a:bodyPr>
            <a:lstStyle/>
            <a:p>
              <a:r>
                <a:rPr lang="en-US" sz="1600" b="1" i="1" dirty="0">
                  <a:solidFill>
                    <a:srgbClr val="00B0F0"/>
                  </a:solidFill>
                  <a:latin typeface="Times New Roman" panose="02020603050405020304" pitchFamily="18" charset="0"/>
                  <a:cs typeface="Times New Roman" panose="02020603050405020304" pitchFamily="18" charset="0"/>
                </a:rPr>
                <a:t>Scholar Id:21304068 </a:t>
              </a:r>
            </a:p>
          </p:txBody>
        </p:sp>
        <p:sp>
          <p:nvSpPr>
            <p:cNvPr id="12" name="TextBox 11">
              <a:extLst>
                <a:ext uri="{FF2B5EF4-FFF2-40B4-BE49-F238E27FC236}">
                  <a16:creationId xmlns:a16="http://schemas.microsoft.com/office/drawing/2014/main" id="{1C6EA108-D6A8-41D4-AD1D-5AAE02FD47BE}"/>
                </a:ext>
              </a:extLst>
            </p:cNvPr>
            <p:cNvSpPr txBox="1"/>
            <p:nvPr/>
          </p:nvSpPr>
          <p:spPr>
            <a:xfrm>
              <a:off x="9719021" y="6344196"/>
              <a:ext cx="2472979" cy="338554"/>
            </a:xfrm>
            <a:prstGeom prst="rect">
              <a:avLst/>
            </a:prstGeom>
            <a:noFill/>
          </p:spPr>
          <p:txBody>
            <a:bodyPr wrap="square" rtlCol="0">
              <a:spAutoFit/>
            </a:bodyPr>
            <a:lstStyle/>
            <a:p>
              <a:r>
                <a:rPr lang="en-US" sz="1600" b="1" i="1" dirty="0">
                  <a:solidFill>
                    <a:srgbClr val="00B0F0"/>
                  </a:solidFill>
                  <a:latin typeface="Times New Roman" panose="02020603050405020304" pitchFamily="18" charset="0"/>
                  <a:cs typeface="Times New Roman" panose="02020603050405020304" pitchFamily="18" charset="0"/>
                </a:rPr>
                <a:t>kirti21_rs@ece.nits.ac.in</a:t>
              </a:r>
            </a:p>
          </p:txBody>
        </p:sp>
        <p:sp>
          <p:nvSpPr>
            <p:cNvPr id="13" name="TextBox 12">
              <a:extLst>
                <a:ext uri="{FF2B5EF4-FFF2-40B4-BE49-F238E27FC236}">
                  <a16:creationId xmlns:a16="http://schemas.microsoft.com/office/drawing/2014/main" id="{07A1B587-5F3C-4535-9262-8406F6385333}"/>
                </a:ext>
              </a:extLst>
            </p:cNvPr>
            <p:cNvSpPr txBox="1"/>
            <p:nvPr/>
          </p:nvSpPr>
          <p:spPr>
            <a:xfrm>
              <a:off x="646101" y="6373299"/>
              <a:ext cx="2472979" cy="338554"/>
            </a:xfrm>
            <a:prstGeom prst="rect">
              <a:avLst/>
            </a:prstGeom>
            <a:noFill/>
          </p:spPr>
          <p:txBody>
            <a:bodyPr wrap="square" rtlCol="0">
              <a:spAutoFit/>
            </a:bodyPr>
            <a:lstStyle/>
            <a:p>
              <a:r>
                <a:rPr lang="en-US" sz="1600" b="1" i="1" dirty="0">
                  <a:solidFill>
                    <a:srgbClr val="00B0F0"/>
                  </a:solidFill>
                  <a:latin typeface="Times New Roman" panose="02020603050405020304" pitchFamily="18" charset="0"/>
                  <a:cs typeface="Times New Roman" panose="02020603050405020304" pitchFamily="18" charset="0"/>
                </a:rPr>
                <a:t>Kirti Swagat Mohanty</a:t>
              </a:r>
            </a:p>
          </p:txBody>
        </p:sp>
        <p:pic>
          <p:nvPicPr>
            <p:cNvPr id="14" name="Picture 13" descr="Icon&#10;&#10;Description automatically generated">
              <a:extLst>
                <a:ext uri="{FF2B5EF4-FFF2-40B4-BE49-F238E27FC236}">
                  <a16:creationId xmlns:a16="http://schemas.microsoft.com/office/drawing/2014/main" id="{9D195D50-76D8-4FA3-9C61-E82E8704300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61700" y="6251431"/>
              <a:ext cx="460422" cy="460422"/>
            </a:xfrm>
            <a:prstGeom prst="rect">
              <a:avLst/>
            </a:prstGeom>
          </p:spPr>
        </p:pic>
        <p:pic>
          <p:nvPicPr>
            <p:cNvPr id="15" name="Picture 14" descr="Icon&#10;&#10;Description automatically generated">
              <a:extLst>
                <a:ext uri="{FF2B5EF4-FFF2-40B4-BE49-F238E27FC236}">
                  <a16:creationId xmlns:a16="http://schemas.microsoft.com/office/drawing/2014/main" id="{64644747-FD8B-4EAE-9253-A4E2E2C87A5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51415" y="6266130"/>
              <a:ext cx="494686" cy="494686"/>
            </a:xfrm>
            <a:prstGeom prst="rect">
              <a:avLst/>
            </a:prstGeom>
          </p:spPr>
        </p:pic>
        <p:pic>
          <p:nvPicPr>
            <p:cNvPr id="16" name="Picture 15" descr="Icon&#10;&#10;Description automatically generated">
              <a:extLst>
                <a:ext uri="{FF2B5EF4-FFF2-40B4-BE49-F238E27FC236}">
                  <a16:creationId xmlns:a16="http://schemas.microsoft.com/office/drawing/2014/main" id="{5FFD1315-2C44-42ED-BFE7-5D247FE1775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356450" y="6312844"/>
              <a:ext cx="401257" cy="401257"/>
            </a:xfrm>
            <a:prstGeom prst="rect">
              <a:avLst/>
            </a:prstGeom>
          </p:spPr>
        </p:pic>
      </p:grpSp>
      <p:sp>
        <p:nvSpPr>
          <p:cNvPr id="4" name="Slide Number Placeholder 3">
            <a:extLst>
              <a:ext uri="{FF2B5EF4-FFF2-40B4-BE49-F238E27FC236}">
                <a16:creationId xmlns:a16="http://schemas.microsoft.com/office/drawing/2014/main" id="{EB5FF990-4CA6-470A-A89E-5530AF1F5318}"/>
              </a:ext>
            </a:extLst>
          </p:cNvPr>
          <p:cNvSpPr>
            <a:spLocks noGrp="1"/>
          </p:cNvSpPr>
          <p:nvPr>
            <p:ph type="sldNum" sz="quarter" idx="12"/>
          </p:nvPr>
        </p:nvSpPr>
        <p:spPr/>
        <p:txBody>
          <a:bodyPr/>
          <a:lstStyle/>
          <a:p>
            <a:fld id="{F05E57AE-C7CB-4E1B-849C-35869BC6D3B3}" type="slidenum">
              <a:rPr lang="en-US" smtClean="0"/>
              <a:t>35</a:t>
            </a:fld>
            <a:endParaRPr lang="en-US"/>
          </a:p>
        </p:txBody>
      </p:sp>
      <p:sp>
        <p:nvSpPr>
          <p:cNvPr id="19" name="Content Placeholder 2">
            <a:extLst>
              <a:ext uri="{FF2B5EF4-FFF2-40B4-BE49-F238E27FC236}">
                <a16:creationId xmlns:a16="http://schemas.microsoft.com/office/drawing/2014/main" id="{2209C0AA-C0D7-42A2-AAD4-6FF4ECD4CF85}"/>
              </a:ext>
            </a:extLst>
          </p:cNvPr>
          <p:cNvSpPr txBox="1">
            <a:spLocks/>
          </p:cNvSpPr>
          <p:nvPr/>
        </p:nvSpPr>
        <p:spPr>
          <a:xfrm>
            <a:off x="3433864" y="740572"/>
            <a:ext cx="8364436" cy="5323839"/>
          </a:xfrm>
          <a:prstGeom prst="rect">
            <a:avLst/>
          </a:prstGeom>
        </p:spPr>
        <p:txBody>
          <a:bodyPr vert="horz" lIns="91440" tIns="45720" rIns="91440" bIns="45720" rtlCol="0" anchor="ctr">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lvl="1" algn="just">
              <a:lnSpc>
                <a:spcPct val="150000"/>
              </a:lnSpc>
            </a:pPr>
            <a:r>
              <a:rPr lang="en-US" sz="2000" dirty="0">
                <a:latin typeface="Garamond" panose="02020404030301010803" pitchFamily="18" charset="0"/>
              </a:rPr>
              <a:t>If a researcher was interested in finding out whether listening to happy music promotes prosocial behavior.</a:t>
            </a:r>
          </a:p>
          <a:p>
            <a:pPr lvl="1" algn="just">
              <a:lnSpc>
                <a:spcPct val="150000"/>
              </a:lnSpc>
            </a:pPr>
            <a:r>
              <a:rPr lang="en-US" sz="2000" dirty="0">
                <a:latin typeface="Garamond" panose="02020404030301010803" pitchFamily="18" charset="0"/>
              </a:rPr>
              <a:t>An experiment could be conducted where one group of the audience is exposed to happy music and other is not exposed to music at all.</a:t>
            </a:r>
          </a:p>
          <a:p>
            <a:pPr lvl="1" algn="just">
              <a:lnSpc>
                <a:spcPct val="150000"/>
              </a:lnSpc>
            </a:pPr>
            <a:endParaRPr lang="en-US" sz="2000" dirty="0">
              <a:latin typeface="Garamond" panose="02020404030301010803" pitchFamily="18" charset="0"/>
            </a:endParaRPr>
          </a:p>
          <a:p>
            <a:pPr lvl="1"/>
            <a:endParaRPr lang="en-US" sz="2400" dirty="0">
              <a:latin typeface="Garamond" panose="02020404030301010803" pitchFamily="18" charset="0"/>
            </a:endParaRPr>
          </a:p>
        </p:txBody>
      </p:sp>
    </p:spTree>
    <p:extLst>
      <p:ext uri="{BB962C8B-B14F-4D97-AF65-F5344CB8AC3E}">
        <p14:creationId xmlns:p14="http://schemas.microsoft.com/office/powerpoint/2010/main" val="576716957"/>
      </p:ext>
    </p:extLst>
  </p:cSld>
  <p:clrMapOvr>
    <a:masterClrMapping/>
  </p:clrMapOvr>
  <mc:AlternateContent xmlns:mc="http://schemas.openxmlformats.org/markup-compatibility/2006" xmlns:p14="http://schemas.microsoft.com/office/powerpoint/2010/main">
    <mc:Choice Requires="p14">
      <p:transition spd="slow" p14:dur="6750" advClick="0"/>
    </mc:Choice>
    <mc:Fallback xmlns="">
      <p:transition spd="slow" advClick="0"/>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Garamond" panose="02020404030301010803" pitchFamily="18" charset="0"/>
              </a:rPr>
              <a:t>Advantages of Empirical Research</a:t>
            </a:r>
          </a:p>
        </p:txBody>
      </p:sp>
      <p:grpSp>
        <p:nvGrpSpPr>
          <p:cNvPr id="7" name="Group 6">
            <a:extLst>
              <a:ext uri="{FF2B5EF4-FFF2-40B4-BE49-F238E27FC236}">
                <a16:creationId xmlns:a16="http://schemas.microsoft.com/office/drawing/2014/main" id="{CEB85B56-A73D-4262-BDC2-8462C69195EA}"/>
              </a:ext>
            </a:extLst>
          </p:cNvPr>
          <p:cNvGrpSpPr/>
          <p:nvPr/>
        </p:nvGrpSpPr>
        <p:grpSpPr>
          <a:xfrm>
            <a:off x="15629" y="46604"/>
            <a:ext cx="11074617" cy="693969"/>
            <a:chOff x="15629" y="46604"/>
            <a:chExt cx="11074617" cy="693969"/>
          </a:xfrm>
        </p:grpSpPr>
        <p:sp>
          <p:nvSpPr>
            <p:cNvPr id="8" name="Rectangle 7">
              <a:extLst>
                <a:ext uri="{FF2B5EF4-FFF2-40B4-BE49-F238E27FC236}">
                  <a16:creationId xmlns:a16="http://schemas.microsoft.com/office/drawing/2014/main" id="{DC98AC4A-4379-49C6-838B-97C12D58E580}"/>
                </a:ext>
              </a:extLst>
            </p:cNvPr>
            <p:cNvSpPr/>
            <p:nvPr/>
          </p:nvSpPr>
          <p:spPr>
            <a:xfrm>
              <a:off x="744972" y="208922"/>
              <a:ext cx="10345274" cy="369332"/>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lIns="91440" tIns="45720" rIns="91440" bIns="45720">
              <a:spAutoFit/>
              <a:scene3d>
                <a:camera prst="orthographicFront"/>
                <a:lightRig rig="threePt" dir="t"/>
              </a:scene3d>
              <a:sp3d extrusionH="57150">
                <a:bevelT w="38100" h="38100" prst="relaxedInset"/>
              </a:sp3d>
            </a:bodyPr>
            <a:lstStyle/>
            <a:p>
              <a:r>
                <a:rPr lang="en-US" b="1" cap="none" spc="0" dirty="0">
                  <a:ln w="0"/>
                  <a:solidFill>
                    <a:schemeClr val="tx1"/>
                  </a:solidFill>
                  <a:effectLst>
                    <a:outerShdw blurRad="50800" dist="38100" dir="2700000" algn="tl" rotWithShape="0">
                      <a:prstClr val="black">
                        <a:alpha val="40000"/>
                      </a:prstClr>
                    </a:outerShdw>
                  </a:effectLst>
                </a:rPr>
                <a:t>Department of Electronics and Communication Engineering, NIT Silchar </a:t>
              </a:r>
            </a:p>
          </p:txBody>
        </p:sp>
        <p:pic>
          <p:nvPicPr>
            <p:cNvPr id="9" name="Picture 8">
              <a:extLst>
                <a:ext uri="{FF2B5EF4-FFF2-40B4-BE49-F238E27FC236}">
                  <a16:creationId xmlns:a16="http://schemas.microsoft.com/office/drawing/2014/main" id="{F74EE9CF-9C62-46DF-87B1-7282C66F2F2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629" y="46604"/>
              <a:ext cx="729343" cy="69396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grpSp>
        <p:nvGrpSpPr>
          <p:cNvPr id="10" name="Group 9">
            <a:extLst>
              <a:ext uri="{FF2B5EF4-FFF2-40B4-BE49-F238E27FC236}">
                <a16:creationId xmlns:a16="http://schemas.microsoft.com/office/drawing/2014/main" id="{C0B21F0D-DE95-4CE8-925F-4F2AFB579B0F}"/>
              </a:ext>
            </a:extLst>
          </p:cNvPr>
          <p:cNvGrpSpPr/>
          <p:nvPr/>
        </p:nvGrpSpPr>
        <p:grpSpPr>
          <a:xfrm>
            <a:off x="151415" y="6251431"/>
            <a:ext cx="12040585" cy="509385"/>
            <a:chOff x="151415" y="6251431"/>
            <a:chExt cx="12040585" cy="509385"/>
          </a:xfrm>
        </p:grpSpPr>
        <p:sp>
          <p:nvSpPr>
            <p:cNvPr id="11" name="TextBox 10">
              <a:extLst>
                <a:ext uri="{FF2B5EF4-FFF2-40B4-BE49-F238E27FC236}">
                  <a16:creationId xmlns:a16="http://schemas.microsoft.com/office/drawing/2014/main" id="{F7C4AACC-071D-4CE5-A008-D15F05FEF19A}"/>
                </a:ext>
              </a:extLst>
            </p:cNvPr>
            <p:cNvSpPr txBox="1"/>
            <p:nvPr/>
          </p:nvSpPr>
          <p:spPr>
            <a:xfrm>
              <a:off x="5064728" y="6373299"/>
              <a:ext cx="2062544" cy="338554"/>
            </a:xfrm>
            <a:prstGeom prst="rect">
              <a:avLst/>
            </a:prstGeom>
            <a:noFill/>
          </p:spPr>
          <p:txBody>
            <a:bodyPr wrap="square" rtlCol="0">
              <a:spAutoFit/>
            </a:bodyPr>
            <a:lstStyle/>
            <a:p>
              <a:r>
                <a:rPr lang="en-US" sz="1600" b="1" i="1" dirty="0">
                  <a:solidFill>
                    <a:srgbClr val="00B0F0"/>
                  </a:solidFill>
                  <a:latin typeface="Times New Roman" panose="02020603050405020304" pitchFamily="18" charset="0"/>
                  <a:cs typeface="Times New Roman" panose="02020603050405020304" pitchFamily="18" charset="0"/>
                </a:rPr>
                <a:t>Scholar Id:21304068 </a:t>
              </a:r>
            </a:p>
          </p:txBody>
        </p:sp>
        <p:sp>
          <p:nvSpPr>
            <p:cNvPr id="12" name="TextBox 11">
              <a:extLst>
                <a:ext uri="{FF2B5EF4-FFF2-40B4-BE49-F238E27FC236}">
                  <a16:creationId xmlns:a16="http://schemas.microsoft.com/office/drawing/2014/main" id="{1C6EA108-D6A8-41D4-AD1D-5AAE02FD47BE}"/>
                </a:ext>
              </a:extLst>
            </p:cNvPr>
            <p:cNvSpPr txBox="1"/>
            <p:nvPr/>
          </p:nvSpPr>
          <p:spPr>
            <a:xfrm>
              <a:off x="9719021" y="6344196"/>
              <a:ext cx="2472979" cy="338554"/>
            </a:xfrm>
            <a:prstGeom prst="rect">
              <a:avLst/>
            </a:prstGeom>
            <a:noFill/>
          </p:spPr>
          <p:txBody>
            <a:bodyPr wrap="square" rtlCol="0">
              <a:spAutoFit/>
            </a:bodyPr>
            <a:lstStyle/>
            <a:p>
              <a:r>
                <a:rPr lang="en-US" sz="1600" b="1" i="1" dirty="0">
                  <a:solidFill>
                    <a:srgbClr val="00B0F0"/>
                  </a:solidFill>
                  <a:latin typeface="Times New Roman" panose="02020603050405020304" pitchFamily="18" charset="0"/>
                  <a:cs typeface="Times New Roman" panose="02020603050405020304" pitchFamily="18" charset="0"/>
                </a:rPr>
                <a:t>kirti21_rs@ece.nits.ac.in</a:t>
              </a:r>
            </a:p>
          </p:txBody>
        </p:sp>
        <p:sp>
          <p:nvSpPr>
            <p:cNvPr id="13" name="TextBox 12">
              <a:extLst>
                <a:ext uri="{FF2B5EF4-FFF2-40B4-BE49-F238E27FC236}">
                  <a16:creationId xmlns:a16="http://schemas.microsoft.com/office/drawing/2014/main" id="{07A1B587-5F3C-4535-9262-8406F6385333}"/>
                </a:ext>
              </a:extLst>
            </p:cNvPr>
            <p:cNvSpPr txBox="1"/>
            <p:nvPr/>
          </p:nvSpPr>
          <p:spPr>
            <a:xfrm>
              <a:off x="646101" y="6373299"/>
              <a:ext cx="2472979" cy="338554"/>
            </a:xfrm>
            <a:prstGeom prst="rect">
              <a:avLst/>
            </a:prstGeom>
            <a:noFill/>
          </p:spPr>
          <p:txBody>
            <a:bodyPr wrap="square" rtlCol="0">
              <a:spAutoFit/>
            </a:bodyPr>
            <a:lstStyle/>
            <a:p>
              <a:r>
                <a:rPr lang="en-US" sz="1600" b="1" i="1" dirty="0">
                  <a:solidFill>
                    <a:srgbClr val="00B0F0"/>
                  </a:solidFill>
                  <a:latin typeface="Times New Roman" panose="02020603050405020304" pitchFamily="18" charset="0"/>
                  <a:cs typeface="Times New Roman" panose="02020603050405020304" pitchFamily="18" charset="0"/>
                </a:rPr>
                <a:t>Kirti Swagat Mohanty</a:t>
              </a:r>
            </a:p>
          </p:txBody>
        </p:sp>
        <p:pic>
          <p:nvPicPr>
            <p:cNvPr id="14" name="Picture 13" descr="Icon&#10;&#10;Description automatically generated">
              <a:extLst>
                <a:ext uri="{FF2B5EF4-FFF2-40B4-BE49-F238E27FC236}">
                  <a16:creationId xmlns:a16="http://schemas.microsoft.com/office/drawing/2014/main" id="{9D195D50-76D8-4FA3-9C61-E82E8704300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61700" y="6251431"/>
              <a:ext cx="460422" cy="460422"/>
            </a:xfrm>
            <a:prstGeom prst="rect">
              <a:avLst/>
            </a:prstGeom>
          </p:spPr>
        </p:pic>
        <p:pic>
          <p:nvPicPr>
            <p:cNvPr id="15" name="Picture 14" descr="Icon&#10;&#10;Description automatically generated">
              <a:extLst>
                <a:ext uri="{FF2B5EF4-FFF2-40B4-BE49-F238E27FC236}">
                  <a16:creationId xmlns:a16="http://schemas.microsoft.com/office/drawing/2014/main" id="{64644747-FD8B-4EAE-9253-A4E2E2C87A5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51415" y="6266130"/>
              <a:ext cx="494686" cy="494686"/>
            </a:xfrm>
            <a:prstGeom prst="rect">
              <a:avLst/>
            </a:prstGeom>
          </p:spPr>
        </p:pic>
        <p:pic>
          <p:nvPicPr>
            <p:cNvPr id="16" name="Picture 15" descr="Icon&#10;&#10;Description automatically generated">
              <a:extLst>
                <a:ext uri="{FF2B5EF4-FFF2-40B4-BE49-F238E27FC236}">
                  <a16:creationId xmlns:a16="http://schemas.microsoft.com/office/drawing/2014/main" id="{5FFD1315-2C44-42ED-BFE7-5D247FE1775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356450" y="6312844"/>
              <a:ext cx="401257" cy="401257"/>
            </a:xfrm>
            <a:prstGeom prst="rect">
              <a:avLst/>
            </a:prstGeom>
          </p:spPr>
        </p:pic>
      </p:grpSp>
      <p:sp>
        <p:nvSpPr>
          <p:cNvPr id="4" name="Slide Number Placeholder 3">
            <a:extLst>
              <a:ext uri="{FF2B5EF4-FFF2-40B4-BE49-F238E27FC236}">
                <a16:creationId xmlns:a16="http://schemas.microsoft.com/office/drawing/2014/main" id="{EB5FF990-4CA6-470A-A89E-5530AF1F5318}"/>
              </a:ext>
            </a:extLst>
          </p:cNvPr>
          <p:cNvSpPr>
            <a:spLocks noGrp="1"/>
          </p:cNvSpPr>
          <p:nvPr>
            <p:ph type="sldNum" sz="quarter" idx="12"/>
          </p:nvPr>
        </p:nvSpPr>
        <p:spPr/>
        <p:txBody>
          <a:bodyPr/>
          <a:lstStyle/>
          <a:p>
            <a:fld id="{F05E57AE-C7CB-4E1B-849C-35869BC6D3B3}" type="slidenum">
              <a:rPr lang="en-US" smtClean="0"/>
              <a:t>36</a:t>
            </a:fld>
            <a:endParaRPr lang="en-US"/>
          </a:p>
        </p:txBody>
      </p:sp>
      <p:sp>
        <p:nvSpPr>
          <p:cNvPr id="19" name="Content Placeholder 2">
            <a:extLst>
              <a:ext uri="{FF2B5EF4-FFF2-40B4-BE49-F238E27FC236}">
                <a16:creationId xmlns:a16="http://schemas.microsoft.com/office/drawing/2014/main" id="{2209C0AA-C0D7-42A2-AAD4-6FF4ECD4CF85}"/>
              </a:ext>
            </a:extLst>
          </p:cNvPr>
          <p:cNvSpPr txBox="1">
            <a:spLocks/>
          </p:cNvSpPr>
          <p:nvPr/>
        </p:nvSpPr>
        <p:spPr>
          <a:xfrm>
            <a:off x="3433864" y="740572"/>
            <a:ext cx="8364436" cy="5323839"/>
          </a:xfrm>
          <a:prstGeom prst="rect">
            <a:avLst/>
          </a:prstGeom>
        </p:spPr>
        <p:txBody>
          <a:bodyPr vert="horz" lIns="91440" tIns="45720" rIns="91440" bIns="45720" rtlCol="0" anchor="ctr">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lvl="1" algn="just">
              <a:lnSpc>
                <a:spcPct val="150000"/>
              </a:lnSpc>
            </a:pPr>
            <a:r>
              <a:rPr lang="en-US" sz="2000" dirty="0">
                <a:latin typeface="Garamond" panose="02020404030301010803" pitchFamily="18" charset="0"/>
              </a:rPr>
              <a:t>It is used to authenticate traditional research through various experiments and observations.</a:t>
            </a:r>
          </a:p>
          <a:p>
            <a:pPr lvl="1" algn="just">
              <a:lnSpc>
                <a:spcPct val="150000"/>
              </a:lnSpc>
            </a:pPr>
            <a:r>
              <a:rPr lang="en-US" sz="2000" dirty="0">
                <a:latin typeface="Garamond" panose="02020404030301010803" pitchFamily="18" charset="0"/>
              </a:rPr>
              <a:t>This research methodology makes the research being conducted more competent and authentic.</a:t>
            </a:r>
          </a:p>
          <a:p>
            <a:pPr lvl="1" algn="just">
              <a:lnSpc>
                <a:spcPct val="150000"/>
              </a:lnSpc>
            </a:pPr>
            <a:r>
              <a:rPr lang="en-US" sz="2000" dirty="0">
                <a:latin typeface="Garamond" panose="02020404030301010803" pitchFamily="18" charset="0"/>
              </a:rPr>
              <a:t>It enables a researcher understand the dynamic changes that can happen and change his strategy accordingly.</a:t>
            </a:r>
          </a:p>
          <a:p>
            <a:pPr lvl="1" algn="just">
              <a:lnSpc>
                <a:spcPct val="150000"/>
              </a:lnSpc>
            </a:pPr>
            <a:r>
              <a:rPr lang="en-US" sz="2000" dirty="0">
                <a:latin typeface="Garamond" panose="02020404030301010803" pitchFamily="18" charset="0"/>
              </a:rPr>
              <a:t>The level of control in such a research is high so the researcher can control multiple variables.</a:t>
            </a:r>
          </a:p>
          <a:p>
            <a:pPr lvl="1" algn="just">
              <a:lnSpc>
                <a:spcPct val="150000"/>
              </a:lnSpc>
            </a:pPr>
            <a:r>
              <a:rPr lang="en-US" sz="2000" dirty="0">
                <a:latin typeface="Garamond" panose="02020404030301010803" pitchFamily="18" charset="0"/>
              </a:rPr>
              <a:t>It plays a vital role in increasing internal validity.</a:t>
            </a:r>
          </a:p>
          <a:p>
            <a:pPr lvl="1"/>
            <a:endParaRPr lang="en-US" sz="2400" dirty="0">
              <a:latin typeface="Garamond" panose="02020404030301010803" pitchFamily="18" charset="0"/>
            </a:endParaRPr>
          </a:p>
        </p:txBody>
      </p:sp>
    </p:spTree>
    <p:extLst>
      <p:ext uri="{BB962C8B-B14F-4D97-AF65-F5344CB8AC3E}">
        <p14:creationId xmlns:p14="http://schemas.microsoft.com/office/powerpoint/2010/main" val="4099446790"/>
      </p:ext>
    </p:extLst>
  </p:cSld>
  <p:clrMapOvr>
    <a:masterClrMapping/>
  </p:clrMapOvr>
  <mc:AlternateContent xmlns:mc="http://schemas.openxmlformats.org/markup-compatibility/2006" xmlns:p14="http://schemas.microsoft.com/office/powerpoint/2010/main">
    <mc:Choice Requires="p14">
      <p:transition spd="slow" p14:dur="6750" advClick="0"/>
    </mc:Choice>
    <mc:Fallback xmlns="">
      <p:transition spd="slow" advClick="0"/>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Garamond" panose="02020404030301010803" pitchFamily="18" charset="0"/>
              </a:rPr>
              <a:t>Disadvantages of </a:t>
            </a:r>
            <a:br>
              <a:rPr lang="en-US" b="1" dirty="0">
                <a:latin typeface="Garamond" panose="02020404030301010803" pitchFamily="18" charset="0"/>
              </a:rPr>
            </a:br>
            <a:r>
              <a:rPr lang="en-US" b="1" dirty="0">
                <a:latin typeface="Garamond" panose="02020404030301010803" pitchFamily="18" charset="0"/>
              </a:rPr>
              <a:t>Empirical Research</a:t>
            </a:r>
          </a:p>
        </p:txBody>
      </p:sp>
      <p:grpSp>
        <p:nvGrpSpPr>
          <p:cNvPr id="7" name="Group 6">
            <a:extLst>
              <a:ext uri="{FF2B5EF4-FFF2-40B4-BE49-F238E27FC236}">
                <a16:creationId xmlns:a16="http://schemas.microsoft.com/office/drawing/2014/main" id="{CEB85B56-A73D-4262-BDC2-8462C69195EA}"/>
              </a:ext>
            </a:extLst>
          </p:cNvPr>
          <p:cNvGrpSpPr/>
          <p:nvPr/>
        </p:nvGrpSpPr>
        <p:grpSpPr>
          <a:xfrm>
            <a:off x="15629" y="46604"/>
            <a:ext cx="11074617" cy="693969"/>
            <a:chOff x="15629" y="46604"/>
            <a:chExt cx="11074617" cy="693969"/>
          </a:xfrm>
        </p:grpSpPr>
        <p:sp>
          <p:nvSpPr>
            <p:cNvPr id="8" name="Rectangle 7">
              <a:extLst>
                <a:ext uri="{FF2B5EF4-FFF2-40B4-BE49-F238E27FC236}">
                  <a16:creationId xmlns:a16="http://schemas.microsoft.com/office/drawing/2014/main" id="{DC98AC4A-4379-49C6-838B-97C12D58E580}"/>
                </a:ext>
              </a:extLst>
            </p:cNvPr>
            <p:cNvSpPr/>
            <p:nvPr/>
          </p:nvSpPr>
          <p:spPr>
            <a:xfrm>
              <a:off x="744972" y="208922"/>
              <a:ext cx="10345274" cy="369332"/>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lIns="91440" tIns="45720" rIns="91440" bIns="45720">
              <a:spAutoFit/>
              <a:scene3d>
                <a:camera prst="orthographicFront"/>
                <a:lightRig rig="threePt" dir="t"/>
              </a:scene3d>
              <a:sp3d extrusionH="57150">
                <a:bevelT w="38100" h="38100" prst="relaxedInset"/>
              </a:sp3d>
            </a:bodyPr>
            <a:lstStyle/>
            <a:p>
              <a:r>
                <a:rPr lang="en-US" b="1" cap="none" spc="0" dirty="0">
                  <a:ln w="0"/>
                  <a:solidFill>
                    <a:schemeClr val="tx1"/>
                  </a:solidFill>
                  <a:effectLst>
                    <a:outerShdw blurRad="50800" dist="38100" dir="2700000" algn="tl" rotWithShape="0">
                      <a:prstClr val="black">
                        <a:alpha val="40000"/>
                      </a:prstClr>
                    </a:outerShdw>
                  </a:effectLst>
                </a:rPr>
                <a:t>Department of Electronics and Communication Engineering, NIT Silchar </a:t>
              </a:r>
            </a:p>
          </p:txBody>
        </p:sp>
        <p:pic>
          <p:nvPicPr>
            <p:cNvPr id="9" name="Picture 8">
              <a:extLst>
                <a:ext uri="{FF2B5EF4-FFF2-40B4-BE49-F238E27FC236}">
                  <a16:creationId xmlns:a16="http://schemas.microsoft.com/office/drawing/2014/main" id="{F74EE9CF-9C62-46DF-87B1-7282C66F2F2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629" y="46604"/>
              <a:ext cx="729343" cy="69396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grpSp>
        <p:nvGrpSpPr>
          <p:cNvPr id="10" name="Group 9">
            <a:extLst>
              <a:ext uri="{FF2B5EF4-FFF2-40B4-BE49-F238E27FC236}">
                <a16:creationId xmlns:a16="http://schemas.microsoft.com/office/drawing/2014/main" id="{C0B21F0D-DE95-4CE8-925F-4F2AFB579B0F}"/>
              </a:ext>
            </a:extLst>
          </p:cNvPr>
          <p:cNvGrpSpPr/>
          <p:nvPr/>
        </p:nvGrpSpPr>
        <p:grpSpPr>
          <a:xfrm>
            <a:off x="151415" y="6251431"/>
            <a:ext cx="12040585" cy="509385"/>
            <a:chOff x="151415" y="6251431"/>
            <a:chExt cx="12040585" cy="509385"/>
          </a:xfrm>
        </p:grpSpPr>
        <p:sp>
          <p:nvSpPr>
            <p:cNvPr id="11" name="TextBox 10">
              <a:extLst>
                <a:ext uri="{FF2B5EF4-FFF2-40B4-BE49-F238E27FC236}">
                  <a16:creationId xmlns:a16="http://schemas.microsoft.com/office/drawing/2014/main" id="{F7C4AACC-071D-4CE5-A008-D15F05FEF19A}"/>
                </a:ext>
              </a:extLst>
            </p:cNvPr>
            <p:cNvSpPr txBox="1"/>
            <p:nvPr/>
          </p:nvSpPr>
          <p:spPr>
            <a:xfrm>
              <a:off x="5064728" y="6373299"/>
              <a:ext cx="2062544" cy="338554"/>
            </a:xfrm>
            <a:prstGeom prst="rect">
              <a:avLst/>
            </a:prstGeom>
            <a:noFill/>
          </p:spPr>
          <p:txBody>
            <a:bodyPr wrap="square" rtlCol="0">
              <a:spAutoFit/>
            </a:bodyPr>
            <a:lstStyle/>
            <a:p>
              <a:r>
                <a:rPr lang="en-US" sz="1600" b="1" i="1" dirty="0">
                  <a:solidFill>
                    <a:srgbClr val="00B0F0"/>
                  </a:solidFill>
                  <a:latin typeface="Times New Roman" panose="02020603050405020304" pitchFamily="18" charset="0"/>
                  <a:cs typeface="Times New Roman" panose="02020603050405020304" pitchFamily="18" charset="0"/>
                </a:rPr>
                <a:t>Scholar Id:21304068 </a:t>
              </a:r>
            </a:p>
          </p:txBody>
        </p:sp>
        <p:sp>
          <p:nvSpPr>
            <p:cNvPr id="12" name="TextBox 11">
              <a:extLst>
                <a:ext uri="{FF2B5EF4-FFF2-40B4-BE49-F238E27FC236}">
                  <a16:creationId xmlns:a16="http://schemas.microsoft.com/office/drawing/2014/main" id="{1C6EA108-D6A8-41D4-AD1D-5AAE02FD47BE}"/>
                </a:ext>
              </a:extLst>
            </p:cNvPr>
            <p:cNvSpPr txBox="1"/>
            <p:nvPr/>
          </p:nvSpPr>
          <p:spPr>
            <a:xfrm>
              <a:off x="9719021" y="6344196"/>
              <a:ext cx="2472979" cy="338554"/>
            </a:xfrm>
            <a:prstGeom prst="rect">
              <a:avLst/>
            </a:prstGeom>
            <a:noFill/>
          </p:spPr>
          <p:txBody>
            <a:bodyPr wrap="square" rtlCol="0">
              <a:spAutoFit/>
            </a:bodyPr>
            <a:lstStyle/>
            <a:p>
              <a:r>
                <a:rPr lang="en-US" sz="1600" b="1" i="1" dirty="0">
                  <a:solidFill>
                    <a:srgbClr val="00B0F0"/>
                  </a:solidFill>
                  <a:latin typeface="Times New Roman" panose="02020603050405020304" pitchFamily="18" charset="0"/>
                  <a:cs typeface="Times New Roman" panose="02020603050405020304" pitchFamily="18" charset="0"/>
                </a:rPr>
                <a:t>kirti21_rs@ece.nits.ac.in</a:t>
              </a:r>
            </a:p>
          </p:txBody>
        </p:sp>
        <p:sp>
          <p:nvSpPr>
            <p:cNvPr id="13" name="TextBox 12">
              <a:extLst>
                <a:ext uri="{FF2B5EF4-FFF2-40B4-BE49-F238E27FC236}">
                  <a16:creationId xmlns:a16="http://schemas.microsoft.com/office/drawing/2014/main" id="{07A1B587-5F3C-4535-9262-8406F6385333}"/>
                </a:ext>
              </a:extLst>
            </p:cNvPr>
            <p:cNvSpPr txBox="1"/>
            <p:nvPr/>
          </p:nvSpPr>
          <p:spPr>
            <a:xfrm>
              <a:off x="646101" y="6373299"/>
              <a:ext cx="2472979" cy="338554"/>
            </a:xfrm>
            <a:prstGeom prst="rect">
              <a:avLst/>
            </a:prstGeom>
            <a:noFill/>
          </p:spPr>
          <p:txBody>
            <a:bodyPr wrap="square" rtlCol="0">
              <a:spAutoFit/>
            </a:bodyPr>
            <a:lstStyle/>
            <a:p>
              <a:r>
                <a:rPr lang="en-US" sz="1600" b="1" i="1" dirty="0">
                  <a:solidFill>
                    <a:srgbClr val="00B0F0"/>
                  </a:solidFill>
                  <a:latin typeface="Times New Roman" panose="02020603050405020304" pitchFamily="18" charset="0"/>
                  <a:cs typeface="Times New Roman" panose="02020603050405020304" pitchFamily="18" charset="0"/>
                </a:rPr>
                <a:t>Kirti Swagat Mohanty</a:t>
              </a:r>
            </a:p>
          </p:txBody>
        </p:sp>
        <p:pic>
          <p:nvPicPr>
            <p:cNvPr id="14" name="Picture 13" descr="Icon&#10;&#10;Description automatically generated">
              <a:extLst>
                <a:ext uri="{FF2B5EF4-FFF2-40B4-BE49-F238E27FC236}">
                  <a16:creationId xmlns:a16="http://schemas.microsoft.com/office/drawing/2014/main" id="{9D195D50-76D8-4FA3-9C61-E82E8704300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61700" y="6251431"/>
              <a:ext cx="460422" cy="460422"/>
            </a:xfrm>
            <a:prstGeom prst="rect">
              <a:avLst/>
            </a:prstGeom>
          </p:spPr>
        </p:pic>
        <p:pic>
          <p:nvPicPr>
            <p:cNvPr id="15" name="Picture 14" descr="Icon&#10;&#10;Description automatically generated">
              <a:extLst>
                <a:ext uri="{FF2B5EF4-FFF2-40B4-BE49-F238E27FC236}">
                  <a16:creationId xmlns:a16="http://schemas.microsoft.com/office/drawing/2014/main" id="{64644747-FD8B-4EAE-9253-A4E2E2C87A5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51415" y="6266130"/>
              <a:ext cx="494686" cy="494686"/>
            </a:xfrm>
            <a:prstGeom prst="rect">
              <a:avLst/>
            </a:prstGeom>
          </p:spPr>
        </p:pic>
        <p:pic>
          <p:nvPicPr>
            <p:cNvPr id="16" name="Picture 15" descr="Icon&#10;&#10;Description automatically generated">
              <a:extLst>
                <a:ext uri="{FF2B5EF4-FFF2-40B4-BE49-F238E27FC236}">
                  <a16:creationId xmlns:a16="http://schemas.microsoft.com/office/drawing/2014/main" id="{5FFD1315-2C44-42ED-BFE7-5D247FE1775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356450" y="6312844"/>
              <a:ext cx="401257" cy="401257"/>
            </a:xfrm>
            <a:prstGeom prst="rect">
              <a:avLst/>
            </a:prstGeom>
          </p:spPr>
        </p:pic>
      </p:grpSp>
      <p:sp>
        <p:nvSpPr>
          <p:cNvPr id="4" name="Slide Number Placeholder 3">
            <a:extLst>
              <a:ext uri="{FF2B5EF4-FFF2-40B4-BE49-F238E27FC236}">
                <a16:creationId xmlns:a16="http://schemas.microsoft.com/office/drawing/2014/main" id="{EB5FF990-4CA6-470A-A89E-5530AF1F5318}"/>
              </a:ext>
            </a:extLst>
          </p:cNvPr>
          <p:cNvSpPr>
            <a:spLocks noGrp="1"/>
          </p:cNvSpPr>
          <p:nvPr>
            <p:ph type="sldNum" sz="quarter" idx="12"/>
          </p:nvPr>
        </p:nvSpPr>
        <p:spPr/>
        <p:txBody>
          <a:bodyPr/>
          <a:lstStyle/>
          <a:p>
            <a:fld id="{F05E57AE-C7CB-4E1B-849C-35869BC6D3B3}" type="slidenum">
              <a:rPr lang="en-US" smtClean="0"/>
              <a:t>37</a:t>
            </a:fld>
            <a:endParaRPr lang="en-US"/>
          </a:p>
        </p:txBody>
      </p:sp>
      <p:sp>
        <p:nvSpPr>
          <p:cNvPr id="19" name="Content Placeholder 2">
            <a:extLst>
              <a:ext uri="{FF2B5EF4-FFF2-40B4-BE49-F238E27FC236}">
                <a16:creationId xmlns:a16="http://schemas.microsoft.com/office/drawing/2014/main" id="{2209C0AA-C0D7-42A2-AAD4-6FF4ECD4CF85}"/>
              </a:ext>
            </a:extLst>
          </p:cNvPr>
          <p:cNvSpPr txBox="1">
            <a:spLocks/>
          </p:cNvSpPr>
          <p:nvPr/>
        </p:nvSpPr>
        <p:spPr>
          <a:xfrm>
            <a:off x="3433864" y="740572"/>
            <a:ext cx="8364436" cy="5323839"/>
          </a:xfrm>
          <a:prstGeom prst="rect">
            <a:avLst/>
          </a:prstGeom>
        </p:spPr>
        <p:txBody>
          <a:bodyPr vert="horz" lIns="91440" tIns="45720" rIns="91440" bIns="45720" rtlCol="0" anchor="ctr">
            <a:normAutofit fontScale="85000" lnSpcReduction="10000"/>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lvl="1" algn="just">
              <a:lnSpc>
                <a:spcPct val="150000"/>
              </a:lnSpc>
            </a:pPr>
            <a:r>
              <a:rPr lang="en-US" sz="2400" dirty="0">
                <a:latin typeface="Garamond" panose="02020404030301010803" pitchFamily="18" charset="0"/>
              </a:rPr>
              <a:t>Such a research needs patience as it can be very time consuming. The researcher has to collect data from multiple sources and the parameters involved are quite a few, which will lead to a time consuming research.</a:t>
            </a:r>
          </a:p>
          <a:p>
            <a:pPr lvl="1" algn="just">
              <a:lnSpc>
                <a:spcPct val="150000"/>
              </a:lnSpc>
            </a:pPr>
            <a:r>
              <a:rPr lang="en-US" sz="2400" dirty="0">
                <a:latin typeface="Garamond" panose="02020404030301010803" pitchFamily="18" charset="0"/>
              </a:rPr>
              <a:t>Most of the time, a researcher will need to conduct research at different locations or in different environments, this can lead to an expensive affair.</a:t>
            </a:r>
          </a:p>
          <a:p>
            <a:pPr lvl="1" algn="just">
              <a:lnSpc>
                <a:spcPct val="150000"/>
              </a:lnSpc>
            </a:pPr>
            <a:r>
              <a:rPr lang="en-US" sz="2400" dirty="0">
                <a:latin typeface="Garamond" panose="02020404030301010803" pitchFamily="18" charset="0"/>
              </a:rPr>
              <a:t>There are few rules in which experiments can be performed and hence permissions are needed. Many a times, it is very difficult to get certain permissions to carry out different methods of this research.</a:t>
            </a:r>
          </a:p>
          <a:p>
            <a:pPr lvl="1" algn="just">
              <a:lnSpc>
                <a:spcPct val="150000"/>
              </a:lnSpc>
            </a:pPr>
            <a:r>
              <a:rPr lang="en-US" sz="2400" dirty="0">
                <a:latin typeface="Garamond" panose="02020404030301010803" pitchFamily="18" charset="0"/>
              </a:rPr>
              <a:t>Collection of data can be a problem sometimes, as it has to be collected from a variety of sources through different methods. </a:t>
            </a:r>
          </a:p>
          <a:p>
            <a:pPr lvl="1" algn="just">
              <a:lnSpc>
                <a:spcPct val="150000"/>
              </a:lnSpc>
            </a:pPr>
            <a:endParaRPr lang="en-US" sz="2200" dirty="0">
              <a:latin typeface="Garamond" panose="02020404030301010803" pitchFamily="18" charset="0"/>
            </a:endParaRPr>
          </a:p>
          <a:p>
            <a:pPr lvl="1"/>
            <a:endParaRPr lang="en-US" sz="2400" dirty="0">
              <a:latin typeface="Garamond" panose="02020404030301010803" pitchFamily="18" charset="0"/>
            </a:endParaRPr>
          </a:p>
        </p:txBody>
      </p:sp>
    </p:spTree>
    <p:extLst>
      <p:ext uri="{BB962C8B-B14F-4D97-AF65-F5344CB8AC3E}">
        <p14:creationId xmlns:p14="http://schemas.microsoft.com/office/powerpoint/2010/main" val="211175863"/>
      </p:ext>
    </p:extLst>
  </p:cSld>
  <p:clrMapOvr>
    <a:masterClrMapping/>
  </p:clrMapOvr>
  <mc:AlternateContent xmlns:mc="http://schemas.openxmlformats.org/markup-compatibility/2006" xmlns:p14="http://schemas.microsoft.com/office/powerpoint/2010/main">
    <mc:Choice Requires="p14">
      <p:transition spd="slow" p14:dur="6750" advClick="0"/>
    </mc:Choice>
    <mc:Fallback xmlns="">
      <p:transition spd="slow" advClick="0"/>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Garamond" panose="02020404030301010803" pitchFamily="18" charset="0"/>
              </a:rPr>
              <a:t>Descriptive Research</a:t>
            </a:r>
          </a:p>
        </p:txBody>
      </p:sp>
      <p:grpSp>
        <p:nvGrpSpPr>
          <p:cNvPr id="7" name="Group 6">
            <a:extLst>
              <a:ext uri="{FF2B5EF4-FFF2-40B4-BE49-F238E27FC236}">
                <a16:creationId xmlns:a16="http://schemas.microsoft.com/office/drawing/2014/main" id="{CEB85B56-A73D-4262-BDC2-8462C69195EA}"/>
              </a:ext>
            </a:extLst>
          </p:cNvPr>
          <p:cNvGrpSpPr/>
          <p:nvPr/>
        </p:nvGrpSpPr>
        <p:grpSpPr>
          <a:xfrm>
            <a:off x="15629" y="46604"/>
            <a:ext cx="11074617" cy="693969"/>
            <a:chOff x="15629" y="46604"/>
            <a:chExt cx="11074617" cy="693969"/>
          </a:xfrm>
        </p:grpSpPr>
        <p:sp>
          <p:nvSpPr>
            <p:cNvPr id="8" name="Rectangle 7">
              <a:extLst>
                <a:ext uri="{FF2B5EF4-FFF2-40B4-BE49-F238E27FC236}">
                  <a16:creationId xmlns:a16="http://schemas.microsoft.com/office/drawing/2014/main" id="{DC98AC4A-4379-49C6-838B-97C12D58E580}"/>
                </a:ext>
              </a:extLst>
            </p:cNvPr>
            <p:cNvSpPr/>
            <p:nvPr/>
          </p:nvSpPr>
          <p:spPr>
            <a:xfrm>
              <a:off x="744972" y="208922"/>
              <a:ext cx="10345274" cy="369332"/>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lIns="91440" tIns="45720" rIns="91440" bIns="45720">
              <a:spAutoFit/>
              <a:scene3d>
                <a:camera prst="orthographicFront"/>
                <a:lightRig rig="threePt" dir="t"/>
              </a:scene3d>
              <a:sp3d extrusionH="57150">
                <a:bevelT w="38100" h="38100" prst="relaxedInset"/>
              </a:sp3d>
            </a:bodyPr>
            <a:lstStyle/>
            <a:p>
              <a:r>
                <a:rPr lang="en-US" b="1" cap="none" spc="0" dirty="0">
                  <a:ln w="0"/>
                  <a:solidFill>
                    <a:schemeClr val="tx1"/>
                  </a:solidFill>
                  <a:effectLst>
                    <a:outerShdw blurRad="50800" dist="38100" dir="2700000" algn="tl" rotWithShape="0">
                      <a:prstClr val="black">
                        <a:alpha val="40000"/>
                      </a:prstClr>
                    </a:outerShdw>
                  </a:effectLst>
                </a:rPr>
                <a:t>Department of Electronics and Communication Engineering, NIT Silchar </a:t>
              </a:r>
            </a:p>
          </p:txBody>
        </p:sp>
        <p:pic>
          <p:nvPicPr>
            <p:cNvPr id="9" name="Picture 8">
              <a:extLst>
                <a:ext uri="{FF2B5EF4-FFF2-40B4-BE49-F238E27FC236}">
                  <a16:creationId xmlns:a16="http://schemas.microsoft.com/office/drawing/2014/main" id="{F74EE9CF-9C62-46DF-87B1-7282C66F2F2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629" y="46604"/>
              <a:ext cx="729343" cy="69396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grpSp>
        <p:nvGrpSpPr>
          <p:cNvPr id="10" name="Group 9">
            <a:extLst>
              <a:ext uri="{FF2B5EF4-FFF2-40B4-BE49-F238E27FC236}">
                <a16:creationId xmlns:a16="http://schemas.microsoft.com/office/drawing/2014/main" id="{C0B21F0D-DE95-4CE8-925F-4F2AFB579B0F}"/>
              </a:ext>
            </a:extLst>
          </p:cNvPr>
          <p:cNvGrpSpPr/>
          <p:nvPr/>
        </p:nvGrpSpPr>
        <p:grpSpPr>
          <a:xfrm>
            <a:off x="151415" y="6251431"/>
            <a:ext cx="12040585" cy="509385"/>
            <a:chOff x="151415" y="6251431"/>
            <a:chExt cx="12040585" cy="509385"/>
          </a:xfrm>
        </p:grpSpPr>
        <p:sp>
          <p:nvSpPr>
            <p:cNvPr id="11" name="TextBox 10">
              <a:extLst>
                <a:ext uri="{FF2B5EF4-FFF2-40B4-BE49-F238E27FC236}">
                  <a16:creationId xmlns:a16="http://schemas.microsoft.com/office/drawing/2014/main" id="{F7C4AACC-071D-4CE5-A008-D15F05FEF19A}"/>
                </a:ext>
              </a:extLst>
            </p:cNvPr>
            <p:cNvSpPr txBox="1"/>
            <p:nvPr/>
          </p:nvSpPr>
          <p:spPr>
            <a:xfrm>
              <a:off x="5064728" y="6373299"/>
              <a:ext cx="2062544" cy="338554"/>
            </a:xfrm>
            <a:prstGeom prst="rect">
              <a:avLst/>
            </a:prstGeom>
            <a:noFill/>
          </p:spPr>
          <p:txBody>
            <a:bodyPr wrap="square" rtlCol="0">
              <a:spAutoFit/>
            </a:bodyPr>
            <a:lstStyle/>
            <a:p>
              <a:r>
                <a:rPr lang="en-US" sz="1600" b="1" i="1" dirty="0">
                  <a:solidFill>
                    <a:srgbClr val="00B0F0"/>
                  </a:solidFill>
                  <a:latin typeface="Times New Roman" panose="02020603050405020304" pitchFamily="18" charset="0"/>
                  <a:cs typeface="Times New Roman" panose="02020603050405020304" pitchFamily="18" charset="0"/>
                </a:rPr>
                <a:t>Scholar Id:21304068 </a:t>
              </a:r>
            </a:p>
          </p:txBody>
        </p:sp>
        <p:sp>
          <p:nvSpPr>
            <p:cNvPr id="12" name="TextBox 11">
              <a:extLst>
                <a:ext uri="{FF2B5EF4-FFF2-40B4-BE49-F238E27FC236}">
                  <a16:creationId xmlns:a16="http://schemas.microsoft.com/office/drawing/2014/main" id="{1C6EA108-D6A8-41D4-AD1D-5AAE02FD47BE}"/>
                </a:ext>
              </a:extLst>
            </p:cNvPr>
            <p:cNvSpPr txBox="1"/>
            <p:nvPr/>
          </p:nvSpPr>
          <p:spPr>
            <a:xfrm>
              <a:off x="9719021" y="6344196"/>
              <a:ext cx="2472979" cy="338554"/>
            </a:xfrm>
            <a:prstGeom prst="rect">
              <a:avLst/>
            </a:prstGeom>
            <a:noFill/>
          </p:spPr>
          <p:txBody>
            <a:bodyPr wrap="square" rtlCol="0">
              <a:spAutoFit/>
            </a:bodyPr>
            <a:lstStyle/>
            <a:p>
              <a:r>
                <a:rPr lang="en-US" sz="1600" b="1" i="1" dirty="0">
                  <a:solidFill>
                    <a:srgbClr val="00B0F0"/>
                  </a:solidFill>
                  <a:latin typeface="Times New Roman" panose="02020603050405020304" pitchFamily="18" charset="0"/>
                  <a:cs typeface="Times New Roman" panose="02020603050405020304" pitchFamily="18" charset="0"/>
                </a:rPr>
                <a:t>kirti21_rs@ece.nits.ac.in</a:t>
              </a:r>
            </a:p>
          </p:txBody>
        </p:sp>
        <p:sp>
          <p:nvSpPr>
            <p:cNvPr id="13" name="TextBox 12">
              <a:extLst>
                <a:ext uri="{FF2B5EF4-FFF2-40B4-BE49-F238E27FC236}">
                  <a16:creationId xmlns:a16="http://schemas.microsoft.com/office/drawing/2014/main" id="{07A1B587-5F3C-4535-9262-8406F6385333}"/>
                </a:ext>
              </a:extLst>
            </p:cNvPr>
            <p:cNvSpPr txBox="1"/>
            <p:nvPr/>
          </p:nvSpPr>
          <p:spPr>
            <a:xfrm>
              <a:off x="646101" y="6373299"/>
              <a:ext cx="2472979" cy="338554"/>
            </a:xfrm>
            <a:prstGeom prst="rect">
              <a:avLst/>
            </a:prstGeom>
            <a:noFill/>
          </p:spPr>
          <p:txBody>
            <a:bodyPr wrap="square" rtlCol="0">
              <a:spAutoFit/>
            </a:bodyPr>
            <a:lstStyle/>
            <a:p>
              <a:r>
                <a:rPr lang="en-US" sz="1600" b="1" i="1" dirty="0">
                  <a:solidFill>
                    <a:srgbClr val="00B0F0"/>
                  </a:solidFill>
                  <a:latin typeface="Times New Roman" panose="02020603050405020304" pitchFamily="18" charset="0"/>
                  <a:cs typeface="Times New Roman" panose="02020603050405020304" pitchFamily="18" charset="0"/>
                </a:rPr>
                <a:t>Kirti Swagat Mohanty</a:t>
              </a:r>
            </a:p>
          </p:txBody>
        </p:sp>
        <p:pic>
          <p:nvPicPr>
            <p:cNvPr id="14" name="Picture 13" descr="Icon&#10;&#10;Description automatically generated">
              <a:extLst>
                <a:ext uri="{FF2B5EF4-FFF2-40B4-BE49-F238E27FC236}">
                  <a16:creationId xmlns:a16="http://schemas.microsoft.com/office/drawing/2014/main" id="{9D195D50-76D8-4FA3-9C61-E82E8704300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61700" y="6251431"/>
              <a:ext cx="460422" cy="460422"/>
            </a:xfrm>
            <a:prstGeom prst="rect">
              <a:avLst/>
            </a:prstGeom>
          </p:spPr>
        </p:pic>
        <p:pic>
          <p:nvPicPr>
            <p:cNvPr id="15" name="Picture 14" descr="Icon&#10;&#10;Description automatically generated">
              <a:extLst>
                <a:ext uri="{FF2B5EF4-FFF2-40B4-BE49-F238E27FC236}">
                  <a16:creationId xmlns:a16="http://schemas.microsoft.com/office/drawing/2014/main" id="{64644747-FD8B-4EAE-9253-A4E2E2C87A5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51415" y="6266130"/>
              <a:ext cx="494686" cy="494686"/>
            </a:xfrm>
            <a:prstGeom prst="rect">
              <a:avLst/>
            </a:prstGeom>
          </p:spPr>
        </p:pic>
        <p:pic>
          <p:nvPicPr>
            <p:cNvPr id="16" name="Picture 15" descr="Icon&#10;&#10;Description automatically generated">
              <a:extLst>
                <a:ext uri="{FF2B5EF4-FFF2-40B4-BE49-F238E27FC236}">
                  <a16:creationId xmlns:a16="http://schemas.microsoft.com/office/drawing/2014/main" id="{5FFD1315-2C44-42ED-BFE7-5D247FE1775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356450" y="6312844"/>
              <a:ext cx="401257" cy="401257"/>
            </a:xfrm>
            <a:prstGeom prst="rect">
              <a:avLst/>
            </a:prstGeom>
          </p:spPr>
        </p:pic>
      </p:grpSp>
      <p:sp>
        <p:nvSpPr>
          <p:cNvPr id="4" name="Slide Number Placeholder 3">
            <a:extLst>
              <a:ext uri="{FF2B5EF4-FFF2-40B4-BE49-F238E27FC236}">
                <a16:creationId xmlns:a16="http://schemas.microsoft.com/office/drawing/2014/main" id="{EB5FF990-4CA6-470A-A89E-5530AF1F5318}"/>
              </a:ext>
            </a:extLst>
          </p:cNvPr>
          <p:cNvSpPr>
            <a:spLocks noGrp="1"/>
          </p:cNvSpPr>
          <p:nvPr>
            <p:ph type="sldNum" sz="quarter" idx="12"/>
          </p:nvPr>
        </p:nvSpPr>
        <p:spPr/>
        <p:txBody>
          <a:bodyPr/>
          <a:lstStyle/>
          <a:p>
            <a:fld id="{F05E57AE-C7CB-4E1B-849C-35869BC6D3B3}" type="slidenum">
              <a:rPr lang="en-US" smtClean="0"/>
              <a:t>38</a:t>
            </a:fld>
            <a:endParaRPr lang="en-US"/>
          </a:p>
        </p:txBody>
      </p:sp>
      <p:sp>
        <p:nvSpPr>
          <p:cNvPr id="19" name="Content Placeholder 2">
            <a:extLst>
              <a:ext uri="{FF2B5EF4-FFF2-40B4-BE49-F238E27FC236}">
                <a16:creationId xmlns:a16="http://schemas.microsoft.com/office/drawing/2014/main" id="{2209C0AA-C0D7-42A2-AAD4-6FF4ECD4CF85}"/>
              </a:ext>
            </a:extLst>
          </p:cNvPr>
          <p:cNvSpPr txBox="1">
            <a:spLocks/>
          </p:cNvSpPr>
          <p:nvPr/>
        </p:nvSpPr>
        <p:spPr>
          <a:xfrm>
            <a:off x="3433864" y="740572"/>
            <a:ext cx="8364436" cy="5323839"/>
          </a:xfrm>
          <a:prstGeom prst="rect">
            <a:avLst/>
          </a:prstGeom>
        </p:spPr>
        <p:txBody>
          <a:bodyPr vert="horz" lIns="91440" tIns="45720" rIns="91440" bIns="45720" rtlCol="0" anchor="ctr">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lvl="1" algn="just">
              <a:lnSpc>
                <a:spcPct val="150000"/>
              </a:lnSpc>
            </a:pPr>
            <a:r>
              <a:rPr lang="en-US" sz="2400" dirty="0">
                <a:latin typeface="Garamond" panose="02020404030301010803" pitchFamily="18" charset="0"/>
              </a:rPr>
              <a:t>It is defined as a research method that describes the characteristics of the population or phenomenon studied. </a:t>
            </a:r>
          </a:p>
          <a:p>
            <a:pPr lvl="1" algn="just">
              <a:lnSpc>
                <a:spcPct val="150000"/>
              </a:lnSpc>
            </a:pPr>
            <a:r>
              <a:rPr lang="en-US" sz="2400" dirty="0">
                <a:latin typeface="Garamond" panose="02020404030301010803" pitchFamily="18" charset="0"/>
              </a:rPr>
              <a:t>This methodology focuses more on the “what” of the research subject that the “why” of the research subject.</a:t>
            </a:r>
          </a:p>
          <a:p>
            <a:pPr lvl="1" algn="just">
              <a:lnSpc>
                <a:spcPct val="150000"/>
              </a:lnSpc>
            </a:pPr>
            <a:r>
              <a:rPr lang="en-US" sz="2400" dirty="0">
                <a:latin typeface="Garamond" panose="02020404030301010803" pitchFamily="18" charset="0"/>
              </a:rPr>
              <a:t>It primarily focused on describing the nature of a demographic segment, without focusing on “why” a particular phenomenon occurs.</a:t>
            </a:r>
          </a:p>
        </p:txBody>
      </p:sp>
    </p:spTree>
    <p:extLst>
      <p:ext uri="{BB962C8B-B14F-4D97-AF65-F5344CB8AC3E}">
        <p14:creationId xmlns:p14="http://schemas.microsoft.com/office/powerpoint/2010/main" val="2665081901"/>
      </p:ext>
    </p:extLst>
  </p:cSld>
  <p:clrMapOvr>
    <a:masterClrMapping/>
  </p:clrMapOvr>
  <mc:AlternateContent xmlns:mc="http://schemas.openxmlformats.org/markup-compatibility/2006" xmlns:p14="http://schemas.microsoft.com/office/powerpoint/2010/main">
    <mc:Choice Requires="p14">
      <p:transition spd="slow" p14:dur="6750" advClick="0"/>
    </mc:Choice>
    <mc:Fallback xmlns="">
      <p:transition spd="slow" advClick="0"/>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Garamond" panose="02020404030301010803" pitchFamily="18" charset="0"/>
              </a:rPr>
              <a:t>Examples of Descriptive Research</a:t>
            </a:r>
          </a:p>
        </p:txBody>
      </p:sp>
      <p:grpSp>
        <p:nvGrpSpPr>
          <p:cNvPr id="7" name="Group 6">
            <a:extLst>
              <a:ext uri="{FF2B5EF4-FFF2-40B4-BE49-F238E27FC236}">
                <a16:creationId xmlns:a16="http://schemas.microsoft.com/office/drawing/2014/main" id="{CEB85B56-A73D-4262-BDC2-8462C69195EA}"/>
              </a:ext>
            </a:extLst>
          </p:cNvPr>
          <p:cNvGrpSpPr/>
          <p:nvPr/>
        </p:nvGrpSpPr>
        <p:grpSpPr>
          <a:xfrm>
            <a:off x="15629" y="46604"/>
            <a:ext cx="11074617" cy="693969"/>
            <a:chOff x="15629" y="46604"/>
            <a:chExt cx="11074617" cy="693969"/>
          </a:xfrm>
        </p:grpSpPr>
        <p:sp>
          <p:nvSpPr>
            <p:cNvPr id="8" name="Rectangle 7">
              <a:extLst>
                <a:ext uri="{FF2B5EF4-FFF2-40B4-BE49-F238E27FC236}">
                  <a16:creationId xmlns:a16="http://schemas.microsoft.com/office/drawing/2014/main" id="{DC98AC4A-4379-49C6-838B-97C12D58E580}"/>
                </a:ext>
              </a:extLst>
            </p:cNvPr>
            <p:cNvSpPr/>
            <p:nvPr/>
          </p:nvSpPr>
          <p:spPr>
            <a:xfrm>
              <a:off x="744972" y="208922"/>
              <a:ext cx="10345274" cy="369332"/>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lIns="91440" tIns="45720" rIns="91440" bIns="45720">
              <a:spAutoFit/>
              <a:scene3d>
                <a:camera prst="orthographicFront"/>
                <a:lightRig rig="threePt" dir="t"/>
              </a:scene3d>
              <a:sp3d extrusionH="57150">
                <a:bevelT w="38100" h="38100" prst="relaxedInset"/>
              </a:sp3d>
            </a:bodyPr>
            <a:lstStyle/>
            <a:p>
              <a:r>
                <a:rPr lang="en-US" b="1" cap="none" spc="0" dirty="0">
                  <a:ln w="0"/>
                  <a:solidFill>
                    <a:schemeClr val="tx1"/>
                  </a:solidFill>
                  <a:effectLst>
                    <a:outerShdw blurRad="50800" dist="38100" dir="2700000" algn="tl" rotWithShape="0">
                      <a:prstClr val="black">
                        <a:alpha val="40000"/>
                      </a:prstClr>
                    </a:outerShdw>
                  </a:effectLst>
                </a:rPr>
                <a:t>Department of Electronics and Communication Engineering, NIT Silchar </a:t>
              </a:r>
            </a:p>
          </p:txBody>
        </p:sp>
        <p:pic>
          <p:nvPicPr>
            <p:cNvPr id="9" name="Picture 8">
              <a:extLst>
                <a:ext uri="{FF2B5EF4-FFF2-40B4-BE49-F238E27FC236}">
                  <a16:creationId xmlns:a16="http://schemas.microsoft.com/office/drawing/2014/main" id="{F74EE9CF-9C62-46DF-87B1-7282C66F2F2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629" y="46604"/>
              <a:ext cx="729343" cy="69396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grpSp>
        <p:nvGrpSpPr>
          <p:cNvPr id="10" name="Group 9">
            <a:extLst>
              <a:ext uri="{FF2B5EF4-FFF2-40B4-BE49-F238E27FC236}">
                <a16:creationId xmlns:a16="http://schemas.microsoft.com/office/drawing/2014/main" id="{C0B21F0D-DE95-4CE8-925F-4F2AFB579B0F}"/>
              </a:ext>
            </a:extLst>
          </p:cNvPr>
          <p:cNvGrpSpPr/>
          <p:nvPr/>
        </p:nvGrpSpPr>
        <p:grpSpPr>
          <a:xfrm>
            <a:off x="151415" y="6251431"/>
            <a:ext cx="12040585" cy="509385"/>
            <a:chOff x="151415" y="6251431"/>
            <a:chExt cx="12040585" cy="509385"/>
          </a:xfrm>
        </p:grpSpPr>
        <p:sp>
          <p:nvSpPr>
            <p:cNvPr id="11" name="TextBox 10">
              <a:extLst>
                <a:ext uri="{FF2B5EF4-FFF2-40B4-BE49-F238E27FC236}">
                  <a16:creationId xmlns:a16="http://schemas.microsoft.com/office/drawing/2014/main" id="{F7C4AACC-071D-4CE5-A008-D15F05FEF19A}"/>
                </a:ext>
              </a:extLst>
            </p:cNvPr>
            <p:cNvSpPr txBox="1"/>
            <p:nvPr/>
          </p:nvSpPr>
          <p:spPr>
            <a:xfrm>
              <a:off x="5064728" y="6373299"/>
              <a:ext cx="2062544" cy="338554"/>
            </a:xfrm>
            <a:prstGeom prst="rect">
              <a:avLst/>
            </a:prstGeom>
            <a:noFill/>
          </p:spPr>
          <p:txBody>
            <a:bodyPr wrap="square" rtlCol="0">
              <a:spAutoFit/>
            </a:bodyPr>
            <a:lstStyle/>
            <a:p>
              <a:r>
                <a:rPr lang="en-US" sz="1600" b="1" i="1" dirty="0">
                  <a:solidFill>
                    <a:srgbClr val="00B0F0"/>
                  </a:solidFill>
                  <a:latin typeface="Times New Roman" panose="02020603050405020304" pitchFamily="18" charset="0"/>
                  <a:cs typeface="Times New Roman" panose="02020603050405020304" pitchFamily="18" charset="0"/>
                </a:rPr>
                <a:t>Scholar Id:21304068 </a:t>
              </a:r>
            </a:p>
          </p:txBody>
        </p:sp>
        <p:sp>
          <p:nvSpPr>
            <p:cNvPr id="12" name="TextBox 11">
              <a:extLst>
                <a:ext uri="{FF2B5EF4-FFF2-40B4-BE49-F238E27FC236}">
                  <a16:creationId xmlns:a16="http://schemas.microsoft.com/office/drawing/2014/main" id="{1C6EA108-D6A8-41D4-AD1D-5AAE02FD47BE}"/>
                </a:ext>
              </a:extLst>
            </p:cNvPr>
            <p:cNvSpPr txBox="1"/>
            <p:nvPr/>
          </p:nvSpPr>
          <p:spPr>
            <a:xfrm>
              <a:off x="9719021" y="6344196"/>
              <a:ext cx="2472979" cy="338554"/>
            </a:xfrm>
            <a:prstGeom prst="rect">
              <a:avLst/>
            </a:prstGeom>
            <a:noFill/>
          </p:spPr>
          <p:txBody>
            <a:bodyPr wrap="square" rtlCol="0">
              <a:spAutoFit/>
            </a:bodyPr>
            <a:lstStyle/>
            <a:p>
              <a:r>
                <a:rPr lang="en-US" sz="1600" b="1" i="1" dirty="0">
                  <a:solidFill>
                    <a:srgbClr val="00B0F0"/>
                  </a:solidFill>
                  <a:latin typeface="Times New Roman" panose="02020603050405020304" pitchFamily="18" charset="0"/>
                  <a:cs typeface="Times New Roman" panose="02020603050405020304" pitchFamily="18" charset="0"/>
                </a:rPr>
                <a:t>kirti21_rs@ece.nits.ac.in</a:t>
              </a:r>
            </a:p>
          </p:txBody>
        </p:sp>
        <p:sp>
          <p:nvSpPr>
            <p:cNvPr id="13" name="TextBox 12">
              <a:extLst>
                <a:ext uri="{FF2B5EF4-FFF2-40B4-BE49-F238E27FC236}">
                  <a16:creationId xmlns:a16="http://schemas.microsoft.com/office/drawing/2014/main" id="{07A1B587-5F3C-4535-9262-8406F6385333}"/>
                </a:ext>
              </a:extLst>
            </p:cNvPr>
            <p:cNvSpPr txBox="1"/>
            <p:nvPr/>
          </p:nvSpPr>
          <p:spPr>
            <a:xfrm>
              <a:off x="646101" y="6373299"/>
              <a:ext cx="2472979" cy="338554"/>
            </a:xfrm>
            <a:prstGeom prst="rect">
              <a:avLst/>
            </a:prstGeom>
            <a:noFill/>
          </p:spPr>
          <p:txBody>
            <a:bodyPr wrap="square" rtlCol="0">
              <a:spAutoFit/>
            </a:bodyPr>
            <a:lstStyle/>
            <a:p>
              <a:r>
                <a:rPr lang="en-US" sz="1600" b="1" i="1" dirty="0">
                  <a:solidFill>
                    <a:srgbClr val="00B0F0"/>
                  </a:solidFill>
                  <a:latin typeface="Times New Roman" panose="02020603050405020304" pitchFamily="18" charset="0"/>
                  <a:cs typeface="Times New Roman" panose="02020603050405020304" pitchFamily="18" charset="0"/>
                </a:rPr>
                <a:t>Kirti Swagat Mohanty</a:t>
              </a:r>
            </a:p>
          </p:txBody>
        </p:sp>
        <p:pic>
          <p:nvPicPr>
            <p:cNvPr id="14" name="Picture 13" descr="Icon&#10;&#10;Description automatically generated">
              <a:extLst>
                <a:ext uri="{FF2B5EF4-FFF2-40B4-BE49-F238E27FC236}">
                  <a16:creationId xmlns:a16="http://schemas.microsoft.com/office/drawing/2014/main" id="{9D195D50-76D8-4FA3-9C61-E82E8704300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61700" y="6251431"/>
              <a:ext cx="460422" cy="460422"/>
            </a:xfrm>
            <a:prstGeom prst="rect">
              <a:avLst/>
            </a:prstGeom>
          </p:spPr>
        </p:pic>
        <p:pic>
          <p:nvPicPr>
            <p:cNvPr id="15" name="Picture 14" descr="Icon&#10;&#10;Description automatically generated">
              <a:extLst>
                <a:ext uri="{FF2B5EF4-FFF2-40B4-BE49-F238E27FC236}">
                  <a16:creationId xmlns:a16="http://schemas.microsoft.com/office/drawing/2014/main" id="{64644747-FD8B-4EAE-9253-A4E2E2C87A5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51415" y="6266130"/>
              <a:ext cx="494686" cy="494686"/>
            </a:xfrm>
            <a:prstGeom prst="rect">
              <a:avLst/>
            </a:prstGeom>
          </p:spPr>
        </p:pic>
        <p:pic>
          <p:nvPicPr>
            <p:cNvPr id="16" name="Picture 15" descr="Icon&#10;&#10;Description automatically generated">
              <a:extLst>
                <a:ext uri="{FF2B5EF4-FFF2-40B4-BE49-F238E27FC236}">
                  <a16:creationId xmlns:a16="http://schemas.microsoft.com/office/drawing/2014/main" id="{5FFD1315-2C44-42ED-BFE7-5D247FE1775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356450" y="6312844"/>
              <a:ext cx="401257" cy="401257"/>
            </a:xfrm>
            <a:prstGeom prst="rect">
              <a:avLst/>
            </a:prstGeom>
          </p:spPr>
        </p:pic>
      </p:grpSp>
      <p:sp>
        <p:nvSpPr>
          <p:cNvPr id="4" name="Slide Number Placeholder 3">
            <a:extLst>
              <a:ext uri="{FF2B5EF4-FFF2-40B4-BE49-F238E27FC236}">
                <a16:creationId xmlns:a16="http://schemas.microsoft.com/office/drawing/2014/main" id="{EB5FF990-4CA6-470A-A89E-5530AF1F5318}"/>
              </a:ext>
            </a:extLst>
          </p:cNvPr>
          <p:cNvSpPr>
            <a:spLocks noGrp="1"/>
          </p:cNvSpPr>
          <p:nvPr>
            <p:ph type="sldNum" sz="quarter" idx="12"/>
          </p:nvPr>
        </p:nvSpPr>
        <p:spPr/>
        <p:txBody>
          <a:bodyPr/>
          <a:lstStyle/>
          <a:p>
            <a:fld id="{F05E57AE-C7CB-4E1B-849C-35869BC6D3B3}" type="slidenum">
              <a:rPr lang="en-US" smtClean="0"/>
              <a:t>39</a:t>
            </a:fld>
            <a:endParaRPr lang="en-US"/>
          </a:p>
        </p:txBody>
      </p:sp>
      <p:sp>
        <p:nvSpPr>
          <p:cNvPr id="19" name="Content Placeholder 2">
            <a:extLst>
              <a:ext uri="{FF2B5EF4-FFF2-40B4-BE49-F238E27FC236}">
                <a16:creationId xmlns:a16="http://schemas.microsoft.com/office/drawing/2014/main" id="{2209C0AA-C0D7-42A2-AAD4-6FF4ECD4CF85}"/>
              </a:ext>
            </a:extLst>
          </p:cNvPr>
          <p:cNvSpPr txBox="1">
            <a:spLocks/>
          </p:cNvSpPr>
          <p:nvPr/>
        </p:nvSpPr>
        <p:spPr>
          <a:xfrm>
            <a:off x="3433864" y="740572"/>
            <a:ext cx="8364436" cy="5323839"/>
          </a:xfrm>
          <a:prstGeom prst="rect">
            <a:avLst/>
          </a:prstGeom>
        </p:spPr>
        <p:txBody>
          <a:bodyPr vert="horz" lIns="91440" tIns="45720" rIns="91440" bIns="45720" rtlCol="0" anchor="ctr">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lvl="1" algn="just">
              <a:lnSpc>
                <a:spcPct val="150000"/>
              </a:lnSpc>
            </a:pPr>
            <a:r>
              <a:rPr lang="en-US" sz="2000" dirty="0">
                <a:latin typeface="Garamond" panose="02020404030301010803" pitchFamily="18" charset="0"/>
              </a:rPr>
              <a:t>Market researchers want to observe the habits of consumers.</a:t>
            </a:r>
          </a:p>
          <a:p>
            <a:pPr lvl="1" algn="just">
              <a:lnSpc>
                <a:spcPct val="150000"/>
              </a:lnSpc>
            </a:pPr>
            <a:r>
              <a:rPr lang="en-US" sz="2000" dirty="0">
                <a:latin typeface="Garamond" panose="02020404030301010803" pitchFamily="18" charset="0"/>
              </a:rPr>
              <a:t>A company wants to evaluate the morale of its staff.</a:t>
            </a:r>
          </a:p>
          <a:p>
            <a:pPr lvl="1" algn="just">
              <a:lnSpc>
                <a:spcPct val="150000"/>
              </a:lnSpc>
            </a:pPr>
            <a:r>
              <a:rPr lang="en-US" sz="2000" dirty="0">
                <a:latin typeface="Garamond" panose="02020404030301010803" pitchFamily="18" charset="0"/>
              </a:rPr>
              <a:t>A school district wants to understand if students will access online lessons rather than textbooks.</a:t>
            </a:r>
          </a:p>
          <a:p>
            <a:pPr lvl="1" algn="just">
              <a:lnSpc>
                <a:spcPct val="150000"/>
              </a:lnSpc>
            </a:pPr>
            <a:r>
              <a:rPr lang="en-US" sz="2000" dirty="0">
                <a:latin typeface="Garamond" panose="02020404030301010803" pitchFamily="18" charset="0"/>
              </a:rPr>
              <a:t>To understand if its wellness programs enhance the overall health of the employees.</a:t>
            </a:r>
          </a:p>
          <a:p>
            <a:pPr lvl="1" algn="just">
              <a:lnSpc>
                <a:spcPct val="150000"/>
              </a:lnSpc>
            </a:pPr>
            <a:endParaRPr lang="en-US" sz="2000" dirty="0">
              <a:latin typeface="Garamond" panose="02020404030301010803" pitchFamily="18" charset="0"/>
            </a:endParaRPr>
          </a:p>
          <a:p>
            <a:pPr lvl="1"/>
            <a:endParaRPr lang="en-US" sz="2400" dirty="0">
              <a:latin typeface="Garamond" panose="02020404030301010803" pitchFamily="18" charset="0"/>
            </a:endParaRPr>
          </a:p>
        </p:txBody>
      </p:sp>
    </p:spTree>
    <p:extLst>
      <p:ext uri="{BB962C8B-B14F-4D97-AF65-F5344CB8AC3E}">
        <p14:creationId xmlns:p14="http://schemas.microsoft.com/office/powerpoint/2010/main" val="492637584"/>
      </p:ext>
    </p:extLst>
  </p:cSld>
  <p:clrMapOvr>
    <a:masterClrMapping/>
  </p:clrMapOvr>
  <mc:AlternateContent xmlns:mc="http://schemas.openxmlformats.org/markup-compatibility/2006" xmlns:p14="http://schemas.microsoft.com/office/powerpoint/2010/main">
    <mc:Choice Requires="p14">
      <p:transition spd="slow" p14:dur="6750" advClick="0"/>
    </mc:Choice>
    <mc:Fallback xmlns="">
      <p:transition spd="slow" advClick="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Course Work Details</a:t>
            </a:r>
          </a:p>
        </p:txBody>
      </p:sp>
      <p:grpSp>
        <p:nvGrpSpPr>
          <p:cNvPr id="7" name="Group 6">
            <a:extLst>
              <a:ext uri="{FF2B5EF4-FFF2-40B4-BE49-F238E27FC236}">
                <a16:creationId xmlns:a16="http://schemas.microsoft.com/office/drawing/2014/main" id="{CEB85B56-A73D-4262-BDC2-8462C69195EA}"/>
              </a:ext>
            </a:extLst>
          </p:cNvPr>
          <p:cNvGrpSpPr/>
          <p:nvPr/>
        </p:nvGrpSpPr>
        <p:grpSpPr>
          <a:xfrm>
            <a:off x="15629" y="46604"/>
            <a:ext cx="11074617" cy="693969"/>
            <a:chOff x="15629" y="46604"/>
            <a:chExt cx="11074617" cy="693969"/>
          </a:xfrm>
        </p:grpSpPr>
        <p:sp>
          <p:nvSpPr>
            <p:cNvPr id="8" name="Rectangle 7">
              <a:extLst>
                <a:ext uri="{FF2B5EF4-FFF2-40B4-BE49-F238E27FC236}">
                  <a16:creationId xmlns:a16="http://schemas.microsoft.com/office/drawing/2014/main" id="{DC98AC4A-4379-49C6-838B-97C12D58E580}"/>
                </a:ext>
              </a:extLst>
            </p:cNvPr>
            <p:cNvSpPr/>
            <p:nvPr/>
          </p:nvSpPr>
          <p:spPr>
            <a:xfrm>
              <a:off x="744972" y="208922"/>
              <a:ext cx="10345274" cy="369332"/>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lIns="91440" tIns="45720" rIns="91440" bIns="45720">
              <a:spAutoFit/>
              <a:scene3d>
                <a:camera prst="orthographicFront"/>
                <a:lightRig rig="threePt" dir="t"/>
              </a:scene3d>
              <a:sp3d extrusionH="57150">
                <a:bevelT w="38100" h="38100" prst="relaxedInset"/>
              </a:sp3d>
            </a:bodyPr>
            <a:lstStyle/>
            <a:p>
              <a:r>
                <a:rPr lang="en-US" b="1" cap="none" spc="0" dirty="0">
                  <a:ln w="0"/>
                  <a:solidFill>
                    <a:schemeClr val="tx1"/>
                  </a:solidFill>
                  <a:effectLst>
                    <a:outerShdw blurRad="50800" dist="38100" dir="2700000" algn="tl" rotWithShape="0">
                      <a:prstClr val="black">
                        <a:alpha val="40000"/>
                      </a:prstClr>
                    </a:outerShdw>
                  </a:effectLst>
                </a:rPr>
                <a:t>Department of Electronics and Communication Engineering, NIT Silchar </a:t>
              </a:r>
            </a:p>
          </p:txBody>
        </p:sp>
        <p:pic>
          <p:nvPicPr>
            <p:cNvPr id="9" name="Picture 8">
              <a:extLst>
                <a:ext uri="{FF2B5EF4-FFF2-40B4-BE49-F238E27FC236}">
                  <a16:creationId xmlns:a16="http://schemas.microsoft.com/office/drawing/2014/main" id="{F74EE9CF-9C62-46DF-87B1-7282C66F2F2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629" y="46604"/>
              <a:ext cx="729343" cy="69396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grpSp>
        <p:nvGrpSpPr>
          <p:cNvPr id="10" name="Group 9">
            <a:extLst>
              <a:ext uri="{FF2B5EF4-FFF2-40B4-BE49-F238E27FC236}">
                <a16:creationId xmlns:a16="http://schemas.microsoft.com/office/drawing/2014/main" id="{C0B21F0D-DE95-4CE8-925F-4F2AFB579B0F}"/>
              </a:ext>
            </a:extLst>
          </p:cNvPr>
          <p:cNvGrpSpPr/>
          <p:nvPr/>
        </p:nvGrpSpPr>
        <p:grpSpPr>
          <a:xfrm>
            <a:off x="151415" y="6251431"/>
            <a:ext cx="12040585" cy="509385"/>
            <a:chOff x="151415" y="6251431"/>
            <a:chExt cx="12040585" cy="509385"/>
          </a:xfrm>
        </p:grpSpPr>
        <p:sp>
          <p:nvSpPr>
            <p:cNvPr id="11" name="TextBox 10">
              <a:extLst>
                <a:ext uri="{FF2B5EF4-FFF2-40B4-BE49-F238E27FC236}">
                  <a16:creationId xmlns:a16="http://schemas.microsoft.com/office/drawing/2014/main" id="{F7C4AACC-071D-4CE5-A008-D15F05FEF19A}"/>
                </a:ext>
              </a:extLst>
            </p:cNvPr>
            <p:cNvSpPr txBox="1"/>
            <p:nvPr/>
          </p:nvSpPr>
          <p:spPr>
            <a:xfrm>
              <a:off x="5064728" y="6373299"/>
              <a:ext cx="2062544" cy="338554"/>
            </a:xfrm>
            <a:prstGeom prst="rect">
              <a:avLst/>
            </a:prstGeom>
            <a:noFill/>
          </p:spPr>
          <p:txBody>
            <a:bodyPr wrap="square" rtlCol="0">
              <a:spAutoFit/>
            </a:bodyPr>
            <a:lstStyle/>
            <a:p>
              <a:r>
                <a:rPr lang="en-US" sz="1600" b="1" i="1" dirty="0">
                  <a:solidFill>
                    <a:srgbClr val="00B0F0"/>
                  </a:solidFill>
                  <a:latin typeface="Times New Roman" panose="02020603050405020304" pitchFamily="18" charset="0"/>
                  <a:cs typeface="Times New Roman" panose="02020603050405020304" pitchFamily="18" charset="0"/>
                </a:rPr>
                <a:t>Scholar Id:21304068 </a:t>
              </a:r>
            </a:p>
          </p:txBody>
        </p:sp>
        <p:sp>
          <p:nvSpPr>
            <p:cNvPr id="12" name="TextBox 11">
              <a:extLst>
                <a:ext uri="{FF2B5EF4-FFF2-40B4-BE49-F238E27FC236}">
                  <a16:creationId xmlns:a16="http://schemas.microsoft.com/office/drawing/2014/main" id="{1C6EA108-D6A8-41D4-AD1D-5AAE02FD47BE}"/>
                </a:ext>
              </a:extLst>
            </p:cNvPr>
            <p:cNvSpPr txBox="1"/>
            <p:nvPr/>
          </p:nvSpPr>
          <p:spPr>
            <a:xfrm>
              <a:off x="9719021" y="6344196"/>
              <a:ext cx="2472979" cy="338554"/>
            </a:xfrm>
            <a:prstGeom prst="rect">
              <a:avLst/>
            </a:prstGeom>
            <a:noFill/>
          </p:spPr>
          <p:txBody>
            <a:bodyPr wrap="square" rtlCol="0">
              <a:spAutoFit/>
            </a:bodyPr>
            <a:lstStyle/>
            <a:p>
              <a:r>
                <a:rPr lang="en-US" sz="1600" b="1" i="1" dirty="0">
                  <a:solidFill>
                    <a:srgbClr val="00B0F0"/>
                  </a:solidFill>
                  <a:latin typeface="Times New Roman" panose="02020603050405020304" pitchFamily="18" charset="0"/>
                  <a:cs typeface="Times New Roman" panose="02020603050405020304" pitchFamily="18" charset="0"/>
                </a:rPr>
                <a:t>kirti21_rs@ece.nits.ac.in</a:t>
              </a:r>
            </a:p>
          </p:txBody>
        </p:sp>
        <p:sp>
          <p:nvSpPr>
            <p:cNvPr id="13" name="TextBox 12">
              <a:extLst>
                <a:ext uri="{FF2B5EF4-FFF2-40B4-BE49-F238E27FC236}">
                  <a16:creationId xmlns:a16="http://schemas.microsoft.com/office/drawing/2014/main" id="{07A1B587-5F3C-4535-9262-8406F6385333}"/>
                </a:ext>
              </a:extLst>
            </p:cNvPr>
            <p:cNvSpPr txBox="1"/>
            <p:nvPr/>
          </p:nvSpPr>
          <p:spPr>
            <a:xfrm>
              <a:off x="646101" y="6373299"/>
              <a:ext cx="2472979" cy="338554"/>
            </a:xfrm>
            <a:prstGeom prst="rect">
              <a:avLst/>
            </a:prstGeom>
            <a:noFill/>
          </p:spPr>
          <p:txBody>
            <a:bodyPr wrap="square" rtlCol="0">
              <a:spAutoFit/>
            </a:bodyPr>
            <a:lstStyle/>
            <a:p>
              <a:r>
                <a:rPr lang="en-US" sz="1600" b="1" i="1" dirty="0">
                  <a:solidFill>
                    <a:srgbClr val="00B0F0"/>
                  </a:solidFill>
                  <a:latin typeface="Times New Roman" panose="02020603050405020304" pitchFamily="18" charset="0"/>
                  <a:cs typeface="Times New Roman" panose="02020603050405020304" pitchFamily="18" charset="0"/>
                </a:rPr>
                <a:t>Kirti Swagat Mohanty</a:t>
              </a:r>
            </a:p>
          </p:txBody>
        </p:sp>
        <p:pic>
          <p:nvPicPr>
            <p:cNvPr id="14" name="Picture 13" descr="Icon&#10;&#10;Description automatically generated">
              <a:extLst>
                <a:ext uri="{FF2B5EF4-FFF2-40B4-BE49-F238E27FC236}">
                  <a16:creationId xmlns:a16="http://schemas.microsoft.com/office/drawing/2014/main" id="{9D195D50-76D8-4FA3-9C61-E82E8704300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61700" y="6251431"/>
              <a:ext cx="460422" cy="460422"/>
            </a:xfrm>
            <a:prstGeom prst="rect">
              <a:avLst/>
            </a:prstGeom>
          </p:spPr>
        </p:pic>
        <p:pic>
          <p:nvPicPr>
            <p:cNvPr id="15" name="Picture 14" descr="Icon&#10;&#10;Description automatically generated">
              <a:extLst>
                <a:ext uri="{FF2B5EF4-FFF2-40B4-BE49-F238E27FC236}">
                  <a16:creationId xmlns:a16="http://schemas.microsoft.com/office/drawing/2014/main" id="{64644747-FD8B-4EAE-9253-A4E2E2C87A5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1415" y="6266130"/>
              <a:ext cx="494686" cy="494686"/>
            </a:xfrm>
            <a:prstGeom prst="rect">
              <a:avLst/>
            </a:prstGeom>
          </p:spPr>
        </p:pic>
        <p:pic>
          <p:nvPicPr>
            <p:cNvPr id="16" name="Picture 15" descr="Icon&#10;&#10;Description automatically generated">
              <a:extLst>
                <a:ext uri="{FF2B5EF4-FFF2-40B4-BE49-F238E27FC236}">
                  <a16:creationId xmlns:a16="http://schemas.microsoft.com/office/drawing/2014/main" id="{5FFD1315-2C44-42ED-BFE7-5D247FE1775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356450" y="6312844"/>
              <a:ext cx="401257" cy="401257"/>
            </a:xfrm>
            <a:prstGeom prst="rect">
              <a:avLst/>
            </a:prstGeom>
          </p:spPr>
        </p:pic>
      </p:grpSp>
      <p:sp>
        <p:nvSpPr>
          <p:cNvPr id="4" name="Slide Number Placeholder 3">
            <a:extLst>
              <a:ext uri="{FF2B5EF4-FFF2-40B4-BE49-F238E27FC236}">
                <a16:creationId xmlns:a16="http://schemas.microsoft.com/office/drawing/2014/main" id="{EB5FF990-4CA6-470A-A89E-5530AF1F5318}"/>
              </a:ext>
            </a:extLst>
          </p:cNvPr>
          <p:cNvSpPr>
            <a:spLocks noGrp="1"/>
          </p:cNvSpPr>
          <p:nvPr>
            <p:ph type="sldNum" sz="quarter" idx="12"/>
          </p:nvPr>
        </p:nvSpPr>
        <p:spPr/>
        <p:txBody>
          <a:bodyPr/>
          <a:lstStyle/>
          <a:p>
            <a:fld id="{F05E57AE-C7CB-4E1B-849C-35869BC6D3B3}" type="slidenum">
              <a:rPr lang="en-US" smtClean="0"/>
              <a:t>4</a:t>
            </a:fld>
            <a:endParaRPr lang="en-US"/>
          </a:p>
        </p:txBody>
      </p:sp>
      <p:graphicFrame>
        <p:nvGraphicFramePr>
          <p:cNvPr id="5" name="Table 5">
            <a:extLst>
              <a:ext uri="{FF2B5EF4-FFF2-40B4-BE49-F238E27FC236}">
                <a16:creationId xmlns:a16="http://schemas.microsoft.com/office/drawing/2014/main" id="{88518ED6-69B7-40E9-8344-0FC10BFFAF72}"/>
              </a:ext>
            </a:extLst>
          </p:cNvPr>
          <p:cNvGraphicFramePr>
            <a:graphicFrameLocks noGrp="1"/>
          </p:cNvGraphicFramePr>
          <p:nvPr>
            <p:extLst>
              <p:ext uri="{D42A27DB-BD31-4B8C-83A1-F6EECF244321}">
                <p14:modId xmlns:p14="http://schemas.microsoft.com/office/powerpoint/2010/main" val="2646746144"/>
              </p:ext>
            </p:extLst>
          </p:nvPr>
        </p:nvGraphicFramePr>
        <p:xfrm>
          <a:off x="3558796" y="1617288"/>
          <a:ext cx="8128002" cy="2504440"/>
        </p:xfrm>
        <a:graphic>
          <a:graphicData uri="http://schemas.openxmlformats.org/drawingml/2006/table">
            <a:tbl>
              <a:tblPr firstRow="1" bandRow="1">
                <a:tableStyleId>{5C22544A-7EE6-4342-B048-85BDC9FD1C3A}</a:tableStyleId>
              </a:tblPr>
              <a:tblGrid>
                <a:gridCol w="392419">
                  <a:extLst>
                    <a:ext uri="{9D8B030D-6E8A-4147-A177-3AD203B41FA5}">
                      <a16:colId xmlns:a16="http://schemas.microsoft.com/office/drawing/2014/main" val="2764895969"/>
                    </a:ext>
                  </a:extLst>
                </a:gridCol>
                <a:gridCol w="1006679">
                  <a:extLst>
                    <a:ext uri="{9D8B030D-6E8A-4147-A177-3AD203B41FA5}">
                      <a16:colId xmlns:a16="http://schemas.microsoft.com/office/drawing/2014/main" val="3247962310"/>
                    </a:ext>
                  </a:extLst>
                </a:gridCol>
                <a:gridCol w="2986480">
                  <a:extLst>
                    <a:ext uri="{9D8B030D-6E8A-4147-A177-3AD203B41FA5}">
                      <a16:colId xmlns:a16="http://schemas.microsoft.com/office/drawing/2014/main" val="745694514"/>
                    </a:ext>
                  </a:extLst>
                </a:gridCol>
                <a:gridCol w="1535186">
                  <a:extLst>
                    <a:ext uri="{9D8B030D-6E8A-4147-A177-3AD203B41FA5}">
                      <a16:colId xmlns:a16="http://schemas.microsoft.com/office/drawing/2014/main" val="2734173172"/>
                    </a:ext>
                  </a:extLst>
                </a:gridCol>
                <a:gridCol w="852571">
                  <a:extLst>
                    <a:ext uri="{9D8B030D-6E8A-4147-A177-3AD203B41FA5}">
                      <a16:colId xmlns:a16="http://schemas.microsoft.com/office/drawing/2014/main" val="3189124235"/>
                    </a:ext>
                  </a:extLst>
                </a:gridCol>
                <a:gridCol w="1354667">
                  <a:extLst>
                    <a:ext uri="{9D8B030D-6E8A-4147-A177-3AD203B41FA5}">
                      <a16:colId xmlns:a16="http://schemas.microsoft.com/office/drawing/2014/main" val="234560051"/>
                    </a:ext>
                  </a:extLst>
                </a:gridCol>
              </a:tblGrid>
              <a:tr h="370840">
                <a:tc>
                  <a:txBody>
                    <a:bodyPr/>
                    <a:lstStyle/>
                    <a:p>
                      <a:r>
                        <a:rPr lang="en-US" sz="1200" dirty="0">
                          <a:latin typeface="Garamond" panose="02020404030301010803" pitchFamily="18" charset="0"/>
                        </a:rPr>
                        <a:t>Sl. No</a:t>
                      </a:r>
                      <a:endParaRPr lang="en-IN" sz="1200" dirty="0">
                        <a:latin typeface="Garamond" panose="02020404030301010803" pitchFamily="18" charset="0"/>
                      </a:endParaRPr>
                    </a:p>
                  </a:txBody>
                  <a:tcPr/>
                </a:tc>
                <a:tc>
                  <a:txBody>
                    <a:bodyPr/>
                    <a:lstStyle/>
                    <a:p>
                      <a:r>
                        <a:rPr lang="en-US" sz="1200" dirty="0">
                          <a:latin typeface="Garamond" panose="02020404030301010803" pitchFamily="18" charset="0"/>
                        </a:rPr>
                        <a:t>Subject Code</a:t>
                      </a:r>
                      <a:endParaRPr lang="en-IN" sz="1200" dirty="0">
                        <a:latin typeface="Garamond" panose="02020404030301010803" pitchFamily="18" charset="0"/>
                      </a:endParaRPr>
                    </a:p>
                  </a:txBody>
                  <a:tcPr/>
                </a:tc>
                <a:tc>
                  <a:txBody>
                    <a:bodyPr/>
                    <a:lstStyle/>
                    <a:p>
                      <a:r>
                        <a:rPr lang="en-US" sz="1200" dirty="0">
                          <a:latin typeface="Garamond" panose="02020404030301010803" pitchFamily="18" charset="0"/>
                        </a:rPr>
                        <a:t>Subject </a:t>
                      </a:r>
                      <a:endParaRPr lang="en-IN" sz="1200" dirty="0">
                        <a:latin typeface="Garamond" panose="02020404030301010803" pitchFamily="18" charset="0"/>
                      </a:endParaRPr>
                    </a:p>
                  </a:txBody>
                  <a:tcPr/>
                </a:tc>
                <a:tc>
                  <a:txBody>
                    <a:bodyPr/>
                    <a:lstStyle/>
                    <a:p>
                      <a:r>
                        <a:rPr lang="en-US" sz="1200" dirty="0">
                          <a:latin typeface="Garamond" panose="02020404030301010803" pitchFamily="18" charset="0"/>
                        </a:rPr>
                        <a:t>Faculty</a:t>
                      </a:r>
                      <a:endParaRPr lang="en-IN" sz="1200" dirty="0">
                        <a:latin typeface="Garamond" panose="02020404030301010803" pitchFamily="18" charset="0"/>
                      </a:endParaRPr>
                    </a:p>
                  </a:txBody>
                  <a:tcPr/>
                </a:tc>
                <a:tc>
                  <a:txBody>
                    <a:bodyPr/>
                    <a:lstStyle/>
                    <a:p>
                      <a:r>
                        <a:rPr lang="en-US" sz="1200" dirty="0">
                          <a:latin typeface="Garamond" panose="02020404030301010803" pitchFamily="18" charset="0"/>
                        </a:rPr>
                        <a:t>Credit</a:t>
                      </a:r>
                      <a:endParaRPr lang="en-IN" sz="1200" dirty="0">
                        <a:latin typeface="Garamond" panose="02020404030301010803" pitchFamily="18" charset="0"/>
                      </a:endParaRPr>
                    </a:p>
                  </a:txBody>
                  <a:tcPr/>
                </a:tc>
                <a:tc>
                  <a:txBody>
                    <a:bodyPr/>
                    <a:lstStyle/>
                    <a:p>
                      <a:r>
                        <a:rPr lang="en-US" sz="1200" dirty="0">
                          <a:latin typeface="Garamond" panose="02020404030301010803" pitchFamily="18" charset="0"/>
                        </a:rPr>
                        <a:t>Grades Obtained</a:t>
                      </a:r>
                      <a:endParaRPr lang="en-IN" sz="1200" dirty="0">
                        <a:latin typeface="Garamond" panose="02020404030301010803" pitchFamily="18" charset="0"/>
                      </a:endParaRPr>
                    </a:p>
                  </a:txBody>
                  <a:tcPr/>
                </a:tc>
                <a:extLst>
                  <a:ext uri="{0D108BD9-81ED-4DB2-BD59-A6C34878D82A}">
                    <a16:rowId xmlns:a16="http://schemas.microsoft.com/office/drawing/2014/main" val="782671205"/>
                  </a:ext>
                </a:extLst>
              </a:tr>
              <a:tr h="370840">
                <a:tc>
                  <a:txBody>
                    <a:bodyPr/>
                    <a:lstStyle/>
                    <a:p>
                      <a:pPr marL="0" algn="l" defTabSz="914400" rtl="0" eaLnBrk="1" latinLnBrk="0" hangingPunct="1"/>
                      <a:r>
                        <a:rPr lang="en-US" sz="1400" kern="1200" dirty="0">
                          <a:solidFill>
                            <a:schemeClr val="dk1"/>
                          </a:solidFill>
                          <a:latin typeface="Garamond" panose="02020404030301010803" pitchFamily="18" charset="0"/>
                          <a:ea typeface="+mn-ea"/>
                          <a:cs typeface="+mn-cs"/>
                        </a:rPr>
                        <a:t>1</a:t>
                      </a:r>
                      <a:endParaRPr lang="en-IN" sz="1400" kern="1200" dirty="0">
                        <a:solidFill>
                          <a:schemeClr val="dk1"/>
                        </a:solidFill>
                        <a:latin typeface="Garamond" panose="02020404030301010803" pitchFamily="18" charset="0"/>
                        <a:ea typeface="+mn-ea"/>
                        <a:cs typeface="+mn-cs"/>
                      </a:endParaRPr>
                    </a:p>
                  </a:txBody>
                  <a:tcPr/>
                </a:tc>
                <a:tc>
                  <a:txBody>
                    <a:bodyPr/>
                    <a:lstStyle/>
                    <a:p>
                      <a:pPr marL="0" algn="l" defTabSz="914400" rtl="0" eaLnBrk="1" latinLnBrk="0" hangingPunct="1"/>
                      <a:r>
                        <a:rPr lang="en-US" sz="1400" kern="1200" dirty="0">
                          <a:solidFill>
                            <a:schemeClr val="dk1"/>
                          </a:solidFill>
                          <a:latin typeface="Garamond" panose="02020404030301010803" pitchFamily="18" charset="0"/>
                          <a:ea typeface="+mn-ea"/>
                          <a:cs typeface="+mn-cs"/>
                        </a:rPr>
                        <a:t>IC001</a:t>
                      </a:r>
                      <a:endParaRPr lang="en-IN" sz="1400" kern="1200" dirty="0">
                        <a:solidFill>
                          <a:schemeClr val="dk1"/>
                        </a:solidFill>
                        <a:latin typeface="Garamond" panose="02020404030301010803" pitchFamily="18" charset="0"/>
                        <a:ea typeface="+mn-ea"/>
                        <a:cs typeface="+mn-cs"/>
                      </a:endParaRPr>
                    </a:p>
                  </a:txBody>
                  <a:tcPr/>
                </a:tc>
                <a:tc>
                  <a:txBody>
                    <a:bodyPr/>
                    <a:lstStyle/>
                    <a:p>
                      <a:pPr marL="0" algn="l" defTabSz="914400" rtl="0" eaLnBrk="1" latinLnBrk="0" hangingPunct="1"/>
                      <a:r>
                        <a:rPr lang="en-US" sz="1400" kern="1200" dirty="0">
                          <a:solidFill>
                            <a:schemeClr val="dk1"/>
                          </a:solidFill>
                          <a:latin typeface="Garamond" panose="02020404030301010803" pitchFamily="18" charset="0"/>
                          <a:ea typeface="+mn-ea"/>
                          <a:cs typeface="+mn-cs"/>
                        </a:rPr>
                        <a:t>Research Methodology</a:t>
                      </a:r>
                      <a:endParaRPr lang="en-IN" sz="1400" kern="1200" dirty="0">
                        <a:solidFill>
                          <a:schemeClr val="dk1"/>
                        </a:solidFill>
                        <a:latin typeface="Garamond" panose="02020404030301010803" pitchFamily="18" charset="0"/>
                        <a:ea typeface="+mn-ea"/>
                        <a:cs typeface="+mn-cs"/>
                      </a:endParaRPr>
                    </a:p>
                  </a:txBody>
                  <a:tcPr/>
                </a:tc>
                <a:tc>
                  <a:txBody>
                    <a:bodyPr/>
                    <a:lstStyle/>
                    <a:p>
                      <a:pPr marL="0" algn="l" defTabSz="914400" rtl="0" eaLnBrk="1" latinLnBrk="0" hangingPunct="1"/>
                      <a:r>
                        <a:rPr lang="en-US" sz="1400" kern="1200" dirty="0">
                          <a:solidFill>
                            <a:schemeClr val="dk1"/>
                          </a:solidFill>
                          <a:latin typeface="Garamond" panose="02020404030301010803" pitchFamily="18" charset="0"/>
                          <a:ea typeface="+mn-ea"/>
                          <a:cs typeface="+mn-cs"/>
                        </a:rPr>
                        <a:t>Dr. T. R </a:t>
                      </a:r>
                      <a:r>
                        <a:rPr lang="en-US" sz="1400" kern="1200" dirty="0" err="1">
                          <a:solidFill>
                            <a:schemeClr val="dk1"/>
                          </a:solidFill>
                          <a:latin typeface="Garamond" panose="02020404030301010803" pitchFamily="18" charset="0"/>
                          <a:ea typeface="+mn-ea"/>
                          <a:cs typeface="+mn-cs"/>
                        </a:rPr>
                        <a:t>Lenka</a:t>
                      </a:r>
                      <a:endParaRPr lang="en-US" sz="1400" kern="1200" dirty="0">
                        <a:solidFill>
                          <a:schemeClr val="dk1"/>
                        </a:solidFill>
                        <a:latin typeface="Garamond" panose="02020404030301010803" pitchFamily="18" charset="0"/>
                        <a:ea typeface="+mn-ea"/>
                        <a:cs typeface="+mn-cs"/>
                      </a:endParaRPr>
                    </a:p>
                    <a:p>
                      <a:pPr marL="0" algn="l" defTabSz="914400" rtl="0" eaLnBrk="1" latinLnBrk="0" hangingPunct="1"/>
                      <a:r>
                        <a:rPr lang="en-US" sz="1400" kern="1200" dirty="0">
                          <a:solidFill>
                            <a:schemeClr val="dk1"/>
                          </a:solidFill>
                          <a:latin typeface="Garamond" panose="02020404030301010803" pitchFamily="18" charset="0"/>
                          <a:ea typeface="+mn-ea"/>
                          <a:cs typeface="+mn-cs"/>
                        </a:rPr>
                        <a:t>Dr. B.K. Roy</a:t>
                      </a:r>
                    </a:p>
                    <a:p>
                      <a:pPr marL="0" algn="l" defTabSz="914400" rtl="0" eaLnBrk="1" latinLnBrk="0" hangingPunct="1"/>
                      <a:r>
                        <a:rPr lang="en-US" sz="1400" kern="1200" dirty="0">
                          <a:solidFill>
                            <a:schemeClr val="dk1"/>
                          </a:solidFill>
                          <a:latin typeface="Garamond" panose="02020404030301010803" pitchFamily="18" charset="0"/>
                          <a:ea typeface="+mn-ea"/>
                          <a:cs typeface="+mn-cs"/>
                        </a:rPr>
                        <a:t>Dr. S Verma</a:t>
                      </a:r>
                    </a:p>
                    <a:p>
                      <a:pPr marL="0" algn="l" defTabSz="914400" rtl="0" eaLnBrk="1" latinLnBrk="0" hangingPunct="1"/>
                      <a:r>
                        <a:rPr lang="en-US" sz="1400" kern="1200" dirty="0">
                          <a:solidFill>
                            <a:schemeClr val="dk1"/>
                          </a:solidFill>
                          <a:latin typeface="Garamond" panose="02020404030301010803" pitchFamily="18" charset="0"/>
                          <a:ea typeface="+mn-ea"/>
                          <a:cs typeface="+mn-cs"/>
                        </a:rPr>
                        <a:t>Dr. G Das</a:t>
                      </a:r>
                    </a:p>
                    <a:p>
                      <a:pPr marL="0" algn="l" defTabSz="914400" rtl="0" eaLnBrk="1" latinLnBrk="0" hangingPunct="1"/>
                      <a:r>
                        <a:rPr lang="en-US" sz="1400" kern="1200" dirty="0">
                          <a:solidFill>
                            <a:schemeClr val="dk1"/>
                          </a:solidFill>
                          <a:latin typeface="Garamond" panose="02020404030301010803" pitchFamily="18" charset="0"/>
                          <a:ea typeface="+mn-ea"/>
                          <a:cs typeface="+mn-cs"/>
                        </a:rPr>
                        <a:t>Dr. N Sinha</a:t>
                      </a:r>
                      <a:endParaRPr lang="en-IN" sz="1400" kern="1200" dirty="0">
                        <a:solidFill>
                          <a:schemeClr val="dk1"/>
                        </a:solidFill>
                        <a:latin typeface="Garamond" panose="02020404030301010803" pitchFamily="18" charset="0"/>
                        <a:ea typeface="+mn-ea"/>
                        <a:cs typeface="+mn-cs"/>
                      </a:endParaRPr>
                    </a:p>
                  </a:txBody>
                  <a:tcPr/>
                </a:tc>
                <a:tc>
                  <a:txBody>
                    <a:bodyPr/>
                    <a:lstStyle/>
                    <a:p>
                      <a:pPr marL="0" algn="l" defTabSz="914400" rtl="0" eaLnBrk="1" latinLnBrk="0" hangingPunct="1"/>
                      <a:r>
                        <a:rPr lang="en-US" sz="1400" kern="1200" dirty="0">
                          <a:solidFill>
                            <a:schemeClr val="dk1"/>
                          </a:solidFill>
                          <a:latin typeface="Garamond" panose="02020404030301010803" pitchFamily="18" charset="0"/>
                          <a:ea typeface="+mn-ea"/>
                          <a:cs typeface="+mn-cs"/>
                        </a:rPr>
                        <a:t>4</a:t>
                      </a:r>
                      <a:endParaRPr lang="en-IN" sz="1400" kern="1200" dirty="0">
                        <a:solidFill>
                          <a:schemeClr val="dk1"/>
                        </a:solidFill>
                        <a:latin typeface="Garamond" panose="02020404030301010803" pitchFamily="18" charset="0"/>
                        <a:ea typeface="+mn-ea"/>
                        <a:cs typeface="+mn-cs"/>
                      </a:endParaRPr>
                    </a:p>
                  </a:txBody>
                  <a:tcPr/>
                </a:tc>
                <a:tc>
                  <a:txBody>
                    <a:bodyPr/>
                    <a:lstStyle/>
                    <a:p>
                      <a:pPr marL="0" algn="l" defTabSz="914400" rtl="0" eaLnBrk="1" latinLnBrk="0" hangingPunct="1"/>
                      <a:endParaRPr lang="en-IN" sz="1400" kern="1200" dirty="0">
                        <a:solidFill>
                          <a:schemeClr val="dk1"/>
                        </a:solidFill>
                        <a:latin typeface="Garamond" panose="02020404030301010803" pitchFamily="18" charset="0"/>
                        <a:ea typeface="+mn-ea"/>
                        <a:cs typeface="+mn-cs"/>
                      </a:endParaRPr>
                    </a:p>
                  </a:txBody>
                  <a:tcPr/>
                </a:tc>
                <a:extLst>
                  <a:ext uri="{0D108BD9-81ED-4DB2-BD59-A6C34878D82A}">
                    <a16:rowId xmlns:a16="http://schemas.microsoft.com/office/drawing/2014/main" val="3385683581"/>
                  </a:ext>
                </a:extLst>
              </a:tr>
              <a:tr h="370840">
                <a:tc>
                  <a:txBody>
                    <a:bodyPr/>
                    <a:lstStyle/>
                    <a:p>
                      <a:pPr marL="0" algn="l" defTabSz="914400" rtl="0" eaLnBrk="1" latinLnBrk="0" hangingPunct="1"/>
                      <a:r>
                        <a:rPr lang="en-US" sz="1400" kern="1200" dirty="0">
                          <a:solidFill>
                            <a:schemeClr val="dk1"/>
                          </a:solidFill>
                          <a:latin typeface="Garamond" panose="02020404030301010803" pitchFamily="18" charset="0"/>
                          <a:ea typeface="+mn-ea"/>
                          <a:cs typeface="+mn-cs"/>
                        </a:rPr>
                        <a:t>2</a:t>
                      </a:r>
                      <a:endParaRPr lang="en-IN" sz="1400" kern="1200" dirty="0">
                        <a:solidFill>
                          <a:schemeClr val="dk1"/>
                        </a:solidFill>
                        <a:latin typeface="Garamond" panose="02020404030301010803" pitchFamily="18" charset="0"/>
                        <a:ea typeface="+mn-ea"/>
                        <a:cs typeface="+mn-cs"/>
                      </a:endParaRPr>
                    </a:p>
                  </a:txBody>
                  <a:tcPr/>
                </a:tc>
                <a:tc>
                  <a:txBody>
                    <a:bodyPr/>
                    <a:lstStyle/>
                    <a:p>
                      <a:pPr marL="0" algn="l" defTabSz="914400" rtl="0" eaLnBrk="1" latinLnBrk="0" hangingPunct="1"/>
                      <a:r>
                        <a:rPr lang="en-US" sz="1400" kern="1200" dirty="0">
                          <a:solidFill>
                            <a:schemeClr val="dk1"/>
                          </a:solidFill>
                          <a:latin typeface="Garamond" panose="02020404030301010803" pitchFamily="18" charset="0"/>
                          <a:ea typeface="+mn-ea"/>
                          <a:cs typeface="+mn-cs"/>
                        </a:rPr>
                        <a:t>EC-5135</a:t>
                      </a:r>
                      <a:endParaRPr lang="en-IN" sz="1400" kern="1200" dirty="0">
                        <a:solidFill>
                          <a:schemeClr val="dk1"/>
                        </a:solidFill>
                        <a:latin typeface="Garamond" panose="02020404030301010803" pitchFamily="18" charset="0"/>
                        <a:ea typeface="+mn-ea"/>
                        <a:cs typeface="+mn-cs"/>
                      </a:endParaRPr>
                    </a:p>
                  </a:txBody>
                  <a:tcPr/>
                </a:tc>
                <a:tc>
                  <a:txBody>
                    <a:bodyPr/>
                    <a:lstStyle/>
                    <a:p>
                      <a:pPr marL="0" algn="l" defTabSz="914400" rtl="0" eaLnBrk="1" latinLnBrk="0" hangingPunct="1"/>
                      <a:r>
                        <a:rPr lang="en-US" sz="1400" kern="1200" dirty="0">
                          <a:solidFill>
                            <a:schemeClr val="dk1"/>
                          </a:solidFill>
                          <a:latin typeface="Garamond" panose="02020404030301010803" pitchFamily="18" charset="0"/>
                          <a:ea typeface="+mn-ea"/>
                          <a:cs typeface="+mn-cs"/>
                        </a:rPr>
                        <a:t>Information Theory and Coding</a:t>
                      </a:r>
                      <a:endParaRPr lang="en-IN" sz="1400" kern="1200" dirty="0">
                        <a:solidFill>
                          <a:schemeClr val="dk1"/>
                        </a:solidFill>
                        <a:latin typeface="Garamond" panose="02020404030301010803" pitchFamily="18" charset="0"/>
                        <a:ea typeface="+mn-ea"/>
                        <a:cs typeface="+mn-cs"/>
                      </a:endParaRPr>
                    </a:p>
                  </a:txBody>
                  <a:tcPr/>
                </a:tc>
                <a:tc>
                  <a:txBody>
                    <a:bodyPr/>
                    <a:lstStyle/>
                    <a:p>
                      <a:pPr marL="0" algn="l" defTabSz="914400" rtl="0" eaLnBrk="1" latinLnBrk="0" hangingPunct="1"/>
                      <a:r>
                        <a:rPr lang="en-US" sz="1400" kern="1200" dirty="0">
                          <a:solidFill>
                            <a:schemeClr val="dk1"/>
                          </a:solidFill>
                          <a:latin typeface="Garamond" panose="02020404030301010803" pitchFamily="18" charset="0"/>
                          <a:ea typeface="+mn-ea"/>
                          <a:cs typeface="+mn-cs"/>
                        </a:rPr>
                        <a:t>Dr. P </a:t>
                      </a:r>
                      <a:r>
                        <a:rPr lang="en-US" sz="1400" kern="1200" dirty="0" err="1">
                          <a:solidFill>
                            <a:schemeClr val="dk1"/>
                          </a:solidFill>
                          <a:latin typeface="Garamond" panose="02020404030301010803" pitchFamily="18" charset="0"/>
                          <a:ea typeface="+mn-ea"/>
                          <a:cs typeface="+mn-cs"/>
                        </a:rPr>
                        <a:t>Pattanayk</a:t>
                      </a:r>
                      <a:endParaRPr lang="en-US" sz="1400" kern="1200" dirty="0">
                        <a:solidFill>
                          <a:schemeClr val="dk1"/>
                        </a:solidFill>
                        <a:latin typeface="Garamond" panose="02020404030301010803" pitchFamily="18" charset="0"/>
                        <a:ea typeface="+mn-ea"/>
                        <a:cs typeface="+mn-cs"/>
                      </a:endParaRPr>
                    </a:p>
                    <a:p>
                      <a:pPr marL="0" algn="l" defTabSz="914400" rtl="0" eaLnBrk="1" latinLnBrk="0" hangingPunct="1"/>
                      <a:r>
                        <a:rPr lang="en-US" sz="1400" kern="1200" dirty="0">
                          <a:solidFill>
                            <a:schemeClr val="dk1"/>
                          </a:solidFill>
                          <a:latin typeface="Garamond" panose="02020404030301010803" pitchFamily="18" charset="0"/>
                          <a:ea typeface="+mn-ea"/>
                          <a:cs typeface="+mn-cs"/>
                        </a:rPr>
                        <a:t>Dr. W </a:t>
                      </a:r>
                      <a:r>
                        <a:rPr lang="en-US" sz="1400" kern="1200" dirty="0" err="1">
                          <a:solidFill>
                            <a:schemeClr val="dk1"/>
                          </a:solidFill>
                          <a:latin typeface="Garamond" panose="02020404030301010803" pitchFamily="18" charset="0"/>
                          <a:ea typeface="+mn-ea"/>
                          <a:cs typeface="+mn-cs"/>
                        </a:rPr>
                        <a:t>Arif</a:t>
                      </a:r>
                      <a:endParaRPr lang="en-IN" sz="1400" kern="1200" dirty="0">
                        <a:solidFill>
                          <a:schemeClr val="dk1"/>
                        </a:solidFill>
                        <a:latin typeface="Garamond" panose="02020404030301010803" pitchFamily="18" charset="0"/>
                        <a:ea typeface="+mn-ea"/>
                        <a:cs typeface="+mn-cs"/>
                      </a:endParaRPr>
                    </a:p>
                  </a:txBody>
                  <a:tcPr/>
                </a:tc>
                <a:tc>
                  <a:txBody>
                    <a:bodyPr/>
                    <a:lstStyle/>
                    <a:p>
                      <a:pPr marL="0" algn="l" defTabSz="914400" rtl="0" eaLnBrk="1" latinLnBrk="0" hangingPunct="1"/>
                      <a:r>
                        <a:rPr lang="en-US" sz="1400" kern="1200" dirty="0">
                          <a:solidFill>
                            <a:schemeClr val="dk1"/>
                          </a:solidFill>
                          <a:latin typeface="Garamond" panose="02020404030301010803" pitchFamily="18" charset="0"/>
                          <a:ea typeface="+mn-ea"/>
                          <a:cs typeface="+mn-cs"/>
                        </a:rPr>
                        <a:t>3</a:t>
                      </a:r>
                      <a:endParaRPr lang="en-IN" sz="1400" kern="1200" dirty="0">
                        <a:solidFill>
                          <a:schemeClr val="dk1"/>
                        </a:solidFill>
                        <a:latin typeface="Garamond" panose="02020404030301010803" pitchFamily="18" charset="0"/>
                        <a:ea typeface="+mn-ea"/>
                        <a:cs typeface="+mn-cs"/>
                      </a:endParaRPr>
                    </a:p>
                  </a:txBody>
                  <a:tcPr/>
                </a:tc>
                <a:tc>
                  <a:txBody>
                    <a:bodyPr/>
                    <a:lstStyle/>
                    <a:p>
                      <a:pPr marL="0" algn="l" defTabSz="914400" rtl="0" eaLnBrk="1" latinLnBrk="0" hangingPunct="1"/>
                      <a:endParaRPr lang="en-IN" sz="1400" kern="1200" dirty="0">
                        <a:solidFill>
                          <a:schemeClr val="dk1"/>
                        </a:solidFill>
                        <a:latin typeface="Garamond" panose="02020404030301010803" pitchFamily="18" charset="0"/>
                        <a:ea typeface="+mn-ea"/>
                        <a:cs typeface="+mn-cs"/>
                      </a:endParaRPr>
                    </a:p>
                  </a:txBody>
                  <a:tcPr/>
                </a:tc>
                <a:extLst>
                  <a:ext uri="{0D108BD9-81ED-4DB2-BD59-A6C34878D82A}">
                    <a16:rowId xmlns:a16="http://schemas.microsoft.com/office/drawing/2014/main" val="2882173756"/>
                  </a:ext>
                </a:extLst>
              </a:tr>
              <a:tr h="370840">
                <a:tc>
                  <a:txBody>
                    <a:bodyPr/>
                    <a:lstStyle/>
                    <a:p>
                      <a:pPr marL="0" algn="l" defTabSz="914400" rtl="0" eaLnBrk="1" latinLnBrk="0" hangingPunct="1"/>
                      <a:r>
                        <a:rPr lang="en-US" sz="1400" kern="1200" dirty="0">
                          <a:solidFill>
                            <a:schemeClr val="dk1"/>
                          </a:solidFill>
                          <a:latin typeface="Garamond" panose="02020404030301010803" pitchFamily="18" charset="0"/>
                          <a:ea typeface="+mn-ea"/>
                          <a:cs typeface="+mn-cs"/>
                        </a:rPr>
                        <a:t>3</a:t>
                      </a:r>
                      <a:endParaRPr lang="en-IN" sz="1400" kern="1200" dirty="0">
                        <a:solidFill>
                          <a:schemeClr val="dk1"/>
                        </a:solidFill>
                        <a:latin typeface="Garamond" panose="02020404030301010803" pitchFamily="18" charset="0"/>
                        <a:ea typeface="+mn-ea"/>
                        <a:cs typeface="+mn-cs"/>
                      </a:endParaRPr>
                    </a:p>
                  </a:txBody>
                  <a:tcPr/>
                </a:tc>
                <a:tc>
                  <a:txBody>
                    <a:bodyPr/>
                    <a:lstStyle/>
                    <a:p>
                      <a:pPr marL="0" algn="l" defTabSz="914400" rtl="0" eaLnBrk="1" latinLnBrk="0" hangingPunct="1"/>
                      <a:r>
                        <a:rPr lang="en-US" sz="1400" kern="1200" dirty="0">
                          <a:solidFill>
                            <a:schemeClr val="dk1"/>
                          </a:solidFill>
                          <a:latin typeface="Garamond" panose="02020404030301010803" pitchFamily="18" charset="0"/>
                          <a:ea typeface="+mn-ea"/>
                          <a:cs typeface="+mn-cs"/>
                        </a:rPr>
                        <a:t>EC-5141</a:t>
                      </a:r>
                      <a:endParaRPr lang="en-IN" sz="1400" kern="1200" dirty="0">
                        <a:solidFill>
                          <a:schemeClr val="dk1"/>
                        </a:solidFill>
                        <a:latin typeface="Garamond" panose="02020404030301010803" pitchFamily="18" charset="0"/>
                        <a:ea typeface="+mn-ea"/>
                        <a:cs typeface="+mn-cs"/>
                      </a:endParaRPr>
                    </a:p>
                  </a:txBody>
                  <a:tcPr/>
                </a:tc>
                <a:tc>
                  <a:txBody>
                    <a:bodyPr/>
                    <a:lstStyle/>
                    <a:p>
                      <a:pPr marL="0" algn="l" defTabSz="914400" rtl="0" eaLnBrk="1" latinLnBrk="0" hangingPunct="1"/>
                      <a:r>
                        <a:rPr lang="en-US" sz="1400" kern="1200" dirty="0">
                          <a:solidFill>
                            <a:schemeClr val="dk1"/>
                          </a:solidFill>
                          <a:latin typeface="Garamond" panose="02020404030301010803" pitchFamily="18" charset="0"/>
                          <a:ea typeface="+mn-ea"/>
                          <a:cs typeface="+mn-cs"/>
                        </a:rPr>
                        <a:t>Image Processing</a:t>
                      </a:r>
                      <a:endParaRPr lang="en-IN" sz="1400" kern="1200" dirty="0">
                        <a:solidFill>
                          <a:schemeClr val="dk1"/>
                        </a:solidFill>
                        <a:latin typeface="Garamond" panose="02020404030301010803" pitchFamily="18" charset="0"/>
                        <a:ea typeface="+mn-ea"/>
                        <a:cs typeface="+mn-cs"/>
                      </a:endParaRPr>
                    </a:p>
                  </a:txBody>
                  <a:tcPr/>
                </a:tc>
                <a:tc>
                  <a:txBody>
                    <a:bodyPr/>
                    <a:lstStyle/>
                    <a:p>
                      <a:pPr marL="0" algn="l" defTabSz="914400" rtl="0" eaLnBrk="1" latinLnBrk="0" hangingPunct="1"/>
                      <a:r>
                        <a:rPr lang="en-US" sz="1400" kern="1200" dirty="0">
                          <a:solidFill>
                            <a:schemeClr val="dk1"/>
                          </a:solidFill>
                          <a:latin typeface="Garamond" panose="02020404030301010803" pitchFamily="18" charset="0"/>
                          <a:ea typeface="+mn-ea"/>
                          <a:cs typeface="+mn-cs"/>
                        </a:rPr>
                        <a:t>Dr. R.K Karsh</a:t>
                      </a:r>
                      <a:endParaRPr lang="en-IN" sz="1400" kern="1200" dirty="0">
                        <a:solidFill>
                          <a:schemeClr val="dk1"/>
                        </a:solidFill>
                        <a:latin typeface="Garamond" panose="02020404030301010803" pitchFamily="18" charset="0"/>
                        <a:ea typeface="+mn-ea"/>
                        <a:cs typeface="+mn-cs"/>
                      </a:endParaRPr>
                    </a:p>
                  </a:txBody>
                  <a:tcPr/>
                </a:tc>
                <a:tc>
                  <a:txBody>
                    <a:bodyPr/>
                    <a:lstStyle/>
                    <a:p>
                      <a:pPr marL="0" algn="l" defTabSz="914400" rtl="0" eaLnBrk="1" latinLnBrk="0" hangingPunct="1"/>
                      <a:r>
                        <a:rPr lang="en-US" sz="1400" kern="1200" dirty="0">
                          <a:solidFill>
                            <a:schemeClr val="dk1"/>
                          </a:solidFill>
                          <a:latin typeface="Garamond" panose="02020404030301010803" pitchFamily="18" charset="0"/>
                          <a:ea typeface="+mn-ea"/>
                          <a:cs typeface="+mn-cs"/>
                        </a:rPr>
                        <a:t>3</a:t>
                      </a:r>
                      <a:endParaRPr lang="en-IN" sz="1400" kern="1200" dirty="0">
                        <a:solidFill>
                          <a:schemeClr val="dk1"/>
                        </a:solidFill>
                        <a:latin typeface="Garamond" panose="02020404030301010803" pitchFamily="18" charset="0"/>
                        <a:ea typeface="+mn-ea"/>
                        <a:cs typeface="+mn-cs"/>
                      </a:endParaRPr>
                    </a:p>
                  </a:txBody>
                  <a:tcPr/>
                </a:tc>
                <a:tc>
                  <a:txBody>
                    <a:bodyPr/>
                    <a:lstStyle/>
                    <a:p>
                      <a:pPr marL="0" algn="l" defTabSz="914400" rtl="0" eaLnBrk="1" latinLnBrk="0" hangingPunct="1"/>
                      <a:endParaRPr lang="en-IN" sz="1400" kern="1200" dirty="0">
                        <a:solidFill>
                          <a:schemeClr val="dk1"/>
                        </a:solidFill>
                        <a:latin typeface="Garamond" panose="02020404030301010803" pitchFamily="18" charset="0"/>
                        <a:ea typeface="+mn-ea"/>
                        <a:cs typeface="+mn-cs"/>
                      </a:endParaRPr>
                    </a:p>
                  </a:txBody>
                  <a:tcPr/>
                </a:tc>
                <a:extLst>
                  <a:ext uri="{0D108BD9-81ED-4DB2-BD59-A6C34878D82A}">
                    <a16:rowId xmlns:a16="http://schemas.microsoft.com/office/drawing/2014/main" val="2354857370"/>
                  </a:ext>
                </a:extLst>
              </a:tr>
            </a:tbl>
          </a:graphicData>
        </a:graphic>
      </p:graphicFrame>
    </p:spTree>
    <p:extLst>
      <p:ext uri="{BB962C8B-B14F-4D97-AF65-F5344CB8AC3E}">
        <p14:creationId xmlns:p14="http://schemas.microsoft.com/office/powerpoint/2010/main" val="613605038"/>
      </p:ext>
    </p:extLst>
  </p:cSld>
  <p:clrMapOvr>
    <a:masterClrMapping/>
  </p:clrMapOvr>
  <mc:AlternateContent xmlns:mc="http://schemas.openxmlformats.org/markup-compatibility/2006" xmlns:p14="http://schemas.microsoft.com/office/powerpoint/2010/main">
    <mc:Choice Requires="p14">
      <p:transition spd="slow" p14:dur="6750" advClick="0"/>
    </mc:Choice>
    <mc:Fallback xmlns="">
      <p:transition spd="slow" advClick="0"/>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Garamond" panose="02020404030301010803" pitchFamily="18" charset="0"/>
              </a:rPr>
              <a:t>Advantages of Descriptive Research</a:t>
            </a:r>
          </a:p>
        </p:txBody>
      </p:sp>
      <p:grpSp>
        <p:nvGrpSpPr>
          <p:cNvPr id="7" name="Group 6">
            <a:extLst>
              <a:ext uri="{FF2B5EF4-FFF2-40B4-BE49-F238E27FC236}">
                <a16:creationId xmlns:a16="http://schemas.microsoft.com/office/drawing/2014/main" id="{CEB85B56-A73D-4262-BDC2-8462C69195EA}"/>
              </a:ext>
            </a:extLst>
          </p:cNvPr>
          <p:cNvGrpSpPr/>
          <p:nvPr/>
        </p:nvGrpSpPr>
        <p:grpSpPr>
          <a:xfrm>
            <a:off x="15629" y="46604"/>
            <a:ext cx="11074617" cy="693969"/>
            <a:chOff x="15629" y="46604"/>
            <a:chExt cx="11074617" cy="693969"/>
          </a:xfrm>
        </p:grpSpPr>
        <p:sp>
          <p:nvSpPr>
            <p:cNvPr id="8" name="Rectangle 7">
              <a:extLst>
                <a:ext uri="{FF2B5EF4-FFF2-40B4-BE49-F238E27FC236}">
                  <a16:creationId xmlns:a16="http://schemas.microsoft.com/office/drawing/2014/main" id="{DC98AC4A-4379-49C6-838B-97C12D58E580}"/>
                </a:ext>
              </a:extLst>
            </p:cNvPr>
            <p:cNvSpPr/>
            <p:nvPr/>
          </p:nvSpPr>
          <p:spPr>
            <a:xfrm>
              <a:off x="744972" y="208922"/>
              <a:ext cx="10345274" cy="369332"/>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lIns="91440" tIns="45720" rIns="91440" bIns="45720">
              <a:spAutoFit/>
              <a:scene3d>
                <a:camera prst="orthographicFront"/>
                <a:lightRig rig="threePt" dir="t"/>
              </a:scene3d>
              <a:sp3d extrusionH="57150">
                <a:bevelT w="38100" h="38100" prst="relaxedInset"/>
              </a:sp3d>
            </a:bodyPr>
            <a:lstStyle/>
            <a:p>
              <a:r>
                <a:rPr lang="en-US" b="1" cap="none" spc="0" dirty="0">
                  <a:ln w="0"/>
                  <a:solidFill>
                    <a:schemeClr val="tx1"/>
                  </a:solidFill>
                  <a:effectLst>
                    <a:outerShdw blurRad="50800" dist="38100" dir="2700000" algn="tl" rotWithShape="0">
                      <a:prstClr val="black">
                        <a:alpha val="40000"/>
                      </a:prstClr>
                    </a:outerShdw>
                  </a:effectLst>
                </a:rPr>
                <a:t>Department of Electronics and Communication Engineering, NIT Silchar </a:t>
              </a:r>
            </a:p>
          </p:txBody>
        </p:sp>
        <p:pic>
          <p:nvPicPr>
            <p:cNvPr id="9" name="Picture 8">
              <a:extLst>
                <a:ext uri="{FF2B5EF4-FFF2-40B4-BE49-F238E27FC236}">
                  <a16:creationId xmlns:a16="http://schemas.microsoft.com/office/drawing/2014/main" id="{F74EE9CF-9C62-46DF-87B1-7282C66F2F2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629" y="46604"/>
              <a:ext cx="729343" cy="69396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grpSp>
        <p:nvGrpSpPr>
          <p:cNvPr id="10" name="Group 9">
            <a:extLst>
              <a:ext uri="{FF2B5EF4-FFF2-40B4-BE49-F238E27FC236}">
                <a16:creationId xmlns:a16="http://schemas.microsoft.com/office/drawing/2014/main" id="{C0B21F0D-DE95-4CE8-925F-4F2AFB579B0F}"/>
              </a:ext>
            </a:extLst>
          </p:cNvPr>
          <p:cNvGrpSpPr/>
          <p:nvPr/>
        </p:nvGrpSpPr>
        <p:grpSpPr>
          <a:xfrm>
            <a:off x="151415" y="6251431"/>
            <a:ext cx="12040585" cy="509385"/>
            <a:chOff x="151415" y="6251431"/>
            <a:chExt cx="12040585" cy="509385"/>
          </a:xfrm>
        </p:grpSpPr>
        <p:sp>
          <p:nvSpPr>
            <p:cNvPr id="11" name="TextBox 10">
              <a:extLst>
                <a:ext uri="{FF2B5EF4-FFF2-40B4-BE49-F238E27FC236}">
                  <a16:creationId xmlns:a16="http://schemas.microsoft.com/office/drawing/2014/main" id="{F7C4AACC-071D-4CE5-A008-D15F05FEF19A}"/>
                </a:ext>
              </a:extLst>
            </p:cNvPr>
            <p:cNvSpPr txBox="1"/>
            <p:nvPr/>
          </p:nvSpPr>
          <p:spPr>
            <a:xfrm>
              <a:off x="5064728" y="6373299"/>
              <a:ext cx="2062544" cy="338554"/>
            </a:xfrm>
            <a:prstGeom prst="rect">
              <a:avLst/>
            </a:prstGeom>
            <a:noFill/>
          </p:spPr>
          <p:txBody>
            <a:bodyPr wrap="square" rtlCol="0">
              <a:spAutoFit/>
            </a:bodyPr>
            <a:lstStyle/>
            <a:p>
              <a:r>
                <a:rPr lang="en-US" sz="1600" b="1" i="1" dirty="0">
                  <a:solidFill>
                    <a:srgbClr val="00B0F0"/>
                  </a:solidFill>
                  <a:latin typeface="Times New Roman" panose="02020603050405020304" pitchFamily="18" charset="0"/>
                  <a:cs typeface="Times New Roman" panose="02020603050405020304" pitchFamily="18" charset="0"/>
                </a:rPr>
                <a:t>Scholar Id:21304068 </a:t>
              </a:r>
            </a:p>
          </p:txBody>
        </p:sp>
        <p:sp>
          <p:nvSpPr>
            <p:cNvPr id="12" name="TextBox 11">
              <a:extLst>
                <a:ext uri="{FF2B5EF4-FFF2-40B4-BE49-F238E27FC236}">
                  <a16:creationId xmlns:a16="http://schemas.microsoft.com/office/drawing/2014/main" id="{1C6EA108-D6A8-41D4-AD1D-5AAE02FD47BE}"/>
                </a:ext>
              </a:extLst>
            </p:cNvPr>
            <p:cNvSpPr txBox="1"/>
            <p:nvPr/>
          </p:nvSpPr>
          <p:spPr>
            <a:xfrm>
              <a:off x="9719021" y="6344196"/>
              <a:ext cx="2472979" cy="338554"/>
            </a:xfrm>
            <a:prstGeom prst="rect">
              <a:avLst/>
            </a:prstGeom>
            <a:noFill/>
          </p:spPr>
          <p:txBody>
            <a:bodyPr wrap="square" rtlCol="0">
              <a:spAutoFit/>
            </a:bodyPr>
            <a:lstStyle/>
            <a:p>
              <a:r>
                <a:rPr lang="en-US" sz="1600" b="1" i="1" dirty="0">
                  <a:solidFill>
                    <a:srgbClr val="00B0F0"/>
                  </a:solidFill>
                  <a:latin typeface="Times New Roman" panose="02020603050405020304" pitchFamily="18" charset="0"/>
                  <a:cs typeface="Times New Roman" panose="02020603050405020304" pitchFamily="18" charset="0"/>
                </a:rPr>
                <a:t>kirti21_rs@ece.nits.ac.in</a:t>
              </a:r>
            </a:p>
          </p:txBody>
        </p:sp>
        <p:sp>
          <p:nvSpPr>
            <p:cNvPr id="13" name="TextBox 12">
              <a:extLst>
                <a:ext uri="{FF2B5EF4-FFF2-40B4-BE49-F238E27FC236}">
                  <a16:creationId xmlns:a16="http://schemas.microsoft.com/office/drawing/2014/main" id="{07A1B587-5F3C-4535-9262-8406F6385333}"/>
                </a:ext>
              </a:extLst>
            </p:cNvPr>
            <p:cNvSpPr txBox="1"/>
            <p:nvPr/>
          </p:nvSpPr>
          <p:spPr>
            <a:xfrm>
              <a:off x="646101" y="6373299"/>
              <a:ext cx="2472979" cy="338554"/>
            </a:xfrm>
            <a:prstGeom prst="rect">
              <a:avLst/>
            </a:prstGeom>
            <a:noFill/>
          </p:spPr>
          <p:txBody>
            <a:bodyPr wrap="square" rtlCol="0">
              <a:spAutoFit/>
            </a:bodyPr>
            <a:lstStyle/>
            <a:p>
              <a:r>
                <a:rPr lang="en-US" sz="1600" b="1" i="1" dirty="0">
                  <a:solidFill>
                    <a:srgbClr val="00B0F0"/>
                  </a:solidFill>
                  <a:latin typeface="Times New Roman" panose="02020603050405020304" pitchFamily="18" charset="0"/>
                  <a:cs typeface="Times New Roman" panose="02020603050405020304" pitchFamily="18" charset="0"/>
                </a:rPr>
                <a:t>Kirti Swagat Mohanty</a:t>
              </a:r>
            </a:p>
          </p:txBody>
        </p:sp>
        <p:pic>
          <p:nvPicPr>
            <p:cNvPr id="14" name="Picture 13" descr="Icon&#10;&#10;Description automatically generated">
              <a:extLst>
                <a:ext uri="{FF2B5EF4-FFF2-40B4-BE49-F238E27FC236}">
                  <a16:creationId xmlns:a16="http://schemas.microsoft.com/office/drawing/2014/main" id="{9D195D50-76D8-4FA3-9C61-E82E8704300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61700" y="6251431"/>
              <a:ext cx="460422" cy="460422"/>
            </a:xfrm>
            <a:prstGeom prst="rect">
              <a:avLst/>
            </a:prstGeom>
          </p:spPr>
        </p:pic>
        <p:pic>
          <p:nvPicPr>
            <p:cNvPr id="15" name="Picture 14" descr="Icon&#10;&#10;Description automatically generated">
              <a:extLst>
                <a:ext uri="{FF2B5EF4-FFF2-40B4-BE49-F238E27FC236}">
                  <a16:creationId xmlns:a16="http://schemas.microsoft.com/office/drawing/2014/main" id="{64644747-FD8B-4EAE-9253-A4E2E2C87A5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51415" y="6266130"/>
              <a:ext cx="494686" cy="494686"/>
            </a:xfrm>
            <a:prstGeom prst="rect">
              <a:avLst/>
            </a:prstGeom>
          </p:spPr>
        </p:pic>
        <p:pic>
          <p:nvPicPr>
            <p:cNvPr id="16" name="Picture 15" descr="Icon&#10;&#10;Description automatically generated">
              <a:extLst>
                <a:ext uri="{FF2B5EF4-FFF2-40B4-BE49-F238E27FC236}">
                  <a16:creationId xmlns:a16="http://schemas.microsoft.com/office/drawing/2014/main" id="{5FFD1315-2C44-42ED-BFE7-5D247FE1775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356450" y="6312844"/>
              <a:ext cx="401257" cy="401257"/>
            </a:xfrm>
            <a:prstGeom prst="rect">
              <a:avLst/>
            </a:prstGeom>
          </p:spPr>
        </p:pic>
      </p:grpSp>
      <p:sp>
        <p:nvSpPr>
          <p:cNvPr id="4" name="Slide Number Placeholder 3">
            <a:extLst>
              <a:ext uri="{FF2B5EF4-FFF2-40B4-BE49-F238E27FC236}">
                <a16:creationId xmlns:a16="http://schemas.microsoft.com/office/drawing/2014/main" id="{EB5FF990-4CA6-470A-A89E-5530AF1F5318}"/>
              </a:ext>
            </a:extLst>
          </p:cNvPr>
          <p:cNvSpPr>
            <a:spLocks noGrp="1"/>
          </p:cNvSpPr>
          <p:nvPr>
            <p:ph type="sldNum" sz="quarter" idx="12"/>
          </p:nvPr>
        </p:nvSpPr>
        <p:spPr/>
        <p:txBody>
          <a:bodyPr/>
          <a:lstStyle/>
          <a:p>
            <a:fld id="{F05E57AE-C7CB-4E1B-849C-35869BC6D3B3}" type="slidenum">
              <a:rPr lang="en-US" smtClean="0"/>
              <a:t>40</a:t>
            </a:fld>
            <a:endParaRPr lang="en-US"/>
          </a:p>
        </p:txBody>
      </p:sp>
      <p:sp>
        <p:nvSpPr>
          <p:cNvPr id="19" name="Content Placeholder 2">
            <a:extLst>
              <a:ext uri="{FF2B5EF4-FFF2-40B4-BE49-F238E27FC236}">
                <a16:creationId xmlns:a16="http://schemas.microsoft.com/office/drawing/2014/main" id="{2209C0AA-C0D7-42A2-AAD4-6FF4ECD4CF85}"/>
              </a:ext>
            </a:extLst>
          </p:cNvPr>
          <p:cNvSpPr txBox="1">
            <a:spLocks/>
          </p:cNvSpPr>
          <p:nvPr/>
        </p:nvSpPr>
        <p:spPr>
          <a:xfrm>
            <a:off x="3433864" y="740572"/>
            <a:ext cx="8364436" cy="5323839"/>
          </a:xfrm>
          <a:prstGeom prst="rect">
            <a:avLst/>
          </a:prstGeom>
        </p:spPr>
        <p:txBody>
          <a:bodyPr vert="horz" lIns="91440" tIns="45720" rIns="91440" bIns="45720" rtlCol="0" anchor="ctr">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lvl="1" algn="just">
              <a:lnSpc>
                <a:spcPct val="150000"/>
              </a:lnSpc>
            </a:pPr>
            <a:r>
              <a:rPr lang="en-US" sz="2000" dirty="0">
                <a:latin typeface="Garamond" panose="02020404030301010803" pitchFamily="18" charset="0"/>
              </a:rPr>
              <a:t>It’s cost effective as compared to other types of investigations.</a:t>
            </a:r>
          </a:p>
          <a:p>
            <a:pPr lvl="1" algn="just">
              <a:lnSpc>
                <a:spcPct val="150000"/>
              </a:lnSpc>
            </a:pPr>
            <a:r>
              <a:rPr lang="en-US" sz="2000" dirty="0">
                <a:latin typeface="Garamond" panose="02020404030301010803" pitchFamily="18" charset="0"/>
              </a:rPr>
              <a:t>It enables both the collection of quantitative data and qualitative data.</a:t>
            </a:r>
          </a:p>
          <a:p>
            <a:pPr lvl="1" algn="just">
              <a:lnSpc>
                <a:spcPct val="150000"/>
              </a:lnSpc>
            </a:pPr>
            <a:r>
              <a:rPr lang="en-US" sz="2000" dirty="0">
                <a:latin typeface="Garamond" panose="02020404030301010803" pitchFamily="18" charset="0"/>
              </a:rPr>
              <a:t>They allow to formulate hypotheses, as well as provide large amount of valuable data for the development of future investigations.</a:t>
            </a:r>
          </a:p>
          <a:p>
            <a:pPr lvl="1" algn="just">
              <a:lnSpc>
                <a:spcPct val="150000"/>
              </a:lnSpc>
            </a:pPr>
            <a:r>
              <a:rPr lang="en-US" sz="2000" dirty="0">
                <a:latin typeface="Garamond" panose="02020404030301010803" pitchFamily="18" charset="0"/>
              </a:rPr>
              <a:t>By using descriptive research, the data is collected in the place where it occurs, without any type of alteration, ensuring the quality and integrity of the same.</a:t>
            </a:r>
          </a:p>
          <a:p>
            <a:pPr lvl="1"/>
            <a:endParaRPr lang="en-US" sz="2400" dirty="0">
              <a:latin typeface="Garamond" panose="02020404030301010803" pitchFamily="18" charset="0"/>
            </a:endParaRPr>
          </a:p>
        </p:txBody>
      </p:sp>
    </p:spTree>
    <p:extLst>
      <p:ext uri="{BB962C8B-B14F-4D97-AF65-F5344CB8AC3E}">
        <p14:creationId xmlns:p14="http://schemas.microsoft.com/office/powerpoint/2010/main" val="3675485170"/>
      </p:ext>
    </p:extLst>
  </p:cSld>
  <p:clrMapOvr>
    <a:masterClrMapping/>
  </p:clrMapOvr>
  <mc:AlternateContent xmlns:mc="http://schemas.openxmlformats.org/markup-compatibility/2006" xmlns:p14="http://schemas.microsoft.com/office/powerpoint/2010/main">
    <mc:Choice Requires="p14">
      <p:transition spd="slow" p14:dur="6750" advClick="0"/>
    </mc:Choice>
    <mc:Fallback xmlns="">
      <p:transition spd="slow" advClick="0"/>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Garamond" panose="02020404030301010803" pitchFamily="18" charset="0"/>
              </a:rPr>
              <a:t>Disadvantages of </a:t>
            </a:r>
            <a:br>
              <a:rPr lang="en-US" b="1" dirty="0">
                <a:latin typeface="Garamond" panose="02020404030301010803" pitchFamily="18" charset="0"/>
              </a:rPr>
            </a:br>
            <a:r>
              <a:rPr lang="en-US" b="1" dirty="0">
                <a:latin typeface="Garamond" panose="02020404030301010803" pitchFamily="18" charset="0"/>
              </a:rPr>
              <a:t>Descriptive Research</a:t>
            </a:r>
          </a:p>
        </p:txBody>
      </p:sp>
      <p:grpSp>
        <p:nvGrpSpPr>
          <p:cNvPr id="7" name="Group 6">
            <a:extLst>
              <a:ext uri="{FF2B5EF4-FFF2-40B4-BE49-F238E27FC236}">
                <a16:creationId xmlns:a16="http://schemas.microsoft.com/office/drawing/2014/main" id="{CEB85B56-A73D-4262-BDC2-8462C69195EA}"/>
              </a:ext>
            </a:extLst>
          </p:cNvPr>
          <p:cNvGrpSpPr/>
          <p:nvPr/>
        </p:nvGrpSpPr>
        <p:grpSpPr>
          <a:xfrm>
            <a:off x="15629" y="46604"/>
            <a:ext cx="11074617" cy="693969"/>
            <a:chOff x="15629" y="46604"/>
            <a:chExt cx="11074617" cy="693969"/>
          </a:xfrm>
        </p:grpSpPr>
        <p:sp>
          <p:nvSpPr>
            <p:cNvPr id="8" name="Rectangle 7">
              <a:extLst>
                <a:ext uri="{FF2B5EF4-FFF2-40B4-BE49-F238E27FC236}">
                  <a16:creationId xmlns:a16="http://schemas.microsoft.com/office/drawing/2014/main" id="{DC98AC4A-4379-49C6-838B-97C12D58E580}"/>
                </a:ext>
              </a:extLst>
            </p:cNvPr>
            <p:cNvSpPr/>
            <p:nvPr/>
          </p:nvSpPr>
          <p:spPr>
            <a:xfrm>
              <a:off x="744972" y="208922"/>
              <a:ext cx="10345274" cy="369332"/>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lIns="91440" tIns="45720" rIns="91440" bIns="45720">
              <a:spAutoFit/>
              <a:scene3d>
                <a:camera prst="orthographicFront"/>
                <a:lightRig rig="threePt" dir="t"/>
              </a:scene3d>
              <a:sp3d extrusionH="57150">
                <a:bevelT w="38100" h="38100" prst="relaxedInset"/>
              </a:sp3d>
            </a:bodyPr>
            <a:lstStyle/>
            <a:p>
              <a:r>
                <a:rPr lang="en-US" b="1" cap="none" spc="0" dirty="0">
                  <a:ln w="0"/>
                  <a:solidFill>
                    <a:schemeClr val="tx1"/>
                  </a:solidFill>
                  <a:effectLst>
                    <a:outerShdw blurRad="50800" dist="38100" dir="2700000" algn="tl" rotWithShape="0">
                      <a:prstClr val="black">
                        <a:alpha val="40000"/>
                      </a:prstClr>
                    </a:outerShdw>
                  </a:effectLst>
                </a:rPr>
                <a:t>Department of Electronics and Communication Engineering, NIT Silchar </a:t>
              </a:r>
            </a:p>
          </p:txBody>
        </p:sp>
        <p:pic>
          <p:nvPicPr>
            <p:cNvPr id="9" name="Picture 8">
              <a:extLst>
                <a:ext uri="{FF2B5EF4-FFF2-40B4-BE49-F238E27FC236}">
                  <a16:creationId xmlns:a16="http://schemas.microsoft.com/office/drawing/2014/main" id="{F74EE9CF-9C62-46DF-87B1-7282C66F2F2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629" y="46604"/>
              <a:ext cx="729343" cy="69396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grpSp>
        <p:nvGrpSpPr>
          <p:cNvPr id="10" name="Group 9">
            <a:extLst>
              <a:ext uri="{FF2B5EF4-FFF2-40B4-BE49-F238E27FC236}">
                <a16:creationId xmlns:a16="http://schemas.microsoft.com/office/drawing/2014/main" id="{C0B21F0D-DE95-4CE8-925F-4F2AFB579B0F}"/>
              </a:ext>
            </a:extLst>
          </p:cNvPr>
          <p:cNvGrpSpPr/>
          <p:nvPr/>
        </p:nvGrpSpPr>
        <p:grpSpPr>
          <a:xfrm>
            <a:off x="151415" y="6251431"/>
            <a:ext cx="12040585" cy="509385"/>
            <a:chOff x="151415" y="6251431"/>
            <a:chExt cx="12040585" cy="509385"/>
          </a:xfrm>
        </p:grpSpPr>
        <p:sp>
          <p:nvSpPr>
            <p:cNvPr id="11" name="TextBox 10">
              <a:extLst>
                <a:ext uri="{FF2B5EF4-FFF2-40B4-BE49-F238E27FC236}">
                  <a16:creationId xmlns:a16="http://schemas.microsoft.com/office/drawing/2014/main" id="{F7C4AACC-071D-4CE5-A008-D15F05FEF19A}"/>
                </a:ext>
              </a:extLst>
            </p:cNvPr>
            <p:cNvSpPr txBox="1"/>
            <p:nvPr/>
          </p:nvSpPr>
          <p:spPr>
            <a:xfrm>
              <a:off x="5064728" y="6373299"/>
              <a:ext cx="2062544" cy="338554"/>
            </a:xfrm>
            <a:prstGeom prst="rect">
              <a:avLst/>
            </a:prstGeom>
            <a:noFill/>
          </p:spPr>
          <p:txBody>
            <a:bodyPr wrap="square" rtlCol="0">
              <a:spAutoFit/>
            </a:bodyPr>
            <a:lstStyle/>
            <a:p>
              <a:r>
                <a:rPr lang="en-US" sz="1600" b="1" i="1" dirty="0">
                  <a:solidFill>
                    <a:srgbClr val="00B0F0"/>
                  </a:solidFill>
                  <a:latin typeface="Times New Roman" panose="02020603050405020304" pitchFamily="18" charset="0"/>
                  <a:cs typeface="Times New Roman" panose="02020603050405020304" pitchFamily="18" charset="0"/>
                </a:rPr>
                <a:t>Scholar Id:21304068 </a:t>
              </a:r>
            </a:p>
          </p:txBody>
        </p:sp>
        <p:sp>
          <p:nvSpPr>
            <p:cNvPr id="12" name="TextBox 11">
              <a:extLst>
                <a:ext uri="{FF2B5EF4-FFF2-40B4-BE49-F238E27FC236}">
                  <a16:creationId xmlns:a16="http://schemas.microsoft.com/office/drawing/2014/main" id="{1C6EA108-D6A8-41D4-AD1D-5AAE02FD47BE}"/>
                </a:ext>
              </a:extLst>
            </p:cNvPr>
            <p:cNvSpPr txBox="1"/>
            <p:nvPr/>
          </p:nvSpPr>
          <p:spPr>
            <a:xfrm>
              <a:off x="9719021" y="6344196"/>
              <a:ext cx="2472979" cy="338554"/>
            </a:xfrm>
            <a:prstGeom prst="rect">
              <a:avLst/>
            </a:prstGeom>
            <a:noFill/>
          </p:spPr>
          <p:txBody>
            <a:bodyPr wrap="square" rtlCol="0">
              <a:spAutoFit/>
            </a:bodyPr>
            <a:lstStyle/>
            <a:p>
              <a:r>
                <a:rPr lang="en-US" sz="1600" b="1" i="1" dirty="0">
                  <a:solidFill>
                    <a:srgbClr val="00B0F0"/>
                  </a:solidFill>
                  <a:latin typeface="Times New Roman" panose="02020603050405020304" pitchFamily="18" charset="0"/>
                  <a:cs typeface="Times New Roman" panose="02020603050405020304" pitchFamily="18" charset="0"/>
                </a:rPr>
                <a:t>kirti21_rs@ece.nits.ac.in</a:t>
              </a:r>
            </a:p>
          </p:txBody>
        </p:sp>
        <p:sp>
          <p:nvSpPr>
            <p:cNvPr id="13" name="TextBox 12">
              <a:extLst>
                <a:ext uri="{FF2B5EF4-FFF2-40B4-BE49-F238E27FC236}">
                  <a16:creationId xmlns:a16="http://schemas.microsoft.com/office/drawing/2014/main" id="{07A1B587-5F3C-4535-9262-8406F6385333}"/>
                </a:ext>
              </a:extLst>
            </p:cNvPr>
            <p:cNvSpPr txBox="1"/>
            <p:nvPr/>
          </p:nvSpPr>
          <p:spPr>
            <a:xfrm>
              <a:off x="646101" y="6373299"/>
              <a:ext cx="2472979" cy="338554"/>
            </a:xfrm>
            <a:prstGeom prst="rect">
              <a:avLst/>
            </a:prstGeom>
            <a:noFill/>
          </p:spPr>
          <p:txBody>
            <a:bodyPr wrap="square" rtlCol="0">
              <a:spAutoFit/>
            </a:bodyPr>
            <a:lstStyle/>
            <a:p>
              <a:r>
                <a:rPr lang="en-US" sz="1600" b="1" i="1" dirty="0">
                  <a:solidFill>
                    <a:srgbClr val="00B0F0"/>
                  </a:solidFill>
                  <a:latin typeface="Times New Roman" panose="02020603050405020304" pitchFamily="18" charset="0"/>
                  <a:cs typeface="Times New Roman" panose="02020603050405020304" pitchFamily="18" charset="0"/>
                </a:rPr>
                <a:t>Kirti Swagat Mohanty</a:t>
              </a:r>
            </a:p>
          </p:txBody>
        </p:sp>
        <p:pic>
          <p:nvPicPr>
            <p:cNvPr id="14" name="Picture 13" descr="Icon&#10;&#10;Description automatically generated">
              <a:extLst>
                <a:ext uri="{FF2B5EF4-FFF2-40B4-BE49-F238E27FC236}">
                  <a16:creationId xmlns:a16="http://schemas.microsoft.com/office/drawing/2014/main" id="{9D195D50-76D8-4FA3-9C61-E82E8704300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61700" y="6251431"/>
              <a:ext cx="460422" cy="460422"/>
            </a:xfrm>
            <a:prstGeom prst="rect">
              <a:avLst/>
            </a:prstGeom>
          </p:spPr>
        </p:pic>
        <p:pic>
          <p:nvPicPr>
            <p:cNvPr id="15" name="Picture 14" descr="Icon&#10;&#10;Description automatically generated">
              <a:extLst>
                <a:ext uri="{FF2B5EF4-FFF2-40B4-BE49-F238E27FC236}">
                  <a16:creationId xmlns:a16="http://schemas.microsoft.com/office/drawing/2014/main" id="{64644747-FD8B-4EAE-9253-A4E2E2C87A5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51415" y="6266130"/>
              <a:ext cx="494686" cy="494686"/>
            </a:xfrm>
            <a:prstGeom prst="rect">
              <a:avLst/>
            </a:prstGeom>
          </p:spPr>
        </p:pic>
        <p:pic>
          <p:nvPicPr>
            <p:cNvPr id="16" name="Picture 15" descr="Icon&#10;&#10;Description automatically generated">
              <a:extLst>
                <a:ext uri="{FF2B5EF4-FFF2-40B4-BE49-F238E27FC236}">
                  <a16:creationId xmlns:a16="http://schemas.microsoft.com/office/drawing/2014/main" id="{5FFD1315-2C44-42ED-BFE7-5D247FE1775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356450" y="6312844"/>
              <a:ext cx="401257" cy="401257"/>
            </a:xfrm>
            <a:prstGeom prst="rect">
              <a:avLst/>
            </a:prstGeom>
          </p:spPr>
        </p:pic>
      </p:grpSp>
      <p:sp>
        <p:nvSpPr>
          <p:cNvPr id="4" name="Slide Number Placeholder 3">
            <a:extLst>
              <a:ext uri="{FF2B5EF4-FFF2-40B4-BE49-F238E27FC236}">
                <a16:creationId xmlns:a16="http://schemas.microsoft.com/office/drawing/2014/main" id="{EB5FF990-4CA6-470A-A89E-5530AF1F5318}"/>
              </a:ext>
            </a:extLst>
          </p:cNvPr>
          <p:cNvSpPr>
            <a:spLocks noGrp="1"/>
          </p:cNvSpPr>
          <p:nvPr>
            <p:ph type="sldNum" sz="quarter" idx="12"/>
          </p:nvPr>
        </p:nvSpPr>
        <p:spPr/>
        <p:txBody>
          <a:bodyPr/>
          <a:lstStyle/>
          <a:p>
            <a:fld id="{F05E57AE-C7CB-4E1B-849C-35869BC6D3B3}" type="slidenum">
              <a:rPr lang="en-US" smtClean="0"/>
              <a:t>41</a:t>
            </a:fld>
            <a:endParaRPr lang="en-US"/>
          </a:p>
        </p:txBody>
      </p:sp>
      <p:sp>
        <p:nvSpPr>
          <p:cNvPr id="19" name="Content Placeholder 2">
            <a:extLst>
              <a:ext uri="{FF2B5EF4-FFF2-40B4-BE49-F238E27FC236}">
                <a16:creationId xmlns:a16="http://schemas.microsoft.com/office/drawing/2014/main" id="{2209C0AA-C0D7-42A2-AAD4-6FF4ECD4CF85}"/>
              </a:ext>
            </a:extLst>
          </p:cNvPr>
          <p:cNvSpPr txBox="1">
            <a:spLocks/>
          </p:cNvSpPr>
          <p:nvPr/>
        </p:nvSpPr>
        <p:spPr>
          <a:xfrm>
            <a:off x="3433864" y="740572"/>
            <a:ext cx="8364436" cy="5323839"/>
          </a:xfrm>
          <a:prstGeom prst="rect">
            <a:avLst/>
          </a:prstGeom>
        </p:spPr>
        <p:txBody>
          <a:bodyPr vert="horz" lIns="91440" tIns="45720" rIns="91440" bIns="45720" rtlCol="0" anchor="ctr">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lvl="1" algn="just">
              <a:lnSpc>
                <a:spcPct val="150000"/>
              </a:lnSpc>
            </a:pPr>
            <a:r>
              <a:rPr lang="en-US" sz="2000" dirty="0">
                <a:latin typeface="Garamond" panose="02020404030301010803" pitchFamily="18" charset="0"/>
              </a:rPr>
              <a:t>If the questions are not well formulated, the answers obtained may not be entirely reliable, which makes it difficult to carry out a credible investigations.</a:t>
            </a:r>
          </a:p>
          <a:p>
            <a:pPr lvl="1" algn="just">
              <a:lnSpc>
                <a:spcPct val="150000"/>
              </a:lnSpc>
            </a:pPr>
            <a:r>
              <a:rPr lang="en-US" sz="2000" dirty="0">
                <a:latin typeface="Garamond" panose="02020404030301010803" pitchFamily="18" charset="0"/>
              </a:rPr>
              <a:t>The types of variables that allow the study of descriptive investigations make it impossible to visualize the causes and effects of the event.</a:t>
            </a:r>
          </a:p>
          <a:p>
            <a:pPr lvl="1" algn="just">
              <a:lnSpc>
                <a:spcPct val="150000"/>
              </a:lnSpc>
            </a:pPr>
            <a:r>
              <a:rPr lang="en-US" sz="2000" dirty="0">
                <a:latin typeface="Garamond" panose="02020404030301010803" pitchFamily="18" charset="0"/>
              </a:rPr>
              <a:t>The data obtained by conducting a descriptive research, being collected randomly, make it impossible to obtain valid data that represent the entire population.</a:t>
            </a:r>
          </a:p>
          <a:p>
            <a:pPr lvl="1"/>
            <a:endParaRPr lang="en-US" sz="2400" dirty="0">
              <a:latin typeface="Garamond" panose="02020404030301010803" pitchFamily="18" charset="0"/>
            </a:endParaRPr>
          </a:p>
        </p:txBody>
      </p:sp>
    </p:spTree>
    <p:extLst>
      <p:ext uri="{BB962C8B-B14F-4D97-AF65-F5344CB8AC3E}">
        <p14:creationId xmlns:p14="http://schemas.microsoft.com/office/powerpoint/2010/main" val="3253356118"/>
      </p:ext>
    </p:extLst>
  </p:cSld>
  <p:clrMapOvr>
    <a:masterClrMapping/>
  </p:clrMapOvr>
  <mc:AlternateContent xmlns:mc="http://schemas.openxmlformats.org/markup-compatibility/2006" xmlns:p14="http://schemas.microsoft.com/office/powerpoint/2010/main">
    <mc:Choice Requires="p14">
      <p:transition spd="slow" p14:dur="6750" advClick="0"/>
    </mc:Choice>
    <mc:Fallback xmlns="">
      <p:transition spd="slow" advClick="0"/>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Garamond" panose="02020404030301010803" pitchFamily="18" charset="0"/>
              </a:rPr>
              <a:t>Analytical Research</a:t>
            </a:r>
          </a:p>
        </p:txBody>
      </p:sp>
      <p:grpSp>
        <p:nvGrpSpPr>
          <p:cNvPr id="7" name="Group 6">
            <a:extLst>
              <a:ext uri="{FF2B5EF4-FFF2-40B4-BE49-F238E27FC236}">
                <a16:creationId xmlns:a16="http://schemas.microsoft.com/office/drawing/2014/main" id="{CEB85B56-A73D-4262-BDC2-8462C69195EA}"/>
              </a:ext>
            </a:extLst>
          </p:cNvPr>
          <p:cNvGrpSpPr/>
          <p:nvPr/>
        </p:nvGrpSpPr>
        <p:grpSpPr>
          <a:xfrm>
            <a:off x="15629" y="46604"/>
            <a:ext cx="11074617" cy="693969"/>
            <a:chOff x="15629" y="46604"/>
            <a:chExt cx="11074617" cy="693969"/>
          </a:xfrm>
        </p:grpSpPr>
        <p:sp>
          <p:nvSpPr>
            <p:cNvPr id="8" name="Rectangle 7">
              <a:extLst>
                <a:ext uri="{FF2B5EF4-FFF2-40B4-BE49-F238E27FC236}">
                  <a16:creationId xmlns:a16="http://schemas.microsoft.com/office/drawing/2014/main" id="{DC98AC4A-4379-49C6-838B-97C12D58E580}"/>
                </a:ext>
              </a:extLst>
            </p:cNvPr>
            <p:cNvSpPr/>
            <p:nvPr/>
          </p:nvSpPr>
          <p:spPr>
            <a:xfrm>
              <a:off x="744972" y="208922"/>
              <a:ext cx="10345274" cy="369332"/>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lIns="91440" tIns="45720" rIns="91440" bIns="45720">
              <a:spAutoFit/>
              <a:scene3d>
                <a:camera prst="orthographicFront"/>
                <a:lightRig rig="threePt" dir="t"/>
              </a:scene3d>
              <a:sp3d extrusionH="57150">
                <a:bevelT w="38100" h="38100" prst="relaxedInset"/>
              </a:sp3d>
            </a:bodyPr>
            <a:lstStyle/>
            <a:p>
              <a:r>
                <a:rPr lang="en-US" b="1" cap="none" spc="0" dirty="0">
                  <a:ln w="0"/>
                  <a:solidFill>
                    <a:schemeClr val="tx1"/>
                  </a:solidFill>
                  <a:effectLst>
                    <a:outerShdw blurRad="50800" dist="38100" dir="2700000" algn="tl" rotWithShape="0">
                      <a:prstClr val="black">
                        <a:alpha val="40000"/>
                      </a:prstClr>
                    </a:outerShdw>
                  </a:effectLst>
                </a:rPr>
                <a:t>Department of Electronics and Communication Engineering, NIT Silchar </a:t>
              </a:r>
            </a:p>
          </p:txBody>
        </p:sp>
        <p:pic>
          <p:nvPicPr>
            <p:cNvPr id="9" name="Picture 8">
              <a:extLst>
                <a:ext uri="{FF2B5EF4-FFF2-40B4-BE49-F238E27FC236}">
                  <a16:creationId xmlns:a16="http://schemas.microsoft.com/office/drawing/2014/main" id="{F74EE9CF-9C62-46DF-87B1-7282C66F2F2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629" y="46604"/>
              <a:ext cx="729343" cy="69396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grpSp>
        <p:nvGrpSpPr>
          <p:cNvPr id="10" name="Group 9">
            <a:extLst>
              <a:ext uri="{FF2B5EF4-FFF2-40B4-BE49-F238E27FC236}">
                <a16:creationId xmlns:a16="http://schemas.microsoft.com/office/drawing/2014/main" id="{C0B21F0D-DE95-4CE8-925F-4F2AFB579B0F}"/>
              </a:ext>
            </a:extLst>
          </p:cNvPr>
          <p:cNvGrpSpPr/>
          <p:nvPr/>
        </p:nvGrpSpPr>
        <p:grpSpPr>
          <a:xfrm>
            <a:off x="151415" y="6251431"/>
            <a:ext cx="12040585" cy="509385"/>
            <a:chOff x="151415" y="6251431"/>
            <a:chExt cx="12040585" cy="509385"/>
          </a:xfrm>
        </p:grpSpPr>
        <p:sp>
          <p:nvSpPr>
            <p:cNvPr id="11" name="TextBox 10">
              <a:extLst>
                <a:ext uri="{FF2B5EF4-FFF2-40B4-BE49-F238E27FC236}">
                  <a16:creationId xmlns:a16="http://schemas.microsoft.com/office/drawing/2014/main" id="{F7C4AACC-071D-4CE5-A008-D15F05FEF19A}"/>
                </a:ext>
              </a:extLst>
            </p:cNvPr>
            <p:cNvSpPr txBox="1"/>
            <p:nvPr/>
          </p:nvSpPr>
          <p:spPr>
            <a:xfrm>
              <a:off x="5064728" y="6373299"/>
              <a:ext cx="2062544" cy="338554"/>
            </a:xfrm>
            <a:prstGeom prst="rect">
              <a:avLst/>
            </a:prstGeom>
            <a:noFill/>
          </p:spPr>
          <p:txBody>
            <a:bodyPr wrap="square" rtlCol="0">
              <a:spAutoFit/>
            </a:bodyPr>
            <a:lstStyle/>
            <a:p>
              <a:r>
                <a:rPr lang="en-US" sz="1600" b="1" i="1" dirty="0">
                  <a:solidFill>
                    <a:srgbClr val="00B0F0"/>
                  </a:solidFill>
                  <a:latin typeface="Times New Roman" panose="02020603050405020304" pitchFamily="18" charset="0"/>
                  <a:cs typeface="Times New Roman" panose="02020603050405020304" pitchFamily="18" charset="0"/>
                </a:rPr>
                <a:t>Scholar Id:21304068 </a:t>
              </a:r>
            </a:p>
          </p:txBody>
        </p:sp>
        <p:sp>
          <p:nvSpPr>
            <p:cNvPr id="12" name="TextBox 11">
              <a:extLst>
                <a:ext uri="{FF2B5EF4-FFF2-40B4-BE49-F238E27FC236}">
                  <a16:creationId xmlns:a16="http://schemas.microsoft.com/office/drawing/2014/main" id="{1C6EA108-D6A8-41D4-AD1D-5AAE02FD47BE}"/>
                </a:ext>
              </a:extLst>
            </p:cNvPr>
            <p:cNvSpPr txBox="1"/>
            <p:nvPr/>
          </p:nvSpPr>
          <p:spPr>
            <a:xfrm>
              <a:off x="9719021" y="6344196"/>
              <a:ext cx="2472979" cy="338554"/>
            </a:xfrm>
            <a:prstGeom prst="rect">
              <a:avLst/>
            </a:prstGeom>
            <a:noFill/>
          </p:spPr>
          <p:txBody>
            <a:bodyPr wrap="square" rtlCol="0">
              <a:spAutoFit/>
            </a:bodyPr>
            <a:lstStyle/>
            <a:p>
              <a:r>
                <a:rPr lang="en-US" sz="1600" b="1" i="1" dirty="0">
                  <a:solidFill>
                    <a:srgbClr val="00B0F0"/>
                  </a:solidFill>
                  <a:latin typeface="Times New Roman" panose="02020603050405020304" pitchFamily="18" charset="0"/>
                  <a:cs typeface="Times New Roman" panose="02020603050405020304" pitchFamily="18" charset="0"/>
                </a:rPr>
                <a:t>kirti21_rs@ece.nits.ac.in</a:t>
              </a:r>
            </a:p>
          </p:txBody>
        </p:sp>
        <p:sp>
          <p:nvSpPr>
            <p:cNvPr id="13" name="TextBox 12">
              <a:extLst>
                <a:ext uri="{FF2B5EF4-FFF2-40B4-BE49-F238E27FC236}">
                  <a16:creationId xmlns:a16="http://schemas.microsoft.com/office/drawing/2014/main" id="{07A1B587-5F3C-4535-9262-8406F6385333}"/>
                </a:ext>
              </a:extLst>
            </p:cNvPr>
            <p:cNvSpPr txBox="1"/>
            <p:nvPr/>
          </p:nvSpPr>
          <p:spPr>
            <a:xfrm>
              <a:off x="646101" y="6373299"/>
              <a:ext cx="2472979" cy="338554"/>
            </a:xfrm>
            <a:prstGeom prst="rect">
              <a:avLst/>
            </a:prstGeom>
            <a:noFill/>
          </p:spPr>
          <p:txBody>
            <a:bodyPr wrap="square" rtlCol="0">
              <a:spAutoFit/>
            </a:bodyPr>
            <a:lstStyle/>
            <a:p>
              <a:r>
                <a:rPr lang="en-US" sz="1600" b="1" i="1" dirty="0">
                  <a:solidFill>
                    <a:srgbClr val="00B0F0"/>
                  </a:solidFill>
                  <a:latin typeface="Times New Roman" panose="02020603050405020304" pitchFamily="18" charset="0"/>
                  <a:cs typeface="Times New Roman" panose="02020603050405020304" pitchFamily="18" charset="0"/>
                </a:rPr>
                <a:t>Kirti Swagat Mohanty</a:t>
              </a:r>
            </a:p>
          </p:txBody>
        </p:sp>
        <p:pic>
          <p:nvPicPr>
            <p:cNvPr id="14" name="Picture 13" descr="Icon&#10;&#10;Description automatically generated">
              <a:extLst>
                <a:ext uri="{FF2B5EF4-FFF2-40B4-BE49-F238E27FC236}">
                  <a16:creationId xmlns:a16="http://schemas.microsoft.com/office/drawing/2014/main" id="{9D195D50-76D8-4FA3-9C61-E82E8704300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61700" y="6251431"/>
              <a:ext cx="460422" cy="460422"/>
            </a:xfrm>
            <a:prstGeom prst="rect">
              <a:avLst/>
            </a:prstGeom>
          </p:spPr>
        </p:pic>
        <p:pic>
          <p:nvPicPr>
            <p:cNvPr id="15" name="Picture 14" descr="Icon&#10;&#10;Description automatically generated">
              <a:extLst>
                <a:ext uri="{FF2B5EF4-FFF2-40B4-BE49-F238E27FC236}">
                  <a16:creationId xmlns:a16="http://schemas.microsoft.com/office/drawing/2014/main" id="{64644747-FD8B-4EAE-9253-A4E2E2C87A5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51415" y="6266130"/>
              <a:ext cx="494686" cy="494686"/>
            </a:xfrm>
            <a:prstGeom prst="rect">
              <a:avLst/>
            </a:prstGeom>
          </p:spPr>
        </p:pic>
        <p:pic>
          <p:nvPicPr>
            <p:cNvPr id="16" name="Picture 15" descr="Icon&#10;&#10;Description automatically generated">
              <a:extLst>
                <a:ext uri="{FF2B5EF4-FFF2-40B4-BE49-F238E27FC236}">
                  <a16:creationId xmlns:a16="http://schemas.microsoft.com/office/drawing/2014/main" id="{5FFD1315-2C44-42ED-BFE7-5D247FE1775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356450" y="6312844"/>
              <a:ext cx="401257" cy="401257"/>
            </a:xfrm>
            <a:prstGeom prst="rect">
              <a:avLst/>
            </a:prstGeom>
          </p:spPr>
        </p:pic>
      </p:grpSp>
      <p:sp>
        <p:nvSpPr>
          <p:cNvPr id="4" name="Slide Number Placeholder 3">
            <a:extLst>
              <a:ext uri="{FF2B5EF4-FFF2-40B4-BE49-F238E27FC236}">
                <a16:creationId xmlns:a16="http://schemas.microsoft.com/office/drawing/2014/main" id="{EB5FF990-4CA6-470A-A89E-5530AF1F5318}"/>
              </a:ext>
            </a:extLst>
          </p:cNvPr>
          <p:cNvSpPr>
            <a:spLocks noGrp="1"/>
          </p:cNvSpPr>
          <p:nvPr>
            <p:ph type="sldNum" sz="quarter" idx="12"/>
          </p:nvPr>
        </p:nvSpPr>
        <p:spPr/>
        <p:txBody>
          <a:bodyPr/>
          <a:lstStyle/>
          <a:p>
            <a:fld id="{F05E57AE-C7CB-4E1B-849C-35869BC6D3B3}" type="slidenum">
              <a:rPr lang="en-US" smtClean="0"/>
              <a:t>42</a:t>
            </a:fld>
            <a:endParaRPr lang="en-US"/>
          </a:p>
        </p:txBody>
      </p:sp>
      <p:sp>
        <p:nvSpPr>
          <p:cNvPr id="19" name="Content Placeholder 2">
            <a:extLst>
              <a:ext uri="{FF2B5EF4-FFF2-40B4-BE49-F238E27FC236}">
                <a16:creationId xmlns:a16="http://schemas.microsoft.com/office/drawing/2014/main" id="{2209C0AA-C0D7-42A2-AAD4-6FF4ECD4CF85}"/>
              </a:ext>
            </a:extLst>
          </p:cNvPr>
          <p:cNvSpPr txBox="1">
            <a:spLocks/>
          </p:cNvSpPr>
          <p:nvPr/>
        </p:nvSpPr>
        <p:spPr>
          <a:xfrm>
            <a:off x="3433864" y="740572"/>
            <a:ext cx="8364436" cy="5323839"/>
          </a:xfrm>
          <a:prstGeom prst="rect">
            <a:avLst/>
          </a:prstGeom>
        </p:spPr>
        <p:txBody>
          <a:bodyPr vert="horz" lIns="91440" tIns="45720" rIns="91440" bIns="45720" rtlCol="0" anchor="ctr">
            <a:normAutofit lnSpcReduction="10000"/>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lvl="1" algn="just">
              <a:lnSpc>
                <a:spcPct val="150000"/>
              </a:lnSpc>
            </a:pPr>
            <a:r>
              <a:rPr lang="en-US" sz="2400" dirty="0">
                <a:latin typeface="Garamond" panose="02020404030301010803" pitchFamily="18" charset="0"/>
              </a:rPr>
              <a:t>The researcher has to use facts or information already available and analyze these to make a critical evaluation of the material.</a:t>
            </a:r>
          </a:p>
          <a:p>
            <a:pPr lvl="1" algn="just">
              <a:lnSpc>
                <a:spcPct val="150000"/>
              </a:lnSpc>
            </a:pPr>
            <a:r>
              <a:rPr lang="en-US" sz="2400" dirty="0">
                <a:latin typeface="Garamond" panose="02020404030301010803" pitchFamily="18" charset="0"/>
              </a:rPr>
              <a:t>This methodology focuses more on the “why” of the research subject.</a:t>
            </a:r>
          </a:p>
          <a:p>
            <a:pPr lvl="1" algn="just">
              <a:lnSpc>
                <a:spcPct val="150000"/>
              </a:lnSpc>
            </a:pPr>
            <a:r>
              <a:rPr lang="en-US" sz="2400" dirty="0">
                <a:latin typeface="Garamond" panose="02020404030301010803" pitchFamily="18" charset="0"/>
              </a:rPr>
              <a:t>It focuses on cause and effect.</a:t>
            </a:r>
          </a:p>
          <a:p>
            <a:pPr lvl="1" algn="just">
              <a:lnSpc>
                <a:spcPct val="150000"/>
              </a:lnSpc>
            </a:pPr>
            <a:r>
              <a:rPr lang="en-US" sz="2400" dirty="0">
                <a:latin typeface="Garamond" panose="02020404030301010803" pitchFamily="18" charset="0"/>
              </a:rPr>
              <a:t>It tells us why something is true. For this researcher need critical thinking skills and careful assessment of the facts.</a:t>
            </a:r>
          </a:p>
          <a:p>
            <a:pPr lvl="1" algn="just">
              <a:lnSpc>
                <a:spcPct val="150000"/>
              </a:lnSpc>
            </a:pPr>
            <a:r>
              <a:rPr lang="en-US" sz="2400" dirty="0">
                <a:latin typeface="Garamond" panose="02020404030301010803" pitchFamily="18" charset="0"/>
              </a:rPr>
              <a:t>If offers new ideas about data and helps to prove and reject hypotheses.</a:t>
            </a:r>
          </a:p>
          <a:p>
            <a:pPr lvl="1" algn="just">
              <a:lnSpc>
                <a:spcPct val="150000"/>
              </a:lnSpc>
            </a:pPr>
            <a:endParaRPr lang="en-US" sz="2400" dirty="0">
              <a:latin typeface="Garamond" panose="02020404030301010803" pitchFamily="18" charset="0"/>
            </a:endParaRPr>
          </a:p>
        </p:txBody>
      </p:sp>
    </p:spTree>
    <p:extLst>
      <p:ext uri="{BB962C8B-B14F-4D97-AF65-F5344CB8AC3E}">
        <p14:creationId xmlns:p14="http://schemas.microsoft.com/office/powerpoint/2010/main" val="2033230658"/>
      </p:ext>
    </p:extLst>
  </p:cSld>
  <p:clrMapOvr>
    <a:masterClrMapping/>
  </p:clrMapOvr>
  <mc:AlternateContent xmlns:mc="http://schemas.openxmlformats.org/markup-compatibility/2006" xmlns:p14="http://schemas.microsoft.com/office/powerpoint/2010/main">
    <mc:Choice Requires="p14">
      <p:transition spd="slow" p14:dur="6750" advClick="0"/>
    </mc:Choice>
    <mc:Fallback xmlns="">
      <p:transition spd="slow" advClick="0"/>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Garamond" panose="02020404030301010803" pitchFamily="18" charset="0"/>
              </a:rPr>
              <a:t>Examples of Analytical Research</a:t>
            </a:r>
          </a:p>
        </p:txBody>
      </p:sp>
      <p:grpSp>
        <p:nvGrpSpPr>
          <p:cNvPr id="7" name="Group 6">
            <a:extLst>
              <a:ext uri="{FF2B5EF4-FFF2-40B4-BE49-F238E27FC236}">
                <a16:creationId xmlns:a16="http://schemas.microsoft.com/office/drawing/2014/main" id="{CEB85B56-A73D-4262-BDC2-8462C69195EA}"/>
              </a:ext>
            </a:extLst>
          </p:cNvPr>
          <p:cNvGrpSpPr/>
          <p:nvPr/>
        </p:nvGrpSpPr>
        <p:grpSpPr>
          <a:xfrm>
            <a:off x="15629" y="46604"/>
            <a:ext cx="11074617" cy="693969"/>
            <a:chOff x="15629" y="46604"/>
            <a:chExt cx="11074617" cy="693969"/>
          </a:xfrm>
        </p:grpSpPr>
        <p:sp>
          <p:nvSpPr>
            <p:cNvPr id="8" name="Rectangle 7">
              <a:extLst>
                <a:ext uri="{FF2B5EF4-FFF2-40B4-BE49-F238E27FC236}">
                  <a16:creationId xmlns:a16="http://schemas.microsoft.com/office/drawing/2014/main" id="{DC98AC4A-4379-49C6-838B-97C12D58E580}"/>
                </a:ext>
              </a:extLst>
            </p:cNvPr>
            <p:cNvSpPr/>
            <p:nvPr/>
          </p:nvSpPr>
          <p:spPr>
            <a:xfrm>
              <a:off x="744972" y="208922"/>
              <a:ext cx="10345274" cy="369332"/>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lIns="91440" tIns="45720" rIns="91440" bIns="45720">
              <a:spAutoFit/>
              <a:scene3d>
                <a:camera prst="orthographicFront"/>
                <a:lightRig rig="threePt" dir="t"/>
              </a:scene3d>
              <a:sp3d extrusionH="57150">
                <a:bevelT w="38100" h="38100" prst="relaxedInset"/>
              </a:sp3d>
            </a:bodyPr>
            <a:lstStyle/>
            <a:p>
              <a:r>
                <a:rPr lang="en-US" b="1" cap="none" spc="0" dirty="0">
                  <a:ln w="0"/>
                  <a:solidFill>
                    <a:schemeClr val="tx1"/>
                  </a:solidFill>
                  <a:effectLst>
                    <a:outerShdw blurRad="50800" dist="38100" dir="2700000" algn="tl" rotWithShape="0">
                      <a:prstClr val="black">
                        <a:alpha val="40000"/>
                      </a:prstClr>
                    </a:outerShdw>
                  </a:effectLst>
                </a:rPr>
                <a:t>Department of Electronics and Communication Engineering, NIT Silchar </a:t>
              </a:r>
            </a:p>
          </p:txBody>
        </p:sp>
        <p:pic>
          <p:nvPicPr>
            <p:cNvPr id="9" name="Picture 8">
              <a:extLst>
                <a:ext uri="{FF2B5EF4-FFF2-40B4-BE49-F238E27FC236}">
                  <a16:creationId xmlns:a16="http://schemas.microsoft.com/office/drawing/2014/main" id="{F74EE9CF-9C62-46DF-87B1-7282C66F2F2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629" y="46604"/>
              <a:ext cx="729343" cy="69396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grpSp>
        <p:nvGrpSpPr>
          <p:cNvPr id="10" name="Group 9">
            <a:extLst>
              <a:ext uri="{FF2B5EF4-FFF2-40B4-BE49-F238E27FC236}">
                <a16:creationId xmlns:a16="http://schemas.microsoft.com/office/drawing/2014/main" id="{C0B21F0D-DE95-4CE8-925F-4F2AFB579B0F}"/>
              </a:ext>
            </a:extLst>
          </p:cNvPr>
          <p:cNvGrpSpPr/>
          <p:nvPr/>
        </p:nvGrpSpPr>
        <p:grpSpPr>
          <a:xfrm>
            <a:off x="151415" y="6251431"/>
            <a:ext cx="12040585" cy="509385"/>
            <a:chOff x="151415" y="6251431"/>
            <a:chExt cx="12040585" cy="509385"/>
          </a:xfrm>
        </p:grpSpPr>
        <p:sp>
          <p:nvSpPr>
            <p:cNvPr id="11" name="TextBox 10">
              <a:extLst>
                <a:ext uri="{FF2B5EF4-FFF2-40B4-BE49-F238E27FC236}">
                  <a16:creationId xmlns:a16="http://schemas.microsoft.com/office/drawing/2014/main" id="{F7C4AACC-071D-4CE5-A008-D15F05FEF19A}"/>
                </a:ext>
              </a:extLst>
            </p:cNvPr>
            <p:cNvSpPr txBox="1"/>
            <p:nvPr/>
          </p:nvSpPr>
          <p:spPr>
            <a:xfrm>
              <a:off x="5064728" y="6373299"/>
              <a:ext cx="2062544" cy="338554"/>
            </a:xfrm>
            <a:prstGeom prst="rect">
              <a:avLst/>
            </a:prstGeom>
            <a:noFill/>
          </p:spPr>
          <p:txBody>
            <a:bodyPr wrap="square" rtlCol="0">
              <a:spAutoFit/>
            </a:bodyPr>
            <a:lstStyle/>
            <a:p>
              <a:r>
                <a:rPr lang="en-US" sz="1600" b="1" i="1" dirty="0">
                  <a:solidFill>
                    <a:srgbClr val="00B0F0"/>
                  </a:solidFill>
                  <a:latin typeface="Times New Roman" panose="02020603050405020304" pitchFamily="18" charset="0"/>
                  <a:cs typeface="Times New Roman" panose="02020603050405020304" pitchFamily="18" charset="0"/>
                </a:rPr>
                <a:t>Scholar Id:21304068 </a:t>
              </a:r>
            </a:p>
          </p:txBody>
        </p:sp>
        <p:sp>
          <p:nvSpPr>
            <p:cNvPr id="12" name="TextBox 11">
              <a:extLst>
                <a:ext uri="{FF2B5EF4-FFF2-40B4-BE49-F238E27FC236}">
                  <a16:creationId xmlns:a16="http://schemas.microsoft.com/office/drawing/2014/main" id="{1C6EA108-D6A8-41D4-AD1D-5AAE02FD47BE}"/>
                </a:ext>
              </a:extLst>
            </p:cNvPr>
            <p:cNvSpPr txBox="1"/>
            <p:nvPr/>
          </p:nvSpPr>
          <p:spPr>
            <a:xfrm>
              <a:off x="9719021" y="6344196"/>
              <a:ext cx="2472979" cy="338554"/>
            </a:xfrm>
            <a:prstGeom prst="rect">
              <a:avLst/>
            </a:prstGeom>
            <a:noFill/>
          </p:spPr>
          <p:txBody>
            <a:bodyPr wrap="square" rtlCol="0">
              <a:spAutoFit/>
            </a:bodyPr>
            <a:lstStyle/>
            <a:p>
              <a:r>
                <a:rPr lang="en-US" sz="1600" b="1" i="1" dirty="0">
                  <a:solidFill>
                    <a:srgbClr val="00B0F0"/>
                  </a:solidFill>
                  <a:latin typeface="Times New Roman" panose="02020603050405020304" pitchFamily="18" charset="0"/>
                  <a:cs typeface="Times New Roman" panose="02020603050405020304" pitchFamily="18" charset="0"/>
                </a:rPr>
                <a:t>kirti21_rs@ece.nits.ac.in</a:t>
              </a:r>
            </a:p>
          </p:txBody>
        </p:sp>
        <p:sp>
          <p:nvSpPr>
            <p:cNvPr id="13" name="TextBox 12">
              <a:extLst>
                <a:ext uri="{FF2B5EF4-FFF2-40B4-BE49-F238E27FC236}">
                  <a16:creationId xmlns:a16="http://schemas.microsoft.com/office/drawing/2014/main" id="{07A1B587-5F3C-4535-9262-8406F6385333}"/>
                </a:ext>
              </a:extLst>
            </p:cNvPr>
            <p:cNvSpPr txBox="1"/>
            <p:nvPr/>
          </p:nvSpPr>
          <p:spPr>
            <a:xfrm>
              <a:off x="646101" y="6373299"/>
              <a:ext cx="2472979" cy="338554"/>
            </a:xfrm>
            <a:prstGeom prst="rect">
              <a:avLst/>
            </a:prstGeom>
            <a:noFill/>
          </p:spPr>
          <p:txBody>
            <a:bodyPr wrap="square" rtlCol="0">
              <a:spAutoFit/>
            </a:bodyPr>
            <a:lstStyle/>
            <a:p>
              <a:r>
                <a:rPr lang="en-US" sz="1600" b="1" i="1" dirty="0">
                  <a:solidFill>
                    <a:srgbClr val="00B0F0"/>
                  </a:solidFill>
                  <a:latin typeface="Times New Roman" panose="02020603050405020304" pitchFamily="18" charset="0"/>
                  <a:cs typeface="Times New Roman" panose="02020603050405020304" pitchFamily="18" charset="0"/>
                </a:rPr>
                <a:t>Kirti Swagat Mohanty</a:t>
              </a:r>
            </a:p>
          </p:txBody>
        </p:sp>
        <p:pic>
          <p:nvPicPr>
            <p:cNvPr id="14" name="Picture 13" descr="Icon&#10;&#10;Description automatically generated">
              <a:extLst>
                <a:ext uri="{FF2B5EF4-FFF2-40B4-BE49-F238E27FC236}">
                  <a16:creationId xmlns:a16="http://schemas.microsoft.com/office/drawing/2014/main" id="{9D195D50-76D8-4FA3-9C61-E82E8704300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61700" y="6251431"/>
              <a:ext cx="460422" cy="460422"/>
            </a:xfrm>
            <a:prstGeom prst="rect">
              <a:avLst/>
            </a:prstGeom>
          </p:spPr>
        </p:pic>
        <p:pic>
          <p:nvPicPr>
            <p:cNvPr id="15" name="Picture 14" descr="Icon&#10;&#10;Description automatically generated">
              <a:extLst>
                <a:ext uri="{FF2B5EF4-FFF2-40B4-BE49-F238E27FC236}">
                  <a16:creationId xmlns:a16="http://schemas.microsoft.com/office/drawing/2014/main" id="{64644747-FD8B-4EAE-9253-A4E2E2C87A5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51415" y="6266130"/>
              <a:ext cx="494686" cy="494686"/>
            </a:xfrm>
            <a:prstGeom prst="rect">
              <a:avLst/>
            </a:prstGeom>
          </p:spPr>
        </p:pic>
        <p:pic>
          <p:nvPicPr>
            <p:cNvPr id="16" name="Picture 15" descr="Icon&#10;&#10;Description automatically generated">
              <a:extLst>
                <a:ext uri="{FF2B5EF4-FFF2-40B4-BE49-F238E27FC236}">
                  <a16:creationId xmlns:a16="http://schemas.microsoft.com/office/drawing/2014/main" id="{5FFD1315-2C44-42ED-BFE7-5D247FE1775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356450" y="6312844"/>
              <a:ext cx="401257" cy="401257"/>
            </a:xfrm>
            <a:prstGeom prst="rect">
              <a:avLst/>
            </a:prstGeom>
          </p:spPr>
        </p:pic>
      </p:grpSp>
      <p:sp>
        <p:nvSpPr>
          <p:cNvPr id="4" name="Slide Number Placeholder 3">
            <a:extLst>
              <a:ext uri="{FF2B5EF4-FFF2-40B4-BE49-F238E27FC236}">
                <a16:creationId xmlns:a16="http://schemas.microsoft.com/office/drawing/2014/main" id="{EB5FF990-4CA6-470A-A89E-5530AF1F5318}"/>
              </a:ext>
            </a:extLst>
          </p:cNvPr>
          <p:cNvSpPr>
            <a:spLocks noGrp="1"/>
          </p:cNvSpPr>
          <p:nvPr>
            <p:ph type="sldNum" sz="quarter" idx="12"/>
          </p:nvPr>
        </p:nvSpPr>
        <p:spPr/>
        <p:txBody>
          <a:bodyPr/>
          <a:lstStyle/>
          <a:p>
            <a:fld id="{F05E57AE-C7CB-4E1B-849C-35869BC6D3B3}" type="slidenum">
              <a:rPr lang="en-US" smtClean="0"/>
              <a:t>43</a:t>
            </a:fld>
            <a:endParaRPr lang="en-US"/>
          </a:p>
        </p:txBody>
      </p:sp>
      <p:sp>
        <p:nvSpPr>
          <p:cNvPr id="19" name="Content Placeholder 2">
            <a:extLst>
              <a:ext uri="{FF2B5EF4-FFF2-40B4-BE49-F238E27FC236}">
                <a16:creationId xmlns:a16="http://schemas.microsoft.com/office/drawing/2014/main" id="{2209C0AA-C0D7-42A2-AAD4-6FF4ECD4CF85}"/>
              </a:ext>
            </a:extLst>
          </p:cNvPr>
          <p:cNvSpPr txBox="1">
            <a:spLocks/>
          </p:cNvSpPr>
          <p:nvPr/>
        </p:nvSpPr>
        <p:spPr>
          <a:xfrm>
            <a:off x="3433864" y="740572"/>
            <a:ext cx="8364436" cy="5323839"/>
          </a:xfrm>
          <a:prstGeom prst="rect">
            <a:avLst/>
          </a:prstGeom>
        </p:spPr>
        <p:txBody>
          <a:bodyPr vert="horz" lIns="91440" tIns="45720" rIns="91440" bIns="45720" rtlCol="0" anchor="ctr">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lvl="1" algn="just">
              <a:lnSpc>
                <a:spcPct val="150000"/>
              </a:lnSpc>
            </a:pPr>
            <a:r>
              <a:rPr lang="en-US" sz="2000" dirty="0">
                <a:latin typeface="Garamond" panose="02020404030301010803" pitchFamily="18" charset="0"/>
              </a:rPr>
              <a:t>Examining blood in a lab to discover all of its components is an example of analysis.</a:t>
            </a:r>
          </a:p>
          <a:p>
            <a:pPr lvl="1" algn="just">
              <a:lnSpc>
                <a:spcPct val="150000"/>
              </a:lnSpc>
            </a:pPr>
            <a:r>
              <a:rPr lang="en-US" sz="2000" dirty="0">
                <a:latin typeface="Garamond" panose="02020404030301010803" pitchFamily="18" charset="0"/>
              </a:rPr>
              <a:t>Analyzing why the fluctuations of U.S.A worldwide trade balance during 1974-1995 </a:t>
            </a:r>
          </a:p>
          <a:p>
            <a:pPr lvl="1" algn="just">
              <a:lnSpc>
                <a:spcPct val="150000"/>
              </a:lnSpc>
            </a:pPr>
            <a:endParaRPr lang="en-US" sz="2000" dirty="0">
              <a:latin typeface="Garamond" panose="02020404030301010803" pitchFamily="18" charset="0"/>
            </a:endParaRPr>
          </a:p>
          <a:p>
            <a:pPr lvl="1"/>
            <a:endParaRPr lang="en-US" sz="2400" dirty="0">
              <a:latin typeface="Garamond" panose="02020404030301010803" pitchFamily="18" charset="0"/>
            </a:endParaRPr>
          </a:p>
        </p:txBody>
      </p:sp>
    </p:spTree>
    <p:extLst>
      <p:ext uri="{BB962C8B-B14F-4D97-AF65-F5344CB8AC3E}">
        <p14:creationId xmlns:p14="http://schemas.microsoft.com/office/powerpoint/2010/main" val="14113405"/>
      </p:ext>
    </p:extLst>
  </p:cSld>
  <p:clrMapOvr>
    <a:masterClrMapping/>
  </p:clrMapOvr>
  <mc:AlternateContent xmlns:mc="http://schemas.openxmlformats.org/markup-compatibility/2006" xmlns:p14="http://schemas.microsoft.com/office/powerpoint/2010/main">
    <mc:Choice Requires="p14">
      <p:transition spd="slow" p14:dur="6750" advClick="0"/>
    </mc:Choice>
    <mc:Fallback xmlns="">
      <p:transition spd="slow" advClick="0"/>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Garamond" panose="02020404030301010803" pitchFamily="18" charset="0"/>
              </a:rPr>
              <a:t>Advantages of Analytical Research</a:t>
            </a:r>
          </a:p>
        </p:txBody>
      </p:sp>
      <p:grpSp>
        <p:nvGrpSpPr>
          <p:cNvPr id="7" name="Group 6">
            <a:extLst>
              <a:ext uri="{FF2B5EF4-FFF2-40B4-BE49-F238E27FC236}">
                <a16:creationId xmlns:a16="http://schemas.microsoft.com/office/drawing/2014/main" id="{CEB85B56-A73D-4262-BDC2-8462C69195EA}"/>
              </a:ext>
            </a:extLst>
          </p:cNvPr>
          <p:cNvGrpSpPr/>
          <p:nvPr/>
        </p:nvGrpSpPr>
        <p:grpSpPr>
          <a:xfrm>
            <a:off x="15629" y="46604"/>
            <a:ext cx="11074617" cy="693969"/>
            <a:chOff x="15629" y="46604"/>
            <a:chExt cx="11074617" cy="693969"/>
          </a:xfrm>
        </p:grpSpPr>
        <p:sp>
          <p:nvSpPr>
            <p:cNvPr id="8" name="Rectangle 7">
              <a:extLst>
                <a:ext uri="{FF2B5EF4-FFF2-40B4-BE49-F238E27FC236}">
                  <a16:creationId xmlns:a16="http://schemas.microsoft.com/office/drawing/2014/main" id="{DC98AC4A-4379-49C6-838B-97C12D58E580}"/>
                </a:ext>
              </a:extLst>
            </p:cNvPr>
            <p:cNvSpPr/>
            <p:nvPr/>
          </p:nvSpPr>
          <p:spPr>
            <a:xfrm>
              <a:off x="744972" y="208922"/>
              <a:ext cx="10345274" cy="369332"/>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lIns="91440" tIns="45720" rIns="91440" bIns="45720">
              <a:spAutoFit/>
              <a:scene3d>
                <a:camera prst="orthographicFront"/>
                <a:lightRig rig="threePt" dir="t"/>
              </a:scene3d>
              <a:sp3d extrusionH="57150">
                <a:bevelT w="38100" h="38100" prst="relaxedInset"/>
              </a:sp3d>
            </a:bodyPr>
            <a:lstStyle/>
            <a:p>
              <a:r>
                <a:rPr lang="en-US" b="1" cap="none" spc="0" dirty="0">
                  <a:ln w="0"/>
                  <a:solidFill>
                    <a:schemeClr val="tx1"/>
                  </a:solidFill>
                  <a:effectLst>
                    <a:outerShdw blurRad="50800" dist="38100" dir="2700000" algn="tl" rotWithShape="0">
                      <a:prstClr val="black">
                        <a:alpha val="40000"/>
                      </a:prstClr>
                    </a:outerShdw>
                  </a:effectLst>
                </a:rPr>
                <a:t>Department of Electronics and Communication Engineering, NIT Silchar </a:t>
              </a:r>
            </a:p>
          </p:txBody>
        </p:sp>
        <p:pic>
          <p:nvPicPr>
            <p:cNvPr id="9" name="Picture 8">
              <a:extLst>
                <a:ext uri="{FF2B5EF4-FFF2-40B4-BE49-F238E27FC236}">
                  <a16:creationId xmlns:a16="http://schemas.microsoft.com/office/drawing/2014/main" id="{F74EE9CF-9C62-46DF-87B1-7282C66F2F2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629" y="46604"/>
              <a:ext cx="729343" cy="69396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grpSp>
        <p:nvGrpSpPr>
          <p:cNvPr id="10" name="Group 9">
            <a:extLst>
              <a:ext uri="{FF2B5EF4-FFF2-40B4-BE49-F238E27FC236}">
                <a16:creationId xmlns:a16="http://schemas.microsoft.com/office/drawing/2014/main" id="{C0B21F0D-DE95-4CE8-925F-4F2AFB579B0F}"/>
              </a:ext>
            </a:extLst>
          </p:cNvPr>
          <p:cNvGrpSpPr/>
          <p:nvPr/>
        </p:nvGrpSpPr>
        <p:grpSpPr>
          <a:xfrm>
            <a:off x="151415" y="6251431"/>
            <a:ext cx="12040585" cy="509385"/>
            <a:chOff x="151415" y="6251431"/>
            <a:chExt cx="12040585" cy="509385"/>
          </a:xfrm>
        </p:grpSpPr>
        <p:sp>
          <p:nvSpPr>
            <p:cNvPr id="11" name="TextBox 10">
              <a:extLst>
                <a:ext uri="{FF2B5EF4-FFF2-40B4-BE49-F238E27FC236}">
                  <a16:creationId xmlns:a16="http://schemas.microsoft.com/office/drawing/2014/main" id="{F7C4AACC-071D-4CE5-A008-D15F05FEF19A}"/>
                </a:ext>
              </a:extLst>
            </p:cNvPr>
            <p:cNvSpPr txBox="1"/>
            <p:nvPr/>
          </p:nvSpPr>
          <p:spPr>
            <a:xfrm>
              <a:off x="5064728" y="6373299"/>
              <a:ext cx="2062544" cy="338554"/>
            </a:xfrm>
            <a:prstGeom prst="rect">
              <a:avLst/>
            </a:prstGeom>
            <a:noFill/>
          </p:spPr>
          <p:txBody>
            <a:bodyPr wrap="square" rtlCol="0">
              <a:spAutoFit/>
            </a:bodyPr>
            <a:lstStyle/>
            <a:p>
              <a:r>
                <a:rPr lang="en-US" sz="1600" b="1" i="1" dirty="0">
                  <a:solidFill>
                    <a:srgbClr val="00B0F0"/>
                  </a:solidFill>
                  <a:latin typeface="Times New Roman" panose="02020603050405020304" pitchFamily="18" charset="0"/>
                  <a:cs typeface="Times New Roman" panose="02020603050405020304" pitchFamily="18" charset="0"/>
                </a:rPr>
                <a:t>Scholar Id:21304068 </a:t>
              </a:r>
            </a:p>
          </p:txBody>
        </p:sp>
        <p:sp>
          <p:nvSpPr>
            <p:cNvPr id="12" name="TextBox 11">
              <a:extLst>
                <a:ext uri="{FF2B5EF4-FFF2-40B4-BE49-F238E27FC236}">
                  <a16:creationId xmlns:a16="http://schemas.microsoft.com/office/drawing/2014/main" id="{1C6EA108-D6A8-41D4-AD1D-5AAE02FD47BE}"/>
                </a:ext>
              </a:extLst>
            </p:cNvPr>
            <p:cNvSpPr txBox="1"/>
            <p:nvPr/>
          </p:nvSpPr>
          <p:spPr>
            <a:xfrm>
              <a:off x="9719021" y="6344196"/>
              <a:ext cx="2472979" cy="338554"/>
            </a:xfrm>
            <a:prstGeom prst="rect">
              <a:avLst/>
            </a:prstGeom>
            <a:noFill/>
          </p:spPr>
          <p:txBody>
            <a:bodyPr wrap="square" rtlCol="0">
              <a:spAutoFit/>
            </a:bodyPr>
            <a:lstStyle/>
            <a:p>
              <a:r>
                <a:rPr lang="en-US" sz="1600" b="1" i="1" dirty="0">
                  <a:solidFill>
                    <a:srgbClr val="00B0F0"/>
                  </a:solidFill>
                  <a:latin typeface="Times New Roman" panose="02020603050405020304" pitchFamily="18" charset="0"/>
                  <a:cs typeface="Times New Roman" panose="02020603050405020304" pitchFamily="18" charset="0"/>
                </a:rPr>
                <a:t>kirti21_rs@ece.nits.ac.in</a:t>
              </a:r>
            </a:p>
          </p:txBody>
        </p:sp>
        <p:sp>
          <p:nvSpPr>
            <p:cNvPr id="13" name="TextBox 12">
              <a:extLst>
                <a:ext uri="{FF2B5EF4-FFF2-40B4-BE49-F238E27FC236}">
                  <a16:creationId xmlns:a16="http://schemas.microsoft.com/office/drawing/2014/main" id="{07A1B587-5F3C-4535-9262-8406F6385333}"/>
                </a:ext>
              </a:extLst>
            </p:cNvPr>
            <p:cNvSpPr txBox="1"/>
            <p:nvPr/>
          </p:nvSpPr>
          <p:spPr>
            <a:xfrm>
              <a:off x="646101" y="6373299"/>
              <a:ext cx="2472979" cy="338554"/>
            </a:xfrm>
            <a:prstGeom prst="rect">
              <a:avLst/>
            </a:prstGeom>
            <a:noFill/>
          </p:spPr>
          <p:txBody>
            <a:bodyPr wrap="square" rtlCol="0">
              <a:spAutoFit/>
            </a:bodyPr>
            <a:lstStyle/>
            <a:p>
              <a:r>
                <a:rPr lang="en-US" sz="1600" b="1" i="1" dirty="0">
                  <a:solidFill>
                    <a:srgbClr val="00B0F0"/>
                  </a:solidFill>
                  <a:latin typeface="Times New Roman" panose="02020603050405020304" pitchFamily="18" charset="0"/>
                  <a:cs typeface="Times New Roman" panose="02020603050405020304" pitchFamily="18" charset="0"/>
                </a:rPr>
                <a:t>Kirti Swagat Mohanty</a:t>
              </a:r>
            </a:p>
          </p:txBody>
        </p:sp>
        <p:pic>
          <p:nvPicPr>
            <p:cNvPr id="14" name="Picture 13" descr="Icon&#10;&#10;Description automatically generated">
              <a:extLst>
                <a:ext uri="{FF2B5EF4-FFF2-40B4-BE49-F238E27FC236}">
                  <a16:creationId xmlns:a16="http://schemas.microsoft.com/office/drawing/2014/main" id="{9D195D50-76D8-4FA3-9C61-E82E8704300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61700" y="6251431"/>
              <a:ext cx="460422" cy="460422"/>
            </a:xfrm>
            <a:prstGeom prst="rect">
              <a:avLst/>
            </a:prstGeom>
          </p:spPr>
        </p:pic>
        <p:pic>
          <p:nvPicPr>
            <p:cNvPr id="15" name="Picture 14" descr="Icon&#10;&#10;Description automatically generated">
              <a:extLst>
                <a:ext uri="{FF2B5EF4-FFF2-40B4-BE49-F238E27FC236}">
                  <a16:creationId xmlns:a16="http://schemas.microsoft.com/office/drawing/2014/main" id="{64644747-FD8B-4EAE-9253-A4E2E2C87A5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51415" y="6266130"/>
              <a:ext cx="494686" cy="494686"/>
            </a:xfrm>
            <a:prstGeom prst="rect">
              <a:avLst/>
            </a:prstGeom>
          </p:spPr>
        </p:pic>
        <p:pic>
          <p:nvPicPr>
            <p:cNvPr id="16" name="Picture 15" descr="Icon&#10;&#10;Description automatically generated">
              <a:extLst>
                <a:ext uri="{FF2B5EF4-FFF2-40B4-BE49-F238E27FC236}">
                  <a16:creationId xmlns:a16="http://schemas.microsoft.com/office/drawing/2014/main" id="{5FFD1315-2C44-42ED-BFE7-5D247FE1775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356450" y="6312844"/>
              <a:ext cx="401257" cy="401257"/>
            </a:xfrm>
            <a:prstGeom prst="rect">
              <a:avLst/>
            </a:prstGeom>
          </p:spPr>
        </p:pic>
      </p:grpSp>
      <p:sp>
        <p:nvSpPr>
          <p:cNvPr id="4" name="Slide Number Placeholder 3">
            <a:extLst>
              <a:ext uri="{FF2B5EF4-FFF2-40B4-BE49-F238E27FC236}">
                <a16:creationId xmlns:a16="http://schemas.microsoft.com/office/drawing/2014/main" id="{EB5FF990-4CA6-470A-A89E-5530AF1F5318}"/>
              </a:ext>
            </a:extLst>
          </p:cNvPr>
          <p:cNvSpPr>
            <a:spLocks noGrp="1"/>
          </p:cNvSpPr>
          <p:nvPr>
            <p:ph type="sldNum" sz="quarter" idx="12"/>
          </p:nvPr>
        </p:nvSpPr>
        <p:spPr/>
        <p:txBody>
          <a:bodyPr/>
          <a:lstStyle/>
          <a:p>
            <a:fld id="{F05E57AE-C7CB-4E1B-849C-35869BC6D3B3}" type="slidenum">
              <a:rPr lang="en-US" smtClean="0"/>
              <a:t>44</a:t>
            </a:fld>
            <a:endParaRPr lang="en-US"/>
          </a:p>
        </p:txBody>
      </p:sp>
      <p:sp>
        <p:nvSpPr>
          <p:cNvPr id="19" name="Content Placeholder 2">
            <a:extLst>
              <a:ext uri="{FF2B5EF4-FFF2-40B4-BE49-F238E27FC236}">
                <a16:creationId xmlns:a16="http://schemas.microsoft.com/office/drawing/2014/main" id="{2209C0AA-C0D7-42A2-AAD4-6FF4ECD4CF85}"/>
              </a:ext>
            </a:extLst>
          </p:cNvPr>
          <p:cNvSpPr txBox="1">
            <a:spLocks/>
          </p:cNvSpPr>
          <p:nvPr/>
        </p:nvSpPr>
        <p:spPr>
          <a:xfrm>
            <a:off x="3433864" y="740572"/>
            <a:ext cx="8364436" cy="5323839"/>
          </a:xfrm>
          <a:prstGeom prst="rect">
            <a:avLst/>
          </a:prstGeom>
        </p:spPr>
        <p:txBody>
          <a:bodyPr vert="horz" lIns="91440" tIns="45720" rIns="91440" bIns="45720" rtlCol="0" anchor="ctr">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lvl="1" algn="just">
              <a:lnSpc>
                <a:spcPct val="150000"/>
              </a:lnSpc>
            </a:pPr>
            <a:r>
              <a:rPr lang="en-US" sz="2000" dirty="0">
                <a:latin typeface="Garamond" panose="02020404030301010803" pitchFamily="18" charset="0"/>
              </a:rPr>
              <a:t>It will give a nice closed formed solutions which gives an instant insights.</a:t>
            </a:r>
          </a:p>
          <a:p>
            <a:pPr lvl="1" algn="just">
              <a:lnSpc>
                <a:spcPct val="150000"/>
              </a:lnSpc>
            </a:pPr>
            <a:r>
              <a:rPr lang="en-US" sz="2000" dirty="0">
                <a:latin typeface="Garamond" panose="02020404030301010803" pitchFamily="18" charset="0"/>
              </a:rPr>
              <a:t>It doesn’t require heavy computation which is of course time and resource intensive</a:t>
            </a:r>
          </a:p>
          <a:p>
            <a:pPr lvl="1" algn="just">
              <a:lnSpc>
                <a:spcPct val="150000"/>
              </a:lnSpc>
            </a:pPr>
            <a:r>
              <a:rPr lang="en-US" sz="2000" dirty="0">
                <a:latin typeface="Garamond" panose="02020404030301010803" pitchFamily="18" charset="0"/>
              </a:rPr>
              <a:t>Researcher can have control over variable.</a:t>
            </a:r>
          </a:p>
          <a:p>
            <a:pPr lvl="1"/>
            <a:endParaRPr lang="en-US" sz="2400" dirty="0">
              <a:latin typeface="Garamond" panose="02020404030301010803" pitchFamily="18" charset="0"/>
            </a:endParaRPr>
          </a:p>
        </p:txBody>
      </p:sp>
    </p:spTree>
    <p:extLst>
      <p:ext uri="{BB962C8B-B14F-4D97-AF65-F5344CB8AC3E}">
        <p14:creationId xmlns:p14="http://schemas.microsoft.com/office/powerpoint/2010/main" val="3253006947"/>
      </p:ext>
    </p:extLst>
  </p:cSld>
  <p:clrMapOvr>
    <a:masterClrMapping/>
  </p:clrMapOvr>
  <mc:AlternateContent xmlns:mc="http://schemas.openxmlformats.org/markup-compatibility/2006" xmlns:p14="http://schemas.microsoft.com/office/powerpoint/2010/main">
    <mc:Choice Requires="p14">
      <p:transition spd="slow" p14:dur="6750" advClick="0"/>
    </mc:Choice>
    <mc:Fallback xmlns="">
      <p:transition spd="slow" advClick="0"/>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Garamond" panose="02020404030301010803" pitchFamily="18" charset="0"/>
              </a:rPr>
              <a:t>Disadvantages of </a:t>
            </a:r>
            <a:br>
              <a:rPr lang="en-US" b="1" dirty="0">
                <a:latin typeface="Garamond" panose="02020404030301010803" pitchFamily="18" charset="0"/>
              </a:rPr>
            </a:br>
            <a:r>
              <a:rPr lang="en-US" b="1" dirty="0">
                <a:latin typeface="Garamond" panose="02020404030301010803" pitchFamily="18" charset="0"/>
              </a:rPr>
              <a:t>Analytical Research</a:t>
            </a:r>
          </a:p>
        </p:txBody>
      </p:sp>
      <p:grpSp>
        <p:nvGrpSpPr>
          <p:cNvPr id="7" name="Group 6">
            <a:extLst>
              <a:ext uri="{FF2B5EF4-FFF2-40B4-BE49-F238E27FC236}">
                <a16:creationId xmlns:a16="http://schemas.microsoft.com/office/drawing/2014/main" id="{CEB85B56-A73D-4262-BDC2-8462C69195EA}"/>
              </a:ext>
            </a:extLst>
          </p:cNvPr>
          <p:cNvGrpSpPr/>
          <p:nvPr/>
        </p:nvGrpSpPr>
        <p:grpSpPr>
          <a:xfrm>
            <a:off x="15629" y="46604"/>
            <a:ext cx="11074617" cy="693969"/>
            <a:chOff x="15629" y="46604"/>
            <a:chExt cx="11074617" cy="693969"/>
          </a:xfrm>
        </p:grpSpPr>
        <p:sp>
          <p:nvSpPr>
            <p:cNvPr id="8" name="Rectangle 7">
              <a:extLst>
                <a:ext uri="{FF2B5EF4-FFF2-40B4-BE49-F238E27FC236}">
                  <a16:creationId xmlns:a16="http://schemas.microsoft.com/office/drawing/2014/main" id="{DC98AC4A-4379-49C6-838B-97C12D58E580}"/>
                </a:ext>
              </a:extLst>
            </p:cNvPr>
            <p:cNvSpPr/>
            <p:nvPr/>
          </p:nvSpPr>
          <p:spPr>
            <a:xfrm>
              <a:off x="744972" y="208922"/>
              <a:ext cx="10345274" cy="369332"/>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lIns="91440" tIns="45720" rIns="91440" bIns="45720">
              <a:spAutoFit/>
              <a:scene3d>
                <a:camera prst="orthographicFront"/>
                <a:lightRig rig="threePt" dir="t"/>
              </a:scene3d>
              <a:sp3d extrusionH="57150">
                <a:bevelT w="38100" h="38100" prst="relaxedInset"/>
              </a:sp3d>
            </a:bodyPr>
            <a:lstStyle/>
            <a:p>
              <a:r>
                <a:rPr lang="en-US" b="1" cap="none" spc="0" dirty="0">
                  <a:ln w="0"/>
                  <a:solidFill>
                    <a:schemeClr val="tx1"/>
                  </a:solidFill>
                  <a:effectLst>
                    <a:outerShdw blurRad="50800" dist="38100" dir="2700000" algn="tl" rotWithShape="0">
                      <a:prstClr val="black">
                        <a:alpha val="40000"/>
                      </a:prstClr>
                    </a:outerShdw>
                  </a:effectLst>
                </a:rPr>
                <a:t>Department of Electronics and Communication Engineering, NIT Silchar </a:t>
              </a:r>
            </a:p>
          </p:txBody>
        </p:sp>
        <p:pic>
          <p:nvPicPr>
            <p:cNvPr id="9" name="Picture 8">
              <a:extLst>
                <a:ext uri="{FF2B5EF4-FFF2-40B4-BE49-F238E27FC236}">
                  <a16:creationId xmlns:a16="http://schemas.microsoft.com/office/drawing/2014/main" id="{F74EE9CF-9C62-46DF-87B1-7282C66F2F2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629" y="46604"/>
              <a:ext cx="729343" cy="69396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grpSp>
        <p:nvGrpSpPr>
          <p:cNvPr id="10" name="Group 9">
            <a:extLst>
              <a:ext uri="{FF2B5EF4-FFF2-40B4-BE49-F238E27FC236}">
                <a16:creationId xmlns:a16="http://schemas.microsoft.com/office/drawing/2014/main" id="{C0B21F0D-DE95-4CE8-925F-4F2AFB579B0F}"/>
              </a:ext>
            </a:extLst>
          </p:cNvPr>
          <p:cNvGrpSpPr/>
          <p:nvPr/>
        </p:nvGrpSpPr>
        <p:grpSpPr>
          <a:xfrm>
            <a:off x="151415" y="6251431"/>
            <a:ext cx="12040585" cy="509385"/>
            <a:chOff x="151415" y="6251431"/>
            <a:chExt cx="12040585" cy="509385"/>
          </a:xfrm>
        </p:grpSpPr>
        <p:sp>
          <p:nvSpPr>
            <p:cNvPr id="11" name="TextBox 10">
              <a:extLst>
                <a:ext uri="{FF2B5EF4-FFF2-40B4-BE49-F238E27FC236}">
                  <a16:creationId xmlns:a16="http://schemas.microsoft.com/office/drawing/2014/main" id="{F7C4AACC-071D-4CE5-A008-D15F05FEF19A}"/>
                </a:ext>
              </a:extLst>
            </p:cNvPr>
            <p:cNvSpPr txBox="1"/>
            <p:nvPr/>
          </p:nvSpPr>
          <p:spPr>
            <a:xfrm>
              <a:off x="5064728" y="6373299"/>
              <a:ext cx="2062544" cy="338554"/>
            </a:xfrm>
            <a:prstGeom prst="rect">
              <a:avLst/>
            </a:prstGeom>
            <a:noFill/>
          </p:spPr>
          <p:txBody>
            <a:bodyPr wrap="square" rtlCol="0">
              <a:spAutoFit/>
            </a:bodyPr>
            <a:lstStyle/>
            <a:p>
              <a:r>
                <a:rPr lang="en-US" sz="1600" b="1" i="1" dirty="0">
                  <a:solidFill>
                    <a:srgbClr val="00B0F0"/>
                  </a:solidFill>
                  <a:latin typeface="Times New Roman" panose="02020603050405020304" pitchFamily="18" charset="0"/>
                  <a:cs typeface="Times New Roman" panose="02020603050405020304" pitchFamily="18" charset="0"/>
                </a:rPr>
                <a:t>Scholar Id:21304068 </a:t>
              </a:r>
            </a:p>
          </p:txBody>
        </p:sp>
        <p:sp>
          <p:nvSpPr>
            <p:cNvPr id="12" name="TextBox 11">
              <a:extLst>
                <a:ext uri="{FF2B5EF4-FFF2-40B4-BE49-F238E27FC236}">
                  <a16:creationId xmlns:a16="http://schemas.microsoft.com/office/drawing/2014/main" id="{1C6EA108-D6A8-41D4-AD1D-5AAE02FD47BE}"/>
                </a:ext>
              </a:extLst>
            </p:cNvPr>
            <p:cNvSpPr txBox="1"/>
            <p:nvPr/>
          </p:nvSpPr>
          <p:spPr>
            <a:xfrm>
              <a:off x="9719021" y="6344196"/>
              <a:ext cx="2472979" cy="338554"/>
            </a:xfrm>
            <a:prstGeom prst="rect">
              <a:avLst/>
            </a:prstGeom>
            <a:noFill/>
          </p:spPr>
          <p:txBody>
            <a:bodyPr wrap="square" rtlCol="0">
              <a:spAutoFit/>
            </a:bodyPr>
            <a:lstStyle/>
            <a:p>
              <a:r>
                <a:rPr lang="en-US" sz="1600" b="1" i="1" dirty="0">
                  <a:solidFill>
                    <a:srgbClr val="00B0F0"/>
                  </a:solidFill>
                  <a:latin typeface="Times New Roman" panose="02020603050405020304" pitchFamily="18" charset="0"/>
                  <a:cs typeface="Times New Roman" panose="02020603050405020304" pitchFamily="18" charset="0"/>
                </a:rPr>
                <a:t>kirti21_rs@ece.nits.ac.in</a:t>
              </a:r>
            </a:p>
          </p:txBody>
        </p:sp>
        <p:sp>
          <p:nvSpPr>
            <p:cNvPr id="13" name="TextBox 12">
              <a:extLst>
                <a:ext uri="{FF2B5EF4-FFF2-40B4-BE49-F238E27FC236}">
                  <a16:creationId xmlns:a16="http://schemas.microsoft.com/office/drawing/2014/main" id="{07A1B587-5F3C-4535-9262-8406F6385333}"/>
                </a:ext>
              </a:extLst>
            </p:cNvPr>
            <p:cNvSpPr txBox="1"/>
            <p:nvPr/>
          </p:nvSpPr>
          <p:spPr>
            <a:xfrm>
              <a:off x="646101" y="6373299"/>
              <a:ext cx="2472979" cy="338554"/>
            </a:xfrm>
            <a:prstGeom prst="rect">
              <a:avLst/>
            </a:prstGeom>
            <a:noFill/>
          </p:spPr>
          <p:txBody>
            <a:bodyPr wrap="square" rtlCol="0">
              <a:spAutoFit/>
            </a:bodyPr>
            <a:lstStyle/>
            <a:p>
              <a:r>
                <a:rPr lang="en-US" sz="1600" b="1" i="1" dirty="0">
                  <a:solidFill>
                    <a:srgbClr val="00B0F0"/>
                  </a:solidFill>
                  <a:latin typeface="Times New Roman" panose="02020603050405020304" pitchFamily="18" charset="0"/>
                  <a:cs typeface="Times New Roman" panose="02020603050405020304" pitchFamily="18" charset="0"/>
                </a:rPr>
                <a:t>Kirti Swagat Mohanty</a:t>
              </a:r>
            </a:p>
          </p:txBody>
        </p:sp>
        <p:pic>
          <p:nvPicPr>
            <p:cNvPr id="14" name="Picture 13" descr="Icon&#10;&#10;Description automatically generated">
              <a:extLst>
                <a:ext uri="{FF2B5EF4-FFF2-40B4-BE49-F238E27FC236}">
                  <a16:creationId xmlns:a16="http://schemas.microsoft.com/office/drawing/2014/main" id="{9D195D50-76D8-4FA3-9C61-E82E8704300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61700" y="6251431"/>
              <a:ext cx="460422" cy="460422"/>
            </a:xfrm>
            <a:prstGeom prst="rect">
              <a:avLst/>
            </a:prstGeom>
          </p:spPr>
        </p:pic>
        <p:pic>
          <p:nvPicPr>
            <p:cNvPr id="15" name="Picture 14" descr="Icon&#10;&#10;Description automatically generated">
              <a:extLst>
                <a:ext uri="{FF2B5EF4-FFF2-40B4-BE49-F238E27FC236}">
                  <a16:creationId xmlns:a16="http://schemas.microsoft.com/office/drawing/2014/main" id="{64644747-FD8B-4EAE-9253-A4E2E2C87A5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51415" y="6266130"/>
              <a:ext cx="494686" cy="494686"/>
            </a:xfrm>
            <a:prstGeom prst="rect">
              <a:avLst/>
            </a:prstGeom>
          </p:spPr>
        </p:pic>
        <p:pic>
          <p:nvPicPr>
            <p:cNvPr id="16" name="Picture 15" descr="Icon&#10;&#10;Description automatically generated">
              <a:extLst>
                <a:ext uri="{FF2B5EF4-FFF2-40B4-BE49-F238E27FC236}">
                  <a16:creationId xmlns:a16="http://schemas.microsoft.com/office/drawing/2014/main" id="{5FFD1315-2C44-42ED-BFE7-5D247FE1775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356450" y="6312844"/>
              <a:ext cx="401257" cy="401257"/>
            </a:xfrm>
            <a:prstGeom prst="rect">
              <a:avLst/>
            </a:prstGeom>
          </p:spPr>
        </p:pic>
      </p:grpSp>
      <p:sp>
        <p:nvSpPr>
          <p:cNvPr id="4" name="Slide Number Placeholder 3">
            <a:extLst>
              <a:ext uri="{FF2B5EF4-FFF2-40B4-BE49-F238E27FC236}">
                <a16:creationId xmlns:a16="http://schemas.microsoft.com/office/drawing/2014/main" id="{EB5FF990-4CA6-470A-A89E-5530AF1F5318}"/>
              </a:ext>
            </a:extLst>
          </p:cNvPr>
          <p:cNvSpPr>
            <a:spLocks noGrp="1"/>
          </p:cNvSpPr>
          <p:nvPr>
            <p:ph type="sldNum" sz="quarter" idx="12"/>
          </p:nvPr>
        </p:nvSpPr>
        <p:spPr/>
        <p:txBody>
          <a:bodyPr/>
          <a:lstStyle/>
          <a:p>
            <a:fld id="{F05E57AE-C7CB-4E1B-849C-35869BC6D3B3}" type="slidenum">
              <a:rPr lang="en-US" smtClean="0"/>
              <a:t>45</a:t>
            </a:fld>
            <a:endParaRPr lang="en-US"/>
          </a:p>
        </p:txBody>
      </p:sp>
      <p:sp>
        <p:nvSpPr>
          <p:cNvPr id="19" name="Content Placeholder 2">
            <a:extLst>
              <a:ext uri="{FF2B5EF4-FFF2-40B4-BE49-F238E27FC236}">
                <a16:creationId xmlns:a16="http://schemas.microsoft.com/office/drawing/2014/main" id="{2209C0AA-C0D7-42A2-AAD4-6FF4ECD4CF85}"/>
              </a:ext>
            </a:extLst>
          </p:cNvPr>
          <p:cNvSpPr txBox="1">
            <a:spLocks/>
          </p:cNvSpPr>
          <p:nvPr/>
        </p:nvSpPr>
        <p:spPr>
          <a:xfrm>
            <a:off x="3433864" y="740572"/>
            <a:ext cx="8364436" cy="5323839"/>
          </a:xfrm>
          <a:prstGeom prst="rect">
            <a:avLst/>
          </a:prstGeom>
        </p:spPr>
        <p:txBody>
          <a:bodyPr vert="horz" lIns="91440" tIns="45720" rIns="91440" bIns="45720" rtlCol="0" anchor="ctr">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lvl="1" algn="just">
              <a:lnSpc>
                <a:spcPct val="150000"/>
              </a:lnSpc>
            </a:pPr>
            <a:r>
              <a:rPr lang="en-US" sz="2000" dirty="0">
                <a:latin typeface="Garamond" panose="02020404030301010803" pitchFamily="18" charset="0"/>
              </a:rPr>
              <a:t>Most problems can’t be approached by such methods.</a:t>
            </a:r>
          </a:p>
          <a:p>
            <a:pPr lvl="1" algn="just">
              <a:lnSpc>
                <a:spcPct val="150000"/>
              </a:lnSpc>
            </a:pPr>
            <a:r>
              <a:rPr lang="en-US" sz="2000" dirty="0">
                <a:latin typeface="Garamond" panose="02020404030301010803" pitchFamily="18" charset="0"/>
              </a:rPr>
              <a:t>Requires great mathematical knowledge and skills to solve more often.</a:t>
            </a:r>
          </a:p>
          <a:p>
            <a:pPr lvl="1" algn="just">
              <a:lnSpc>
                <a:spcPct val="150000"/>
              </a:lnSpc>
            </a:pPr>
            <a:r>
              <a:rPr lang="en-US" sz="2000" dirty="0">
                <a:latin typeface="Garamond" panose="02020404030301010803" pitchFamily="18" charset="0"/>
              </a:rPr>
              <a:t>It can produce artificial results.</a:t>
            </a:r>
          </a:p>
          <a:p>
            <a:pPr lvl="1" algn="just">
              <a:lnSpc>
                <a:spcPct val="150000"/>
              </a:lnSpc>
            </a:pPr>
            <a:r>
              <a:rPr lang="en-US" sz="2000" dirty="0">
                <a:latin typeface="Garamond" panose="02020404030301010803" pitchFamily="18" charset="0"/>
              </a:rPr>
              <a:t>The results may only apply to one situation and may be difficult to replicate.</a:t>
            </a:r>
          </a:p>
          <a:p>
            <a:pPr lvl="1" algn="just">
              <a:lnSpc>
                <a:spcPct val="150000"/>
              </a:lnSpc>
            </a:pPr>
            <a:endParaRPr lang="en-US" sz="2000" dirty="0">
              <a:latin typeface="Garamond" panose="02020404030301010803" pitchFamily="18" charset="0"/>
            </a:endParaRPr>
          </a:p>
          <a:p>
            <a:pPr lvl="1"/>
            <a:endParaRPr lang="en-US" sz="2400" dirty="0">
              <a:latin typeface="Garamond" panose="02020404030301010803" pitchFamily="18" charset="0"/>
            </a:endParaRPr>
          </a:p>
        </p:txBody>
      </p:sp>
    </p:spTree>
    <p:extLst>
      <p:ext uri="{BB962C8B-B14F-4D97-AF65-F5344CB8AC3E}">
        <p14:creationId xmlns:p14="http://schemas.microsoft.com/office/powerpoint/2010/main" val="4052250597"/>
      </p:ext>
    </p:extLst>
  </p:cSld>
  <p:clrMapOvr>
    <a:masterClrMapping/>
  </p:clrMapOvr>
  <mc:AlternateContent xmlns:mc="http://schemas.openxmlformats.org/markup-compatibility/2006" xmlns:p14="http://schemas.microsoft.com/office/powerpoint/2010/main">
    <mc:Choice Requires="p14">
      <p:transition spd="slow" p14:dur="6750" advClick="0"/>
    </mc:Choice>
    <mc:Fallback xmlns="">
      <p:transition spd="slow" advClick="0"/>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Garamond" panose="02020404030301010803" pitchFamily="18" charset="0"/>
              </a:rPr>
              <a:t>Research Skills</a:t>
            </a:r>
          </a:p>
        </p:txBody>
      </p:sp>
      <p:grpSp>
        <p:nvGrpSpPr>
          <p:cNvPr id="7" name="Group 6">
            <a:extLst>
              <a:ext uri="{FF2B5EF4-FFF2-40B4-BE49-F238E27FC236}">
                <a16:creationId xmlns:a16="http://schemas.microsoft.com/office/drawing/2014/main" id="{CEB85B56-A73D-4262-BDC2-8462C69195EA}"/>
              </a:ext>
            </a:extLst>
          </p:cNvPr>
          <p:cNvGrpSpPr/>
          <p:nvPr/>
        </p:nvGrpSpPr>
        <p:grpSpPr>
          <a:xfrm>
            <a:off x="15629" y="46604"/>
            <a:ext cx="11074617" cy="693969"/>
            <a:chOff x="15629" y="46604"/>
            <a:chExt cx="11074617" cy="693969"/>
          </a:xfrm>
        </p:grpSpPr>
        <p:sp>
          <p:nvSpPr>
            <p:cNvPr id="8" name="Rectangle 7">
              <a:extLst>
                <a:ext uri="{FF2B5EF4-FFF2-40B4-BE49-F238E27FC236}">
                  <a16:creationId xmlns:a16="http://schemas.microsoft.com/office/drawing/2014/main" id="{DC98AC4A-4379-49C6-838B-97C12D58E580}"/>
                </a:ext>
              </a:extLst>
            </p:cNvPr>
            <p:cNvSpPr/>
            <p:nvPr/>
          </p:nvSpPr>
          <p:spPr>
            <a:xfrm>
              <a:off x="744972" y="208922"/>
              <a:ext cx="10345274" cy="369332"/>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lIns="91440" tIns="45720" rIns="91440" bIns="45720">
              <a:spAutoFit/>
              <a:scene3d>
                <a:camera prst="orthographicFront"/>
                <a:lightRig rig="threePt" dir="t"/>
              </a:scene3d>
              <a:sp3d extrusionH="57150">
                <a:bevelT w="38100" h="38100" prst="relaxedInset"/>
              </a:sp3d>
            </a:bodyPr>
            <a:lstStyle/>
            <a:p>
              <a:r>
                <a:rPr lang="en-US" b="1" cap="none" spc="0" dirty="0">
                  <a:ln w="0"/>
                  <a:solidFill>
                    <a:schemeClr val="tx1"/>
                  </a:solidFill>
                  <a:effectLst>
                    <a:outerShdw blurRad="50800" dist="38100" dir="2700000" algn="tl" rotWithShape="0">
                      <a:prstClr val="black">
                        <a:alpha val="40000"/>
                      </a:prstClr>
                    </a:outerShdw>
                  </a:effectLst>
                </a:rPr>
                <a:t>Department of Electronics and Communication Engineering, NIT Silchar </a:t>
              </a:r>
            </a:p>
          </p:txBody>
        </p:sp>
        <p:pic>
          <p:nvPicPr>
            <p:cNvPr id="9" name="Picture 8">
              <a:extLst>
                <a:ext uri="{FF2B5EF4-FFF2-40B4-BE49-F238E27FC236}">
                  <a16:creationId xmlns:a16="http://schemas.microsoft.com/office/drawing/2014/main" id="{F74EE9CF-9C62-46DF-87B1-7282C66F2F2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629" y="46604"/>
              <a:ext cx="729343" cy="69396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grpSp>
        <p:nvGrpSpPr>
          <p:cNvPr id="10" name="Group 9">
            <a:extLst>
              <a:ext uri="{FF2B5EF4-FFF2-40B4-BE49-F238E27FC236}">
                <a16:creationId xmlns:a16="http://schemas.microsoft.com/office/drawing/2014/main" id="{C0B21F0D-DE95-4CE8-925F-4F2AFB579B0F}"/>
              </a:ext>
            </a:extLst>
          </p:cNvPr>
          <p:cNvGrpSpPr/>
          <p:nvPr/>
        </p:nvGrpSpPr>
        <p:grpSpPr>
          <a:xfrm>
            <a:off x="151415" y="6251431"/>
            <a:ext cx="12040585" cy="509385"/>
            <a:chOff x="151415" y="6251431"/>
            <a:chExt cx="12040585" cy="509385"/>
          </a:xfrm>
        </p:grpSpPr>
        <p:sp>
          <p:nvSpPr>
            <p:cNvPr id="11" name="TextBox 10">
              <a:extLst>
                <a:ext uri="{FF2B5EF4-FFF2-40B4-BE49-F238E27FC236}">
                  <a16:creationId xmlns:a16="http://schemas.microsoft.com/office/drawing/2014/main" id="{F7C4AACC-071D-4CE5-A008-D15F05FEF19A}"/>
                </a:ext>
              </a:extLst>
            </p:cNvPr>
            <p:cNvSpPr txBox="1"/>
            <p:nvPr/>
          </p:nvSpPr>
          <p:spPr>
            <a:xfrm>
              <a:off x="5064728" y="6373299"/>
              <a:ext cx="2062544" cy="338554"/>
            </a:xfrm>
            <a:prstGeom prst="rect">
              <a:avLst/>
            </a:prstGeom>
            <a:noFill/>
          </p:spPr>
          <p:txBody>
            <a:bodyPr wrap="square" rtlCol="0">
              <a:spAutoFit/>
            </a:bodyPr>
            <a:lstStyle/>
            <a:p>
              <a:r>
                <a:rPr lang="en-US" sz="1600" b="1" i="1" dirty="0">
                  <a:solidFill>
                    <a:srgbClr val="00B0F0"/>
                  </a:solidFill>
                  <a:latin typeface="Times New Roman" panose="02020603050405020304" pitchFamily="18" charset="0"/>
                  <a:cs typeface="Times New Roman" panose="02020603050405020304" pitchFamily="18" charset="0"/>
                </a:rPr>
                <a:t>Scholar Id:21304068 </a:t>
              </a:r>
            </a:p>
          </p:txBody>
        </p:sp>
        <p:sp>
          <p:nvSpPr>
            <p:cNvPr id="12" name="TextBox 11">
              <a:extLst>
                <a:ext uri="{FF2B5EF4-FFF2-40B4-BE49-F238E27FC236}">
                  <a16:creationId xmlns:a16="http://schemas.microsoft.com/office/drawing/2014/main" id="{1C6EA108-D6A8-41D4-AD1D-5AAE02FD47BE}"/>
                </a:ext>
              </a:extLst>
            </p:cNvPr>
            <p:cNvSpPr txBox="1"/>
            <p:nvPr/>
          </p:nvSpPr>
          <p:spPr>
            <a:xfrm>
              <a:off x="9719021" y="6344196"/>
              <a:ext cx="2472979" cy="338554"/>
            </a:xfrm>
            <a:prstGeom prst="rect">
              <a:avLst/>
            </a:prstGeom>
            <a:noFill/>
          </p:spPr>
          <p:txBody>
            <a:bodyPr wrap="square" rtlCol="0">
              <a:spAutoFit/>
            </a:bodyPr>
            <a:lstStyle/>
            <a:p>
              <a:r>
                <a:rPr lang="en-US" sz="1600" b="1" i="1" dirty="0">
                  <a:solidFill>
                    <a:srgbClr val="00B0F0"/>
                  </a:solidFill>
                  <a:latin typeface="Times New Roman" panose="02020603050405020304" pitchFamily="18" charset="0"/>
                  <a:cs typeface="Times New Roman" panose="02020603050405020304" pitchFamily="18" charset="0"/>
                </a:rPr>
                <a:t>kirti21_rs@ece.nits.ac.in</a:t>
              </a:r>
            </a:p>
          </p:txBody>
        </p:sp>
        <p:sp>
          <p:nvSpPr>
            <p:cNvPr id="13" name="TextBox 12">
              <a:extLst>
                <a:ext uri="{FF2B5EF4-FFF2-40B4-BE49-F238E27FC236}">
                  <a16:creationId xmlns:a16="http://schemas.microsoft.com/office/drawing/2014/main" id="{07A1B587-5F3C-4535-9262-8406F6385333}"/>
                </a:ext>
              </a:extLst>
            </p:cNvPr>
            <p:cNvSpPr txBox="1"/>
            <p:nvPr/>
          </p:nvSpPr>
          <p:spPr>
            <a:xfrm>
              <a:off x="646101" y="6373299"/>
              <a:ext cx="2472979" cy="338554"/>
            </a:xfrm>
            <a:prstGeom prst="rect">
              <a:avLst/>
            </a:prstGeom>
            <a:noFill/>
          </p:spPr>
          <p:txBody>
            <a:bodyPr wrap="square" rtlCol="0">
              <a:spAutoFit/>
            </a:bodyPr>
            <a:lstStyle/>
            <a:p>
              <a:r>
                <a:rPr lang="en-US" sz="1600" b="1" i="1" dirty="0">
                  <a:solidFill>
                    <a:srgbClr val="00B0F0"/>
                  </a:solidFill>
                  <a:latin typeface="Times New Roman" panose="02020603050405020304" pitchFamily="18" charset="0"/>
                  <a:cs typeface="Times New Roman" panose="02020603050405020304" pitchFamily="18" charset="0"/>
                </a:rPr>
                <a:t>Kirti Swagat Mohanty</a:t>
              </a:r>
            </a:p>
          </p:txBody>
        </p:sp>
        <p:pic>
          <p:nvPicPr>
            <p:cNvPr id="14" name="Picture 13" descr="Icon&#10;&#10;Description automatically generated">
              <a:extLst>
                <a:ext uri="{FF2B5EF4-FFF2-40B4-BE49-F238E27FC236}">
                  <a16:creationId xmlns:a16="http://schemas.microsoft.com/office/drawing/2014/main" id="{9D195D50-76D8-4FA3-9C61-E82E8704300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61700" y="6251431"/>
              <a:ext cx="460422" cy="460422"/>
            </a:xfrm>
            <a:prstGeom prst="rect">
              <a:avLst/>
            </a:prstGeom>
          </p:spPr>
        </p:pic>
        <p:pic>
          <p:nvPicPr>
            <p:cNvPr id="15" name="Picture 14" descr="Icon&#10;&#10;Description automatically generated">
              <a:extLst>
                <a:ext uri="{FF2B5EF4-FFF2-40B4-BE49-F238E27FC236}">
                  <a16:creationId xmlns:a16="http://schemas.microsoft.com/office/drawing/2014/main" id="{64644747-FD8B-4EAE-9253-A4E2E2C87A5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51415" y="6266130"/>
              <a:ext cx="494686" cy="494686"/>
            </a:xfrm>
            <a:prstGeom prst="rect">
              <a:avLst/>
            </a:prstGeom>
          </p:spPr>
        </p:pic>
        <p:pic>
          <p:nvPicPr>
            <p:cNvPr id="16" name="Picture 15" descr="Icon&#10;&#10;Description automatically generated">
              <a:extLst>
                <a:ext uri="{FF2B5EF4-FFF2-40B4-BE49-F238E27FC236}">
                  <a16:creationId xmlns:a16="http://schemas.microsoft.com/office/drawing/2014/main" id="{5FFD1315-2C44-42ED-BFE7-5D247FE1775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356450" y="6312844"/>
              <a:ext cx="401257" cy="401257"/>
            </a:xfrm>
            <a:prstGeom prst="rect">
              <a:avLst/>
            </a:prstGeom>
          </p:spPr>
        </p:pic>
      </p:grpSp>
      <p:sp>
        <p:nvSpPr>
          <p:cNvPr id="4" name="Slide Number Placeholder 3">
            <a:extLst>
              <a:ext uri="{FF2B5EF4-FFF2-40B4-BE49-F238E27FC236}">
                <a16:creationId xmlns:a16="http://schemas.microsoft.com/office/drawing/2014/main" id="{EB5FF990-4CA6-470A-A89E-5530AF1F5318}"/>
              </a:ext>
            </a:extLst>
          </p:cNvPr>
          <p:cNvSpPr>
            <a:spLocks noGrp="1"/>
          </p:cNvSpPr>
          <p:nvPr>
            <p:ph type="sldNum" sz="quarter" idx="12"/>
          </p:nvPr>
        </p:nvSpPr>
        <p:spPr/>
        <p:txBody>
          <a:bodyPr/>
          <a:lstStyle/>
          <a:p>
            <a:fld id="{F05E57AE-C7CB-4E1B-849C-35869BC6D3B3}" type="slidenum">
              <a:rPr lang="en-US" smtClean="0"/>
              <a:t>46</a:t>
            </a:fld>
            <a:endParaRPr lang="en-US"/>
          </a:p>
        </p:txBody>
      </p:sp>
      <p:pic>
        <p:nvPicPr>
          <p:cNvPr id="6" name="Picture 5">
            <a:extLst>
              <a:ext uri="{FF2B5EF4-FFF2-40B4-BE49-F238E27FC236}">
                <a16:creationId xmlns:a16="http://schemas.microsoft.com/office/drawing/2014/main" id="{75C44FC1-9590-49F0-AB9E-D8ED67123DF3}"/>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r="6949" b="43984"/>
          <a:stretch/>
        </p:blipFill>
        <p:spPr>
          <a:xfrm>
            <a:off x="3460944" y="1433125"/>
            <a:ext cx="8564479" cy="3841568"/>
          </a:xfrm>
          <a:prstGeom prst="rect">
            <a:avLst/>
          </a:prstGeom>
        </p:spPr>
      </p:pic>
    </p:spTree>
    <p:extLst>
      <p:ext uri="{BB962C8B-B14F-4D97-AF65-F5344CB8AC3E}">
        <p14:creationId xmlns:p14="http://schemas.microsoft.com/office/powerpoint/2010/main" val="1900020558"/>
      </p:ext>
    </p:extLst>
  </p:cSld>
  <p:clrMapOvr>
    <a:masterClrMapping/>
  </p:clrMapOvr>
  <mc:AlternateContent xmlns:mc="http://schemas.openxmlformats.org/markup-compatibility/2006" xmlns:p14="http://schemas.microsoft.com/office/powerpoint/2010/main">
    <mc:Choice Requires="p14">
      <p:transition spd="slow" p14:dur="6750" advClick="0"/>
    </mc:Choice>
    <mc:Fallback xmlns="">
      <p:transition spd="slow" advClick="0"/>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Garamond" panose="02020404030301010803" pitchFamily="18" charset="0"/>
              </a:rPr>
              <a:t>Writing Research Paper</a:t>
            </a:r>
          </a:p>
        </p:txBody>
      </p:sp>
      <p:grpSp>
        <p:nvGrpSpPr>
          <p:cNvPr id="7" name="Group 6">
            <a:extLst>
              <a:ext uri="{FF2B5EF4-FFF2-40B4-BE49-F238E27FC236}">
                <a16:creationId xmlns:a16="http://schemas.microsoft.com/office/drawing/2014/main" id="{CEB85B56-A73D-4262-BDC2-8462C69195EA}"/>
              </a:ext>
            </a:extLst>
          </p:cNvPr>
          <p:cNvGrpSpPr/>
          <p:nvPr/>
        </p:nvGrpSpPr>
        <p:grpSpPr>
          <a:xfrm>
            <a:off x="15629" y="46604"/>
            <a:ext cx="11074617" cy="693969"/>
            <a:chOff x="15629" y="46604"/>
            <a:chExt cx="11074617" cy="693969"/>
          </a:xfrm>
        </p:grpSpPr>
        <p:sp>
          <p:nvSpPr>
            <p:cNvPr id="8" name="Rectangle 7">
              <a:extLst>
                <a:ext uri="{FF2B5EF4-FFF2-40B4-BE49-F238E27FC236}">
                  <a16:creationId xmlns:a16="http://schemas.microsoft.com/office/drawing/2014/main" id="{DC98AC4A-4379-49C6-838B-97C12D58E580}"/>
                </a:ext>
              </a:extLst>
            </p:cNvPr>
            <p:cNvSpPr/>
            <p:nvPr/>
          </p:nvSpPr>
          <p:spPr>
            <a:xfrm>
              <a:off x="744972" y="208922"/>
              <a:ext cx="10345274" cy="369332"/>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lIns="91440" tIns="45720" rIns="91440" bIns="45720">
              <a:spAutoFit/>
              <a:scene3d>
                <a:camera prst="orthographicFront"/>
                <a:lightRig rig="threePt" dir="t"/>
              </a:scene3d>
              <a:sp3d extrusionH="57150">
                <a:bevelT w="38100" h="38100" prst="relaxedInset"/>
              </a:sp3d>
            </a:bodyPr>
            <a:lstStyle/>
            <a:p>
              <a:r>
                <a:rPr lang="en-US" b="1" cap="none" spc="0" dirty="0">
                  <a:ln w="0"/>
                  <a:solidFill>
                    <a:schemeClr val="tx1"/>
                  </a:solidFill>
                  <a:effectLst>
                    <a:outerShdw blurRad="50800" dist="38100" dir="2700000" algn="tl" rotWithShape="0">
                      <a:prstClr val="black">
                        <a:alpha val="40000"/>
                      </a:prstClr>
                    </a:outerShdw>
                  </a:effectLst>
                </a:rPr>
                <a:t>Department of Electronics and Communication Engineering, NIT Silchar </a:t>
              </a:r>
            </a:p>
          </p:txBody>
        </p:sp>
        <p:pic>
          <p:nvPicPr>
            <p:cNvPr id="9" name="Picture 8">
              <a:extLst>
                <a:ext uri="{FF2B5EF4-FFF2-40B4-BE49-F238E27FC236}">
                  <a16:creationId xmlns:a16="http://schemas.microsoft.com/office/drawing/2014/main" id="{F74EE9CF-9C62-46DF-87B1-7282C66F2F2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629" y="46604"/>
              <a:ext cx="729343" cy="69396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grpSp>
        <p:nvGrpSpPr>
          <p:cNvPr id="10" name="Group 9">
            <a:extLst>
              <a:ext uri="{FF2B5EF4-FFF2-40B4-BE49-F238E27FC236}">
                <a16:creationId xmlns:a16="http://schemas.microsoft.com/office/drawing/2014/main" id="{C0B21F0D-DE95-4CE8-925F-4F2AFB579B0F}"/>
              </a:ext>
            </a:extLst>
          </p:cNvPr>
          <p:cNvGrpSpPr/>
          <p:nvPr/>
        </p:nvGrpSpPr>
        <p:grpSpPr>
          <a:xfrm>
            <a:off x="151415" y="6251431"/>
            <a:ext cx="12040585" cy="509385"/>
            <a:chOff x="151415" y="6251431"/>
            <a:chExt cx="12040585" cy="509385"/>
          </a:xfrm>
        </p:grpSpPr>
        <p:sp>
          <p:nvSpPr>
            <p:cNvPr id="11" name="TextBox 10">
              <a:extLst>
                <a:ext uri="{FF2B5EF4-FFF2-40B4-BE49-F238E27FC236}">
                  <a16:creationId xmlns:a16="http://schemas.microsoft.com/office/drawing/2014/main" id="{F7C4AACC-071D-4CE5-A008-D15F05FEF19A}"/>
                </a:ext>
              </a:extLst>
            </p:cNvPr>
            <p:cNvSpPr txBox="1"/>
            <p:nvPr/>
          </p:nvSpPr>
          <p:spPr>
            <a:xfrm>
              <a:off x="5064728" y="6373299"/>
              <a:ext cx="2062544" cy="338554"/>
            </a:xfrm>
            <a:prstGeom prst="rect">
              <a:avLst/>
            </a:prstGeom>
            <a:noFill/>
          </p:spPr>
          <p:txBody>
            <a:bodyPr wrap="square" rtlCol="0">
              <a:spAutoFit/>
            </a:bodyPr>
            <a:lstStyle/>
            <a:p>
              <a:r>
                <a:rPr lang="en-US" sz="1600" b="1" i="1" dirty="0">
                  <a:solidFill>
                    <a:srgbClr val="00B0F0"/>
                  </a:solidFill>
                  <a:latin typeface="Times New Roman" panose="02020603050405020304" pitchFamily="18" charset="0"/>
                  <a:cs typeface="Times New Roman" panose="02020603050405020304" pitchFamily="18" charset="0"/>
                </a:rPr>
                <a:t>Scholar Id:21304068 </a:t>
              </a:r>
            </a:p>
          </p:txBody>
        </p:sp>
        <p:sp>
          <p:nvSpPr>
            <p:cNvPr id="12" name="TextBox 11">
              <a:extLst>
                <a:ext uri="{FF2B5EF4-FFF2-40B4-BE49-F238E27FC236}">
                  <a16:creationId xmlns:a16="http://schemas.microsoft.com/office/drawing/2014/main" id="{1C6EA108-D6A8-41D4-AD1D-5AAE02FD47BE}"/>
                </a:ext>
              </a:extLst>
            </p:cNvPr>
            <p:cNvSpPr txBox="1"/>
            <p:nvPr/>
          </p:nvSpPr>
          <p:spPr>
            <a:xfrm>
              <a:off x="9719021" y="6344196"/>
              <a:ext cx="2472979" cy="338554"/>
            </a:xfrm>
            <a:prstGeom prst="rect">
              <a:avLst/>
            </a:prstGeom>
            <a:noFill/>
          </p:spPr>
          <p:txBody>
            <a:bodyPr wrap="square" rtlCol="0">
              <a:spAutoFit/>
            </a:bodyPr>
            <a:lstStyle/>
            <a:p>
              <a:r>
                <a:rPr lang="en-US" sz="1600" b="1" i="1" dirty="0">
                  <a:solidFill>
                    <a:srgbClr val="00B0F0"/>
                  </a:solidFill>
                  <a:latin typeface="Times New Roman" panose="02020603050405020304" pitchFamily="18" charset="0"/>
                  <a:cs typeface="Times New Roman" panose="02020603050405020304" pitchFamily="18" charset="0"/>
                </a:rPr>
                <a:t>kirti21_rs@ece.nits.ac.in</a:t>
              </a:r>
            </a:p>
          </p:txBody>
        </p:sp>
        <p:sp>
          <p:nvSpPr>
            <p:cNvPr id="13" name="TextBox 12">
              <a:extLst>
                <a:ext uri="{FF2B5EF4-FFF2-40B4-BE49-F238E27FC236}">
                  <a16:creationId xmlns:a16="http://schemas.microsoft.com/office/drawing/2014/main" id="{07A1B587-5F3C-4535-9262-8406F6385333}"/>
                </a:ext>
              </a:extLst>
            </p:cNvPr>
            <p:cNvSpPr txBox="1"/>
            <p:nvPr/>
          </p:nvSpPr>
          <p:spPr>
            <a:xfrm>
              <a:off x="646101" y="6373299"/>
              <a:ext cx="2472979" cy="338554"/>
            </a:xfrm>
            <a:prstGeom prst="rect">
              <a:avLst/>
            </a:prstGeom>
            <a:noFill/>
          </p:spPr>
          <p:txBody>
            <a:bodyPr wrap="square" rtlCol="0">
              <a:spAutoFit/>
            </a:bodyPr>
            <a:lstStyle/>
            <a:p>
              <a:r>
                <a:rPr lang="en-US" sz="1600" b="1" i="1" dirty="0">
                  <a:solidFill>
                    <a:srgbClr val="00B0F0"/>
                  </a:solidFill>
                  <a:latin typeface="Times New Roman" panose="02020603050405020304" pitchFamily="18" charset="0"/>
                  <a:cs typeface="Times New Roman" panose="02020603050405020304" pitchFamily="18" charset="0"/>
                </a:rPr>
                <a:t>Kirti Swagat Mohanty</a:t>
              </a:r>
            </a:p>
          </p:txBody>
        </p:sp>
        <p:pic>
          <p:nvPicPr>
            <p:cNvPr id="14" name="Picture 13" descr="Icon&#10;&#10;Description automatically generated">
              <a:extLst>
                <a:ext uri="{FF2B5EF4-FFF2-40B4-BE49-F238E27FC236}">
                  <a16:creationId xmlns:a16="http://schemas.microsoft.com/office/drawing/2014/main" id="{9D195D50-76D8-4FA3-9C61-E82E8704300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61700" y="6251431"/>
              <a:ext cx="460422" cy="460422"/>
            </a:xfrm>
            <a:prstGeom prst="rect">
              <a:avLst/>
            </a:prstGeom>
          </p:spPr>
        </p:pic>
        <p:pic>
          <p:nvPicPr>
            <p:cNvPr id="15" name="Picture 14" descr="Icon&#10;&#10;Description automatically generated">
              <a:extLst>
                <a:ext uri="{FF2B5EF4-FFF2-40B4-BE49-F238E27FC236}">
                  <a16:creationId xmlns:a16="http://schemas.microsoft.com/office/drawing/2014/main" id="{64644747-FD8B-4EAE-9253-A4E2E2C87A5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51415" y="6266130"/>
              <a:ext cx="494686" cy="494686"/>
            </a:xfrm>
            <a:prstGeom prst="rect">
              <a:avLst/>
            </a:prstGeom>
          </p:spPr>
        </p:pic>
        <p:pic>
          <p:nvPicPr>
            <p:cNvPr id="16" name="Picture 15" descr="Icon&#10;&#10;Description automatically generated">
              <a:extLst>
                <a:ext uri="{FF2B5EF4-FFF2-40B4-BE49-F238E27FC236}">
                  <a16:creationId xmlns:a16="http://schemas.microsoft.com/office/drawing/2014/main" id="{5FFD1315-2C44-42ED-BFE7-5D247FE1775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356450" y="6312844"/>
              <a:ext cx="401257" cy="401257"/>
            </a:xfrm>
            <a:prstGeom prst="rect">
              <a:avLst/>
            </a:prstGeom>
          </p:spPr>
        </p:pic>
      </p:grpSp>
      <p:sp>
        <p:nvSpPr>
          <p:cNvPr id="4" name="Slide Number Placeholder 3">
            <a:extLst>
              <a:ext uri="{FF2B5EF4-FFF2-40B4-BE49-F238E27FC236}">
                <a16:creationId xmlns:a16="http://schemas.microsoft.com/office/drawing/2014/main" id="{EB5FF990-4CA6-470A-A89E-5530AF1F5318}"/>
              </a:ext>
            </a:extLst>
          </p:cNvPr>
          <p:cNvSpPr>
            <a:spLocks noGrp="1"/>
          </p:cNvSpPr>
          <p:nvPr>
            <p:ph type="sldNum" sz="quarter" idx="12"/>
          </p:nvPr>
        </p:nvSpPr>
        <p:spPr/>
        <p:txBody>
          <a:bodyPr/>
          <a:lstStyle/>
          <a:p>
            <a:fld id="{F05E57AE-C7CB-4E1B-849C-35869BC6D3B3}" type="slidenum">
              <a:rPr lang="en-US" smtClean="0"/>
              <a:t>47</a:t>
            </a:fld>
            <a:endParaRPr lang="en-US"/>
          </a:p>
        </p:txBody>
      </p:sp>
      <p:sp>
        <p:nvSpPr>
          <p:cNvPr id="19" name="Content Placeholder 2">
            <a:extLst>
              <a:ext uri="{FF2B5EF4-FFF2-40B4-BE49-F238E27FC236}">
                <a16:creationId xmlns:a16="http://schemas.microsoft.com/office/drawing/2014/main" id="{2209C0AA-C0D7-42A2-AAD4-6FF4ECD4CF85}"/>
              </a:ext>
            </a:extLst>
          </p:cNvPr>
          <p:cNvSpPr txBox="1">
            <a:spLocks/>
          </p:cNvSpPr>
          <p:nvPr/>
        </p:nvSpPr>
        <p:spPr>
          <a:xfrm>
            <a:off x="3462351" y="814545"/>
            <a:ext cx="8364436" cy="5323839"/>
          </a:xfrm>
          <a:prstGeom prst="rect">
            <a:avLst/>
          </a:prstGeom>
        </p:spPr>
        <p:txBody>
          <a:bodyPr vert="horz" lIns="91440" tIns="45720" rIns="91440" bIns="45720" rtlCol="0" anchor="ctr">
            <a:normAutofit lnSpcReduction="10000"/>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algn="just">
              <a:buFont typeface="Arial" panose="020B0604020202020204" pitchFamily="34" charset="0"/>
              <a:buChar char="•"/>
            </a:pPr>
            <a:r>
              <a:rPr lang="en-US" b="1" dirty="0">
                <a:latin typeface="Garamond" panose="02020404030301010803" pitchFamily="18" charset="0"/>
                <a:cs typeface="Times New Roman" pitchFamily="18" charset="0"/>
              </a:rPr>
              <a:t>Abstract</a:t>
            </a:r>
          </a:p>
          <a:p>
            <a:pPr lvl="1" algn="just">
              <a:buFont typeface="Arial" panose="020B0604020202020204" pitchFamily="34" charset="0"/>
              <a:buChar char="•"/>
            </a:pPr>
            <a:r>
              <a:rPr lang="en-US" sz="2000" dirty="0">
                <a:latin typeface="Garamond" panose="02020404030301010803" pitchFamily="18" charset="0"/>
                <a:cs typeface="Times New Roman" pitchFamily="18" charset="0"/>
              </a:rPr>
              <a:t>Clear and concise explaining bright idea</a:t>
            </a:r>
          </a:p>
          <a:p>
            <a:pPr algn="just">
              <a:buFont typeface="Arial" panose="020B0604020202020204" pitchFamily="34" charset="0"/>
              <a:buChar char="•"/>
            </a:pPr>
            <a:r>
              <a:rPr lang="en-US" b="1" dirty="0">
                <a:latin typeface="Garamond" panose="02020404030301010803" pitchFamily="18" charset="0"/>
                <a:cs typeface="Times New Roman" pitchFamily="18" charset="0"/>
              </a:rPr>
              <a:t>Introduction</a:t>
            </a:r>
          </a:p>
          <a:p>
            <a:pPr lvl="1" algn="just">
              <a:buFont typeface="Arial" panose="020B0604020202020204" pitchFamily="34" charset="0"/>
              <a:buChar char="•"/>
            </a:pPr>
            <a:r>
              <a:rPr lang="en-US" sz="2000" dirty="0">
                <a:latin typeface="Garamond" panose="02020404030301010803" pitchFamily="18" charset="0"/>
                <a:cs typeface="Times New Roman" pitchFamily="18" charset="0"/>
              </a:rPr>
              <a:t>Crucially important. Problem importance and related works’ pros and cons	</a:t>
            </a:r>
          </a:p>
          <a:p>
            <a:pPr algn="just">
              <a:buFont typeface="Arial" panose="020B0604020202020204" pitchFamily="34" charset="0"/>
              <a:buChar char="•"/>
            </a:pPr>
            <a:r>
              <a:rPr lang="en-US" b="1" dirty="0">
                <a:latin typeface="Garamond" panose="02020404030301010803" pitchFamily="18" charset="0"/>
                <a:cs typeface="Times New Roman" pitchFamily="18" charset="0"/>
              </a:rPr>
              <a:t>Methodology and Design</a:t>
            </a:r>
          </a:p>
          <a:p>
            <a:pPr lvl="1" algn="just">
              <a:buFont typeface="Arial" panose="020B0604020202020204" pitchFamily="34" charset="0"/>
              <a:buChar char="•"/>
            </a:pPr>
            <a:r>
              <a:rPr lang="en-US" sz="2000" dirty="0">
                <a:latin typeface="Garamond" panose="02020404030301010803" pitchFamily="18" charset="0"/>
                <a:cs typeface="Times New Roman" pitchFamily="18" charset="0"/>
              </a:rPr>
              <a:t>A new design for addressing the problems pointed in Intro</a:t>
            </a:r>
          </a:p>
          <a:p>
            <a:pPr algn="just">
              <a:buFont typeface="Arial" panose="020B0604020202020204" pitchFamily="34" charset="0"/>
              <a:buChar char="•"/>
            </a:pPr>
            <a:r>
              <a:rPr lang="en-US" b="1" dirty="0">
                <a:latin typeface="Garamond" panose="02020404030301010803" pitchFamily="18" charset="0"/>
                <a:cs typeface="Times New Roman" pitchFamily="18" charset="0"/>
              </a:rPr>
              <a:t>Results</a:t>
            </a:r>
          </a:p>
          <a:p>
            <a:pPr lvl="1" algn="just">
              <a:buFont typeface="Arial" panose="020B0604020202020204" pitchFamily="34" charset="0"/>
              <a:buChar char="•"/>
            </a:pPr>
            <a:r>
              <a:rPr lang="en-US" sz="2000" dirty="0">
                <a:latin typeface="Garamond" panose="02020404030301010803" pitchFamily="18" charset="0"/>
                <a:cs typeface="Times New Roman" pitchFamily="18" charset="0"/>
              </a:rPr>
              <a:t>Usefulness of proposed design by evidencing by the achieved results</a:t>
            </a:r>
          </a:p>
          <a:p>
            <a:pPr algn="just">
              <a:buFont typeface="Arial" panose="020B0604020202020204" pitchFamily="34" charset="0"/>
              <a:buChar char="•"/>
            </a:pPr>
            <a:r>
              <a:rPr lang="en-US" b="1" dirty="0">
                <a:latin typeface="Garamond" panose="02020404030301010803" pitchFamily="18" charset="0"/>
                <a:cs typeface="Times New Roman" pitchFamily="18" charset="0"/>
              </a:rPr>
              <a:t>Conclusion</a:t>
            </a:r>
          </a:p>
          <a:p>
            <a:pPr lvl="1" algn="just">
              <a:buFont typeface="Arial" panose="020B0604020202020204" pitchFamily="34" charset="0"/>
              <a:buChar char="•"/>
            </a:pPr>
            <a:r>
              <a:rPr lang="en-US" sz="2000" dirty="0">
                <a:latin typeface="Garamond" panose="02020404030301010803" pitchFamily="18" charset="0"/>
                <a:cs typeface="Times New Roman" pitchFamily="18" charset="0"/>
              </a:rPr>
              <a:t>What has done in work and what can be done in future</a:t>
            </a:r>
          </a:p>
          <a:p>
            <a:pPr algn="just">
              <a:buFont typeface="Arial" panose="020B0604020202020204" pitchFamily="34" charset="0"/>
              <a:buChar char="•"/>
            </a:pPr>
            <a:r>
              <a:rPr lang="en-US" b="1" dirty="0">
                <a:latin typeface="Garamond" panose="02020404030301010803" pitchFamily="18" charset="0"/>
                <a:cs typeface="Times New Roman" pitchFamily="18" charset="0"/>
              </a:rPr>
              <a:t>References</a:t>
            </a:r>
          </a:p>
          <a:p>
            <a:pPr lvl="1" algn="just">
              <a:buFont typeface="Arial" panose="020B0604020202020204" pitchFamily="34" charset="0"/>
              <a:buChar char="•"/>
            </a:pPr>
            <a:r>
              <a:rPr lang="en-US" sz="2000" dirty="0">
                <a:latin typeface="Garamond" panose="02020404030301010803" pitchFamily="18" charset="0"/>
                <a:cs typeface="Times New Roman" pitchFamily="18" charset="0"/>
              </a:rPr>
              <a:t>Should follow single style through the article and list of references</a:t>
            </a:r>
          </a:p>
          <a:p>
            <a:pPr algn="just">
              <a:buFont typeface="Arial" panose="020B0604020202020204" pitchFamily="34" charset="0"/>
              <a:buChar char="•"/>
            </a:pPr>
            <a:r>
              <a:rPr lang="en-US" dirty="0">
                <a:solidFill>
                  <a:schemeClr val="accent2">
                    <a:lumMod val="75000"/>
                  </a:schemeClr>
                </a:solidFill>
                <a:latin typeface="Garamond" panose="02020404030301010803" pitchFamily="18" charset="0"/>
                <a:cs typeface="Times New Roman" pitchFamily="18" charset="0"/>
              </a:rPr>
              <a:t>“Short, Clear Title, Standard Format, Good writing style and Perfect referencing”.</a:t>
            </a:r>
            <a:endParaRPr lang="en-US" dirty="0">
              <a:latin typeface="Garamond" panose="02020404030301010803" pitchFamily="18" charset="0"/>
            </a:endParaRPr>
          </a:p>
          <a:p>
            <a:pPr lvl="1"/>
            <a:endParaRPr lang="en-US" sz="2400" dirty="0">
              <a:latin typeface="Garamond" panose="02020404030301010803" pitchFamily="18" charset="0"/>
            </a:endParaRPr>
          </a:p>
        </p:txBody>
      </p:sp>
    </p:spTree>
    <p:extLst>
      <p:ext uri="{BB962C8B-B14F-4D97-AF65-F5344CB8AC3E}">
        <p14:creationId xmlns:p14="http://schemas.microsoft.com/office/powerpoint/2010/main" val="317536770"/>
      </p:ext>
    </p:extLst>
  </p:cSld>
  <p:clrMapOvr>
    <a:masterClrMapping/>
  </p:clrMapOvr>
  <mc:AlternateContent xmlns:mc="http://schemas.openxmlformats.org/markup-compatibility/2006" xmlns:p14="http://schemas.microsoft.com/office/powerpoint/2010/main">
    <mc:Choice Requires="p14">
      <p:transition spd="slow" p14:dur="6750" advClick="0"/>
    </mc:Choice>
    <mc:Fallback xmlns="">
      <p:transition spd="slow" advClick="0"/>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Garamond" panose="02020404030301010803" pitchFamily="18" charset="0"/>
              </a:rPr>
              <a:t>Thesis Writing</a:t>
            </a:r>
          </a:p>
        </p:txBody>
      </p:sp>
      <p:grpSp>
        <p:nvGrpSpPr>
          <p:cNvPr id="7" name="Group 6">
            <a:extLst>
              <a:ext uri="{FF2B5EF4-FFF2-40B4-BE49-F238E27FC236}">
                <a16:creationId xmlns:a16="http://schemas.microsoft.com/office/drawing/2014/main" id="{CEB85B56-A73D-4262-BDC2-8462C69195EA}"/>
              </a:ext>
            </a:extLst>
          </p:cNvPr>
          <p:cNvGrpSpPr/>
          <p:nvPr/>
        </p:nvGrpSpPr>
        <p:grpSpPr>
          <a:xfrm>
            <a:off x="15629" y="46604"/>
            <a:ext cx="11074617" cy="693969"/>
            <a:chOff x="15629" y="46604"/>
            <a:chExt cx="11074617" cy="693969"/>
          </a:xfrm>
        </p:grpSpPr>
        <p:sp>
          <p:nvSpPr>
            <p:cNvPr id="8" name="Rectangle 7">
              <a:extLst>
                <a:ext uri="{FF2B5EF4-FFF2-40B4-BE49-F238E27FC236}">
                  <a16:creationId xmlns:a16="http://schemas.microsoft.com/office/drawing/2014/main" id="{DC98AC4A-4379-49C6-838B-97C12D58E580}"/>
                </a:ext>
              </a:extLst>
            </p:cNvPr>
            <p:cNvSpPr/>
            <p:nvPr/>
          </p:nvSpPr>
          <p:spPr>
            <a:xfrm>
              <a:off x="744972" y="208922"/>
              <a:ext cx="10345274" cy="369332"/>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lIns="91440" tIns="45720" rIns="91440" bIns="45720">
              <a:spAutoFit/>
              <a:scene3d>
                <a:camera prst="orthographicFront"/>
                <a:lightRig rig="threePt" dir="t"/>
              </a:scene3d>
              <a:sp3d extrusionH="57150">
                <a:bevelT w="38100" h="38100" prst="relaxedInset"/>
              </a:sp3d>
            </a:bodyPr>
            <a:lstStyle/>
            <a:p>
              <a:r>
                <a:rPr lang="en-US" b="1" cap="none" spc="0" dirty="0">
                  <a:ln w="0"/>
                  <a:solidFill>
                    <a:schemeClr val="tx1"/>
                  </a:solidFill>
                  <a:effectLst>
                    <a:outerShdw blurRad="50800" dist="38100" dir="2700000" algn="tl" rotWithShape="0">
                      <a:prstClr val="black">
                        <a:alpha val="40000"/>
                      </a:prstClr>
                    </a:outerShdw>
                  </a:effectLst>
                </a:rPr>
                <a:t>Department of Electronics and Communication Engineering, NIT Silchar </a:t>
              </a:r>
            </a:p>
          </p:txBody>
        </p:sp>
        <p:pic>
          <p:nvPicPr>
            <p:cNvPr id="9" name="Picture 8">
              <a:extLst>
                <a:ext uri="{FF2B5EF4-FFF2-40B4-BE49-F238E27FC236}">
                  <a16:creationId xmlns:a16="http://schemas.microsoft.com/office/drawing/2014/main" id="{F74EE9CF-9C62-46DF-87B1-7282C66F2F2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629" y="46604"/>
              <a:ext cx="729343" cy="69396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grpSp>
        <p:nvGrpSpPr>
          <p:cNvPr id="10" name="Group 9">
            <a:extLst>
              <a:ext uri="{FF2B5EF4-FFF2-40B4-BE49-F238E27FC236}">
                <a16:creationId xmlns:a16="http://schemas.microsoft.com/office/drawing/2014/main" id="{C0B21F0D-DE95-4CE8-925F-4F2AFB579B0F}"/>
              </a:ext>
            </a:extLst>
          </p:cNvPr>
          <p:cNvGrpSpPr/>
          <p:nvPr/>
        </p:nvGrpSpPr>
        <p:grpSpPr>
          <a:xfrm>
            <a:off x="151415" y="6251431"/>
            <a:ext cx="12040585" cy="509385"/>
            <a:chOff x="151415" y="6251431"/>
            <a:chExt cx="12040585" cy="509385"/>
          </a:xfrm>
        </p:grpSpPr>
        <p:sp>
          <p:nvSpPr>
            <p:cNvPr id="11" name="TextBox 10">
              <a:extLst>
                <a:ext uri="{FF2B5EF4-FFF2-40B4-BE49-F238E27FC236}">
                  <a16:creationId xmlns:a16="http://schemas.microsoft.com/office/drawing/2014/main" id="{F7C4AACC-071D-4CE5-A008-D15F05FEF19A}"/>
                </a:ext>
              </a:extLst>
            </p:cNvPr>
            <p:cNvSpPr txBox="1"/>
            <p:nvPr/>
          </p:nvSpPr>
          <p:spPr>
            <a:xfrm>
              <a:off x="5064728" y="6373299"/>
              <a:ext cx="2062544" cy="338554"/>
            </a:xfrm>
            <a:prstGeom prst="rect">
              <a:avLst/>
            </a:prstGeom>
            <a:noFill/>
          </p:spPr>
          <p:txBody>
            <a:bodyPr wrap="square" rtlCol="0">
              <a:spAutoFit/>
            </a:bodyPr>
            <a:lstStyle/>
            <a:p>
              <a:r>
                <a:rPr lang="en-US" sz="1600" b="1" i="1" dirty="0">
                  <a:solidFill>
                    <a:srgbClr val="00B0F0"/>
                  </a:solidFill>
                  <a:latin typeface="Times New Roman" panose="02020603050405020304" pitchFamily="18" charset="0"/>
                  <a:cs typeface="Times New Roman" panose="02020603050405020304" pitchFamily="18" charset="0"/>
                </a:rPr>
                <a:t>Scholar Id:21304068 </a:t>
              </a:r>
            </a:p>
          </p:txBody>
        </p:sp>
        <p:sp>
          <p:nvSpPr>
            <p:cNvPr id="12" name="TextBox 11">
              <a:extLst>
                <a:ext uri="{FF2B5EF4-FFF2-40B4-BE49-F238E27FC236}">
                  <a16:creationId xmlns:a16="http://schemas.microsoft.com/office/drawing/2014/main" id="{1C6EA108-D6A8-41D4-AD1D-5AAE02FD47BE}"/>
                </a:ext>
              </a:extLst>
            </p:cNvPr>
            <p:cNvSpPr txBox="1"/>
            <p:nvPr/>
          </p:nvSpPr>
          <p:spPr>
            <a:xfrm>
              <a:off x="9719021" y="6344196"/>
              <a:ext cx="2472979" cy="338554"/>
            </a:xfrm>
            <a:prstGeom prst="rect">
              <a:avLst/>
            </a:prstGeom>
            <a:noFill/>
          </p:spPr>
          <p:txBody>
            <a:bodyPr wrap="square" rtlCol="0">
              <a:spAutoFit/>
            </a:bodyPr>
            <a:lstStyle/>
            <a:p>
              <a:r>
                <a:rPr lang="en-US" sz="1600" b="1" i="1" dirty="0">
                  <a:solidFill>
                    <a:srgbClr val="00B0F0"/>
                  </a:solidFill>
                  <a:latin typeface="Times New Roman" panose="02020603050405020304" pitchFamily="18" charset="0"/>
                  <a:cs typeface="Times New Roman" panose="02020603050405020304" pitchFamily="18" charset="0"/>
                </a:rPr>
                <a:t>kirti21_rs@ece.nits.ac.in</a:t>
              </a:r>
            </a:p>
          </p:txBody>
        </p:sp>
        <p:sp>
          <p:nvSpPr>
            <p:cNvPr id="13" name="TextBox 12">
              <a:extLst>
                <a:ext uri="{FF2B5EF4-FFF2-40B4-BE49-F238E27FC236}">
                  <a16:creationId xmlns:a16="http://schemas.microsoft.com/office/drawing/2014/main" id="{07A1B587-5F3C-4535-9262-8406F6385333}"/>
                </a:ext>
              </a:extLst>
            </p:cNvPr>
            <p:cNvSpPr txBox="1"/>
            <p:nvPr/>
          </p:nvSpPr>
          <p:spPr>
            <a:xfrm>
              <a:off x="646101" y="6373299"/>
              <a:ext cx="2472979" cy="338554"/>
            </a:xfrm>
            <a:prstGeom prst="rect">
              <a:avLst/>
            </a:prstGeom>
            <a:noFill/>
          </p:spPr>
          <p:txBody>
            <a:bodyPr wrap="square" rtlCol="0">
              <a:spAutoFit/>
            </a:bodyPr>
            <a:lstStyle/>
            <a:p>
              <a:r>
                <a:rPr lang="en-US" sz="1600" b="1" i="1" dirty="0">
                  <a:solidFill>
                    <a:srgbClr val="00B0F0"/>
                  </a:solidFill>
                  <a:latin typeface="Times New Roman" panose="02020603050405020304" pitchFamily="18" charset="0"/>
                  <a:cs typeface="Times New Roman" panose="02020603050405020304" pitchFamily="18" charset="0"/>
                </a:rPr>
                <a:t>Kirti Swagat Mohanty</a:t>
              </a:r>
            </a:p>
          </p:txBody>
        </p:sp>
        <p:pic>
          <p:nvPicPr>
            <p:cNvPr id="14" name="Picture 13" descr="Icon&#10;&#10;Description automatically generated">
              <a:extLst>
                <a:ext uri="{FF2B5EF4-FFF2-40B4-BE49-F238E27FC236}">
                  <a16:creationId xmlns:a16="http://schemas.microsoft.com/office/drawing/2014/main" id="{9D195D50-76D8-4FA3-9C61-E82E8704300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61700" y="6251431"/>
              <a:ext cx="460422" cy="460422"/>
            </a:xfrm>
            <a:prstGeom prst="rect">
              <a:avLst/>
            </a:prstGeom>
          </p:spPr>
        </p:pic>
        <p:pic>
          <p:nvPicPr>
            <p:cNvPr id="15" name="Picture 14" descr="Icon&#10;&#10;Description automatically generated">
              <a:extLst>
                <a:ext uri="{FF2B5EF4-FFF2-40B4-BE49-F238E27FC236}">
                  <a16:creationId xmlns:a16="http://schemas.microsoft.com/office/drawing/2014/main" id="{64644747-FD8B-4EAE-9253-A4E2E2C87A5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51415" y="6266130"/>
              <a:ext cx="494686" cy="494686"/>
            </a:xfrm>
            <a:prstGeom prst="rect">
              <a:avLst/>
            </a:prstGeom>
          </p:spPr>
        </p:pic>
        <p:pic>
          <p:nvPicPr>
            <p:cNvPr id="16" name="Picture 15" descr="Icon&#10;&#10;Description automatically generated">
              <a:extLst>
                <a:ext uri="{FF2B5EF4-FFF2-40B4-BE49-F238E27FC236}">
                  <a16:creationId xmlns:a16="http://schemas.microsoft.com/office/drawing/2014/main" id="{5FFD1315-2C44-42ED-BFE7-5D247FE1775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356450" y="6312844"/>
              <a:ext cx="401257" cy="401257"/>
            </a:xfrm>
            <a:prstGeom prst="rect">
              <a:avLst/>
            </a:prstGeom>
          </p:spPr>
        </p:pic>
      </p:grpSp>
      <p:sp>
        <p:nvSpPr>
          <p:cNvPr id="4" name="Slide Number Placeholder 3">
            <a:extLst>
              <a:ext uri="{FF2B5EF4-FFF2-40B4-BE49-F238E27FC236}">
                <a16:creationId xmlns:a16="http://schemas.microsoft.com/office/drawing/2014/main" id="{EB5FF990-4CA6-470A-A89E-5530AF1F5318}"/>
              </a:ext>
            </a:extLst>
          </p:cNvPr>
          <p:cNvSpPr>
            <a:spLocks noGrp="1"/>
          </p:cNvSpPr>
          <p:nvPr>
            <p:ph type="sldNum" sz="quarter" idx="12"/>
          </p:nvPr>
        </p:nvSpPr>
        <p:spPr/>
        <p:txBody>
          <a:bodyPr/>
          <a:lstStyle/>
          <a:p>
            <a:fld id="{F05E57AE-C7CB-4E1B-849C-35869BC6D3B3}" type="slidenum">
              <a:rPr lang="en-US" smtClean="0"/>
              <a:t>48</a:t>
            </a:fld>
            <a:endParaRPr lang="en-US"/>
          </a:p>
        </p:txBody>
      </p:sp>
      <p:sp>
        <p:nvSpPr>
          <p:cNvPr id="19" name="Content Placeholder 2">
            <a:extLst>
              <a:ext uri="{FF2B5EF4-FFF2-40B4-BE49-F238E27FC236}">
                <a16:creationId xmlns:a16="http://schemas.microsoft.com/office/drawing/2014/main" id="{2209C0AA-C0D7-42A2-AAD4-6FF4ECD4CF85}"/>
              </a:ext>
            </a:extLst>
          </p:cNvPr>
          <p:cNvSpPr txBox="1">
            <a:spLocks/>
          </p:cNvSpPr>
          <p:nvPr/>
        </p:nvSpPr>
        <p:spPr>
          <a:xfrm>
            <a:off x="3433864" y="740572"/>
            <a:ext cx="8364436" cy="5323839"/>
          </a:xfrm>
          <a:prstGeom prst="rect">
            <a:avLst/>
          </a:prstGeom>
        </p:spPr>
        <p:txBody>
          <a:bodyPr vert="horz" lIns="91440" tIns="45720" rIns="91440" bIns="45720" rtlCol="0" anchor="ctr">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lvl="1" algn="just">
              <a:lnSpc>
                <a:spcPct val="150000"/>
              </a:lnSpc>
            </a:pPr>
            <a:endParaRPr lang="en-US" sz="2200" dirty="0">
              <a:latin typeface="Garamond" panose="02020404030301010803" pitchFamily="18" charset="0"/>
            </a:endParaRPr>
          </a:p>
          <a:p>
            <a:pPr lvl="1"/>
            <a:endParaRPr lang="en-US" sz="2400" dirty="0">
              <a:latin typeface="Garamond" panose="02020404030301010803" pitchFamily="18" charset="0"/>
            </a:endParaRPr>
          </a:p>
        </p:txBody>
      </p:sp>
      <p:graphicFrame>
        <p:nvGraphicFramePr>
          <p:cNvPr id="18" name="Content Placeholder 6">
            <a:extLst>
              <a:ext uri="{FF2B5EF4-FFF2-40B4-BE49-F238E27FC236}">
                <a16:creationId xmlns:a16="http://schemas.microsoft.com/office/drawing/2014/main" id="{BABF8990-CD9D-4234-B91D-945C75CDBF51}"/>
              </a:ext>
            </a:extLst>
          </p:cNvPr>
          <p:cNvGraphicFramePr>
            <a:graphicFrameLocks/>
          </p:cNvGraphicFramePr>
          <p:nvPr>
            <p:extLst>
              <p:ext uri="{D42A27DB-BD31-4B8C-83A1-F6EECF244321}">
                <p14:modId xmlns:p14="http://schemas.microsoft.com/office/powerpoint/2010/main" val="2393092336"/>
              </p:ext>
            </p:extLst>
          </p:nvPr>
        </p:nvGraphicFramePr>
        <p:xfrm>
          <a:off x="5022122" y="826687"/>
          <a:ext cx="5244825" cy="5237724"/>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1094231011"/>
      </p:ext>
    </p:extLst>
  </p:cSld>
  <p:clrMapOvr>
    <a:masterClrMapping/>
  </p:clrMapOvr>
  <mc:AlternateContent xmlns:mc="http://schemas.openxmlformats.org/markup-compatibility/2006" xmlns:p14="http://schemas.microsoft.com/office/powerpoint/2010/main">
    <mc:Choice Requires="p14">
      <p:transition spd="slow" p14:dur="6750" advClick="0"/>
    </mc:Choice>
    <mc:Fallback xmlns="">
      <p:transition spd="slow" advClick="0"/>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Garamond" panose="02020404030301010803" pitchFamily="18" charset="0"/>
              </a:rPr>
              <a:t>Course Outcome</a:t>
            </a:r>
          </a:p>
        </p:txBody>
      </p:sp>
      <p:grpSp>
        <p:nvGrpSpPr>
          <p:cNvPr id="7" name="Group 6">
            <a:extLst>
              <a:ext uri="{FF2B5EF4-FFF2-40B4-BE49-F238E27FC236}">
                <a16:creationId xmlns:a16="http://schemas.microsoft.com/office/drawing/2014/main" id="{CEB85B56-A73D-4262-BDC2-8462C69195EA}"/>
              </a:ext>
            </a:extLst>
          </p:cNvPr>
          <p:cNvGrpSpPr/>
          <p:nvPr/>
        </p:nvGrpSpPr>
        <p:grpSpPr>
          <a:xfrm>
            <a:off x="15629" y="46604"/>
            <a:ext cx="11074617" cy="693969"/>
            <a:chOff x="15629" y="46604"/>
            <a:chExt cx="11074617" cy="693969"/>
          </a:xfrm>
        </p:grpSpPr>
        <p:sp>
          <p:nvSpPr>
            <p:cNvPr id="8" name="Rectangle 7">
              <a:extLst>
                <a:ext uri="{FF2B5EF4-FFF2-40B4-BE49-F238E27FC236}">
                  <a16:creationId xmlns:a16="http://schemas.microsoft.com/office/drawing/2014/main" id="{DC98AC4A-4379-49C6-838B-97C12D58E580}"/>
                </a:ext>
              </a:extLst>
            </p:cNvPr>
            <p:cNvSpPr/>
            <p:nvPr/>
          </p:nvSpPr>
          <p:spPr>
            <a:xfrm>
              <a:off x="744972" y="208922"/>
              <a:ext cx="10345274" cy="369332"/>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lIns="91440" tIns="45720" rIns="91440" bIns="45720">
              <a:spAutoFit/>
              <a:scene3d>
                <a:camera prst="orthographicFront"/>
                <a:lightRig rig="threePt" dir="t"/>
              </a:scene3d>
              <a:sp3d extrusionH="57150">
                <a:bevelT w="38100" h="38100" prst="relaxedInset"/>
              </a:sp3d>
            </a:bodyPr>
            <a:lstStyle/>
            <a:p>
              <a:r>
                <a:rPr lang="en-US" b="1" cap="none" spc="0" dirty="0">
                  <a:ln w="0"/>
                  <a:solidFill>
                    <a:schemeClr val="tx1"/>
                  </a:solidFill>
                  <a:effectLst>
                    <a:outerShdw blurRad="50800" dist="38100" dir="2700000" algn="tl" rotWithShape="0">
                      <a:prstClr val="black">
                        <a:alpha val="40000"/>
                      </a:prstClr>
                    </a:outerShdw>
                  </a:effectLst>
                </a:rPr>
                <a:t>Department of Electronics and Communication Engineering, NIT Silchar </a:t>
              </a:r>
            </a:p>
          </p:txBody>
        </p:sp>
        <p:pic>
          <p:nvPicPr>
            <p:cNvPr id="9" name="Picture 8">
              <a:extLst>
                <a:ext uri="{FF2B5EF4-FFF2-40B4-BE49-F238E27FC236}">
                  <a16:creationId xmlns:a16="http://schemas.microsoft.com/office/drawing/2014/main" id="{F74EE9CF-9C62-46DF-87B1-7282C66F2F2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629" y="46604"/>
              <a:ext cx="729343" cy="69396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grpSp>
        <p:nvGrpSpPr>
          <p:cNvPr id="10" name="Group 9">
            <a:extLst>
              <a:ext uri="{FF2B5EF4-FFF2-40B4-BE49-F238E27FC236}">
                <a16:creationId xmlns:a16="http://schemas.microsoft.com/office/drawing/2014/main" id="{C0B21F0D-DE95-4CE8-925F-4F2AFB579B0F}"/>
              </a:ext>
            </a:extLst>
          </p:cNvPr>
          <p:cNvGrpSpPr/>
          <p:nvPr/>
        </p:nvGrpSpPr>
        <p:grpSpPr>
          <a:xfrm>
            <a:off x="151415" y="6251431"/>
            <a:ext cx="12040585" cy="509385"/>
            <a:chOff x="151415" y="6251431"/>
            <a:chExt cx="12040585" cy="509385"/>
          </a:xfrm>
        </p:grpSpPr>
        <p:sp>
          <p:nvSpPr>
            <p:cNvPr id="11" name="TextBox 10">
              <a:extLst>
                <a:ext uri="{FF2B5EF4-FFF2-40B4-BE49-F238E27FC236}">
                  <a16:creationId xmlns:a16="http://schemas.microsoft.com/office/drawing/2014/main" id="{F7C4AACC-071D-4CE5-A008-D15F05FEF19A}"/>
                </a:ext>
              </a:extLst>
            </p:cNvPr>
            <p:cNvSpPr txBox="1"/>
            <p:nvPr/>
          </p:nvSpPr>
          <p:spPr>
            <a:xfrm>
              <a:off x="5064728" y="6373299"/>
              <a:ext cx="2062544" cy="338554"/>
            </a:xfrm>
            <a:prstGeom prst="rect">
              <a:avLst/>
            </a:prstGeom>
            <a:noFill/>
          </p:spPr>
          <p:txBody>
            <a:bodyPr wrap="square" rtlCol="0">
              <a:spAutoFit/>
            </a:bodyPr>
            <a:lstStyle/>
            <a:p>
              <a:r>
                <a:rPr lang="en-US" sz="1600" b="1" i="1" dirty="0">
                  <a:solidFill>
                    <a:srgbClr val="00B0F0"/>
                  </a:solidFill>
                  <a:latin typeface="Times New Roman" panose="02020603050405020304" pitchFamily="18" charset="0"/>
                  <a:cs typeface="Times New Roman" panose="02020603050405020304" pitchFamily="18" charset="0"/>
                </a:rPr>
                <a:t>Scholar Id:21304068 </a:t>
              </a:r>
            </a:p>
          </p:txBody>
        </p:sp>
        <p:sp>
          <p:nvSpPr>
            <p:cNvPr id="12" name="TextBox 11">
              <a:extLst>
                <a:ext uri="{FF2B5EF4-FFF2-40B4-BE49-F238E27FC236}">
                  <a16:creationId xmlns:a16="http://schemas.microsoft.com/office/drawing/2014/main" id="{1C6EA108-D6A8-41D4-AD1D-5AAE02FD47BE}"/>
                </a:ext>
              </a:extLst>
            </p:cNvPr>
            <p:cNvSpPr txBox="1"/>
            <p:nvPr/>
          </p:nvSpPr>
          <p:spPr>
            <a:xfrm>
              <a:off x="9719021" y="6344196"/>
              <a:ext cx="2472979" cy="338554"/>
            </a:xfrm>
            <a:prstGeom prst="rect">
              <a:avLst/>
            </a:prstGeom>
            <a:noFill/>
          </p:spPr>
          <p:txBody>
            <a:bodyPr wrap="square" rtlCol="0">
              <a:spAutoFit/>
            </a:bodyPr>
            <a:lstStyle/>
            <a:p>
              <a:r>
                <a:rPr lang="en-US" sz="1600" b="1" i="1" dirty="0">
                  <a:solidFill>
                    <a:srgbClr val="00B0F0"/>
                  </a:solidFill>
                  <a:latin typeface="Times New Roman" panose="02020603050405020304" pitchFamily="18" charset="0"/>
                  <a:cs typeface="Times New Roman" panose="02020603050405020304" pitchFamily="18" charset="0"/>
                </a:rPr>
                <a:t>kirti21_rs@ece.nits.ac.in</a:t>
              </a:r>
            </a:p>
          </p:txBody>
        </p:sp>
        <p:sp>
          <p:nvSpPr>
            <p:cNvPr id="13" name="TextBox 12">
              <a:extLst>
                <a:ext uri="{FF2B5EF4-FFF2-40B4-BE49-F238E27FC236}">
                  <a16:creationId xmlns:a16="http://schemas.microsoft.com/office/drawing/2014/main" id="{07A1B587-5F3C-4535-9262-8406F6385333}"/>
                </a:ext>
              </a:extLst>
            </p:cNvPr>
            <p:cNvSpPr txBox="1"/>
            <p:nvPr/>
          </p:nvSpPr>
          <p:spPr>
            <a:xfrm>
              <a:off x="646101" y="6373299"/>
              <a:ext cx="2472979" cy="338554"/>
            </a:xfrm>
            <a:prstGeom prst="rect">
              <a:avLst/>
            </a:prstGeom>
            <a:noFill/>
          </p:spPr>
          <p:txBody>
            <a:bodyPr wrap="square" rtlCol="0">
              <a:spAutoFit/>
            </a:bodyPr>
            <a:lstStyle/>
            <a:p>
              <a:r>
                <a:rPr lang="en-US" sz="1600" b="1" i="1" dirty="0">
                  <a:solidFill>
                    <a:srgbClr val="00B0F0"/>
                  </a:solidFill>
                  <a:latin typeface="Times New Roman" panose="02020603050405020304" pitchFamily="18" charset="0"/>
                  <a:cs typeface="Times New Roman" panose="02020603050405020304" pitchFamily="18" charset="0"/>
                </a:rPr>
                <a:t>Kirti Swagat Mohanty</a:t>
              </a:r>
            </a:p>
          </p:txBody>
        </p:sp>
        <p:pic>
          <p:nvPicPr>
            <p:cNvPr id="14" name="Picture 13" descr="Icon&#10;&#10;Description automatically generated">
              <a:extLst>
                <a:ext uri="{FF2B5EF4-FFF2-40B4-BE49-F238E27FC236}">
                  <a16:creationId xmlns:a16="http://schemas.microsoft.com/office/drawing/2014/main" id="{9D195D50-76D8-4FA3-9C61-E82E8704300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61700" y="6251431"/>
              <a:ext cx="460422" cy="460422"/>
            </a:xfrm>
            <a:prstGeom prst="rect">
              <a:avLst/>
            </a:prstGeom>
          </p:spPr>
        </p:pic>
        <p:pic>
          <p:nvPicPr>
            <p:cNvPr id="15" name="Picture 14" descr="Icon&#10;&#10;Description automatically generated">
              <a:extLst>
                <a:ext uri="{FF2B5EF4-FFF2-40B4-BE49-F238E27FC236}">
                  <a16:creationId xmlns:a16="http://schemas.microsoft.com/office/drawing/2014/main" id="{64644747-FD8B-4EAE-9253-A4E2E2C87A5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51415" y="6266130"/>
              <a:ext cx="494686" cy="494686"/>
            </a:xfrm>
            <a:prstGeom prst="rect">
              <a:avLst/>
            </a:prstGeom>
          </p:spPr>
        </p:pic>
        <p:pic>
          <p:nvPicPr>
            <p:cNvPr id="16" name="Picture 15" descr="Icon&#10;&#10;Description automatically generated">
              <a:extLst>
                <a:ext uri="{FF2B5EF4-FFF2-40B4-BE49-F238E27FC236}">
                  <a16:creationId xmlns:a16="http://schemas.microsoft.com/office/drawing/2014/main" id="{5FFD1315-2C44-42ED-BFE7-5D247FE1775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356450" y="6312844"/>
              <a:ext cx="401257" cy="401257"/>
            </a:xfrm>
            <a:prstGeom prst="rect">
              <a:avLst/>
            </a:prstGeom>
          </p:spPr>
        </p:pic>
      </p:grpSp>
      <p:sp>
        <p:nvSpPr>
          <p:cNvPr id="4" name="Slide Number Placeholder 3">
            <a:extLst>
              <a:ext uri="{FF2B5EF4-FFF2-40B4-BE49-F238E27FC236}">
                <a16:creationId xmlns:a16="http://schemas.microsoft.com/office/drawing/2014/main" id="{EB5FF990-4CA6-470A-A89E-5530AF1F5318}"/>
              </a:ext>
            </a:extLst>
          </p:cNvPr>
          <p:cNvSpPr>
            <a:spLocks noGrp="1"/>
          </p:cNvSpPr>
          <p:nvPr>
            <p:ph type="sldNum" sz="quarter" idx="12"/>
          </p:nvPr>
        </p:nvSpPr>
        <p:spPr/>
        <p:txBody>
          <a:bodyPr/>
          <a:lstStyle/>
          <a:p>
            <a:fld id="{F05E57AE-C7CB-4E1B-849C-35869BC6D3B3}" type="slidenum">
              <a:rPr lang="en-US" smtClean="0"/>
              <a:t>49</a:t>
            </a:fld>
            <a:endParaRPr lang="en-US"/>
          </a:p>
        </p:txBody>
      </p:sp>
      <p:sp>
        <p:nvSpPr>
          <p:cNvPr id="18" name="Content Placeholder 2">
            <a:extLst>
              <a:ext uri="{FF2B5EF4-FFF2-40B4-BE49-F238E27FC236}">
                <a16:creationId xmlns:a16="http://schemas.microsoft.com/office/drawing/2014/main" id="{21E9754C-2D79-4033-BAEF-FD96B865CD46}"/>
              </a:ext>
            </a:extLst>
          </p:cNvPr>
          <p:cNvSpPr txBox="1">
            <a:spLocks/>
          </p:cNvSpPr>
          <p:nvPr/>
        </p:nvSpPr>
        <p:spPr>
          <a:xfrm>
            <a:off x="3433864" y="740572"/>
            <a:ext cx="8364436" cy="5323839"/>
          </a:xfrm>
          <a:prstGeom prst="rect">
            <a:avLst/>
          </a:prstGeom>
        </p:spPr>
        <p:txBody>
          <a:bodyPr vert="horz" lIns="91440" tIns="45720" rIns="91440" bIns="45720" rtlCol="0" anchor="ctr">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lvl="1" algn="just">
              <a:lnSpc>
                <a:spcPct val="150000"/>
              </a:lnSpc>
            </a:pPr>
            <a:r>
              <a:rPr lang="en-US" sz="2000" dirty="0">
                <a:latin typeface="Garamond" panose="02020404030301010803" pitchFamily="18" charset="0"/>
              </a:rPr>
              <a:t>Effective research procedure.</a:t>
            </a:r>
          </a:p>
          <a:p>
            <a:pPr lvl="1" algn="just">
              <a:lnSpc>
                <a:spcPct val="150000"/>
              </a:lnSpc>
            </a:pPr>
            <a:r>
              <a:rPr lang="en-US" sz="2000" dirty="0">
                <a:latin typeface="Garamond" panose="02020404030301010803" pitchFamily="18" charset="0"/>
              </a:rPr>
              <a:t>Qualitative and quantitative research analysis.</a:t>
            </a:r>
          </a:p>
          <a:p>
            <a:pPr lvl="1" algn="just">
              <a:lnSpc>
                <a:spcPct val="150000"/>
              </a:lnSpc>
            </a:pPr>
            <a:r>
              <a:rPr lang="en-US" sz="2000" dirty="0">
                <a:latin typeface="Garamond" panose="02020404030301010803" pitchFamily="18" charset="0"/>
              </a:rPr>
              <a:t>Framing of technical report and thesis</a:t>
            </a:r>
          </a:p>
          <a:p>
            <a:pPr lvl="1" algn="just">
              <a:lnSpc>
                <a:spcPct val="150000"/>
              </a:lnSpc>
            </a:pPr>
            <a:r>
              <a:rPr lang="en-US" sz="2000" dirty="0">
                <a:latin typeface="Garamond" panose="02020404030301010803" pitchFamily="18" charset="0"/>
              </a:rPr>
              <a:t>Conducive presentation skills.</a:t>
            </a:r>
          </a:p>
          <a:p>
            <a:pPr lvl="1" algn="just">
              <a:lnSpc>
                <a:spcPct val="150000"/>
              </a:lnSpc>
            </a:pPr>
            <a:r>
              <a:rPr lang="en-US" sz="2000" dirty="0">
                <a:latin typeface="Garamond" panose="02020404030301010803" pitchFamily="18" charset="0"/>
              </a:rPr>
              <a:t>Stress management and time management techniques to maintain a balance between social and professional life.</a:t>
            </a:r>
          </a:p>
          <a:p>
            <a:pPr lvl="1"/>
            <a:endParaRPr lang="en-US" sz="2400" dirty="0">
              <a:latin typeface="Garamond" panose="02020404030301010803" pitchFamily="18" charset="0"/>
            </a:endParaRPr>
          </a:p>
        </p:txBody>
      </p:sp>
    </p:spTree>
    <p:extLst>
      <p:ext uri="{BB962C8B-B14F-4D97-AF65-F5344CB8AC3E}">
        <p14:creationId xmlns:p14="http://schemas.microsoft.com/office/powerpoint/2010/main" val="2848737499"/>
      </p:ext>
    </p:extLst>
  </p:cSld>
  <p:clrMapOvr>
    <a:masterClrMapping/>
  </p:clrMapOvr>
  <mc:AlternateContent xmlns:mc="http://schemas.openxmlformats.org/markup-compatibility/2006" xmlns:p14="http://schemas.microsoft.com/office/powerpoint/2010/main">
    <mc:Choice Requires="p14">
      <p:transition spd="slow" p14:dur="6750" advClick="0"/>
    </mc:Choice>
    <mc:Fallback xmlns="">
      <p:transition spd="slow" advClick="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Garamond" panose="02020404030301010803" pitchFamily="18" charset="0"/>
              </a:rPr>
              <a:t>Research Methodology</a:t>
            </a:r>
            <a:br>
              <a:rPr lang="en-US" b="1" dirty="0">
                <a:latin typeface="Garamond" panose="02020404030301010803" pitchFamily="18" charset="0"/>
              </a:rPr>
            </a:br>
            <a:r>
              <a:rPr lang="en-US" b="1" dirty="0">
                <a:latin typeface="Garamond" panose="02020404030301010803" pitchFamily="18" charset="0"/>
              </a:rPr>
              <a:t>(IC001)</a:t>
            </a:r>
          </a:p>
        </p:txBody>
      </p:sp>
      <p:sp>
        <p:nvSpPr>
          <p:cNvPr id="3" name="Content Placeholder 2"/>
          <p:cNvSpPr>
            <a:spLocks noGrp="1"/>
          </p:cNvSpPr>
          <p:nvPr>
            <p:ph idx="1"/>
          </p:nvPr>
        </p:nvSpPr>
        <p:spPr/>
        <p:txBody>
          <a:bodyPr>
            <a:normAutofit/>
          </a:bodyPr>
          <a:lstStyle/>
          <a:p>
            <a:r>
              <a:rPr lang="en-US" dirty="0">
                <a:latin typeface="Garamond" panose="02020404030301010803" pitchFamily="18" charset="0"/>
              </a:rPr>
              <a:t>Course Instructors</a:t>
            </a:r>
          </a:p>
          <a:p>
            <a:pPr lvl="1"/>
            <a:r>
              <a:rPr lang="en-US" sz="2000" dirty="0">
                <a:latin typeface="Garamond" panose="02020404030301010803" pitchFamily="18" charset="0"/>
              </a:rPr>
              <a:t>Dr. Trupti Ranjan </a:t>
            </a:r>
            <a:r>
              <a:rPr lang="en-US" sz="2000" dirty="0" err="1">
                <a:latin typeface="Garamond" panose="02020404030301010803" pitchFamily="18" charset="0"/>
              </a:rPr>
              <a:t>Lenka</a:t>
            </a:r>
            <a:r>
              <a:rPr lang="en-US" sz="2000" dirty="0">
                <a:latin typeface="Garamond" panose="02020404030301010803" pitchFamily="18" charset="0"/>
              </a:rPr>
              <a:t>, Dept. of ECE</a:t>
            </a:r>
          </a:p>
          <a:p>
            <a:pPr lvl="1"/>
            <a:r>
              <a:rPr lang="en-US" sz="2000" dirty="0">
                <a:latin typeface="Garamond" panose="02020404030301010803" pitchFamily="18" charset="0"/>
              </a:rPr>
              <a:t>Dr. </a:t>
            </a:r>
            <a:r>
              <a:rPr lang="en-US" sz="2000" dirty="0" err="1">
                <a:latin typeface="Garamond" panose="02020404030301010803" pitchFamily="18" charset="0"/>
              </a:rPr>
              <a:t>Binoy</a:t>
            </a:r>
            <a:r>
              <a:rPr lang="en-US" sz="2000" dirty="0">
                <a:latin typeface="Garamond" panose="02020404030301010803" pitchFamily="18" charset="0"/>
              </a:rPr>
              <a:t> Krishna Roy, Dept. of EE</a:t>
            </a:r>
          </a:p>
          <a:p>
            <a:pPr lvl="1"/>
            <a:r>
              <a:rPr lang="en-US" sz="2000" dirty="0">
                <a:latin typeface="Garamond" panose="02020404030301010803" pitchFamily="18" charset="0"/>
              </a:rPr>
              <a:t>Dr. </a:t>
            </a:r>
            <a:r>
              <a:rPr lang="en-US" sz="2000" dirty="0" err="1">
                <a:latin typeface="Garamond" panose="02020404030301010803" pitchFamily="18" charset="0"/>
              </a:rPr>
              <a:t>Nidul</a:t>
            </a:r>
            <a:r>
              <a:rPr lang="en-US" sz="2000" dirty="0">
                <a:latin typeface="Garamond" panose="02020404030301010803" pitchFamily="18" charset="0"/>
              </a:rPr>
              <a:t> Sinha, Dept. of EE</a:t>
            </a:r>
          </a:p>
          <a:p>
            <a:pPr lvl="1"/>
            <a:r>
              <a:rPr lang="en-US" sz="2000" dirty="0">
                <a:latin typeface="Garamond" panose="02020404030301010803" pitchFamily="18" charset="0"/>
              </a:rPr>
              <a:t>Dr. </a:t>
            </a:r>
            <a:r>
              <a:rPr lang="en-US" sz="2000" dirty="0" err="1">
                <a:latin typeface="Garamond" panose="02020404030301010803" pitchFamily="18" charset="0"/>
              </a:rPr>
              <a:t>Gurudas</a:t>
            </a:r>
            <a:r>
              <a:rPr lang="en-US" sz="2000" dirty="0">
                <a:latin typeface="Garamond" panose="02020404030301010803" pitchFamily="18" charset="0"/>
              </a:rPr>
              <a:t> Das, Dept. of Humanities and Social Science</a:t>
            </a:r>
          </a:p>
          <a:p>
            <a:pPr lvl="1"/>
            <a:r>
              <a:rPr lang="en-US" sz="2000" dirty="0">
                <a:latin typeface="Garamond" panose="02020404030301010803" pitchFamily="18" charset="0"/>
              </a:rPr>
              <a:t>Dr. Saurabh Verma, Dept. of Management Studies </a:t>
            </a:r>
          </a:p>
        </p:txBody>
      </p:sp>
      <p:grpSp>
        <p:nvGrpSpPr>
          <p:cNvPr id="7" name="Group 6">
            <a:extLst>
              <a:ext uri="{FF2B5EF4-FFF2-40B4-BE49-F238E27FC236}">
                <a16:creationId xmlns:a16="http://schemas.microsoft.com/office/drawing/2014/main" id="{CEB85B56-A73D-4262-BDC2-8462C69195EA}"/>
              </a:ext>
            </a:extLst>
          </p:cNvPr>
          <p:cNvGrpSpPr/>
          <p:nvPr/>
        </p:nvGrpSpPr>
        <p:grpSpPr>
          <a:xfrm>
            <a:off x="15629" y="46604"/>
            <a:ext cx="11074617" cy="693969"/>
            <a:chOff x="15629" y="46604"/>
            <a:chExt cx="11074617" cy="693969"/>
          </a:xfrm>
        </p:grpSpPr>
        <p:sp>
          <p:nvSpPr>
            <p:cNvPr id="8" name="Rectangle 7">
              <a:extLst>
                <a:ext uri="{FF2B5EF4-FFF2-40B4-BE49-F238E27FC236}">
                  <a16:creationId xmlns:a16="http://schemas.microsoft.com/office/drawing/2014/main" id="{DC98AC4A-4379-49C6-838B-97C12D58E580}"/>
                </a:ext>
              </a:extLst>
            </p:cNvPr>
            <p:cNvSpPr/>
            <p:nvPr/>
          </p:nvSpPr>
          <p:spPr>
            <a:xfrm>
              <a:off x="744972" y="208922"/>
              <a:ext cx="10345274" cy="369332"/>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lIns="91440" tIns="45720" rIns="91440" bIns="45720">
              <a:spAutoFit/>
              <a:scene3d>
                <a:camera prst="orthographicFront"/>
                <a:lightRig rig="threePt" dir="t"/>
              </a:scene3d>
              <a:sp3d extrusionH="57150">
                <a:bevelT w="38100" h="38100" prst="relaxedInset"/>
              </a:sp3d>
            </a:bodyPr>
            <a:lstStyle/>
            <a:p>
              <a:r>
                <a:rPr lang="en-US" b="1" cap="none" spc="0" dirty="0">
                  <a:ln w="0"/>
                  <a:solidFill>
                    <a:schemeClr val="tx1"/>
                  </a:solidFill>
                  <a:effectLst>
                    <a:outerShdw blurRad="50800" dist="38100" dir="2700000" algn="tl" rotWithShape="0">
                      <a:prstClr val="black">
                        <a:alpha val="40000"/>
                      </a:prstClr>
                    </a:outerShdw>
                  </a:effectLst>
                </a:rPr>
                <a:t>Department of Electronics and Communication Engineering, NIT Silchar </a:t>
              </a:r>
            </a:p>
          </p:txBody>
        </p:sp>
        <p:pic>
          <p:nvPicPr>
            <p:cNvPr id="9" name="Picture 8">
              <a:extLst>
                <a:ext uri="{FF2B5EF4-FFF2-40B4-BE49-F238E27FC236}">
                  <a16:creationId xmlns:a16="http://schemas.microsoft.com/office/drawing/2014/main" id="{F74EE9CF-9C62-46DF-87B1-7282C66F2F2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629" y="46604"/>
              <a:ext cx="729343" cy="69396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grpSp>
        <p:nvGrpSpPr>
          <p:cNvPr id="10" name="Group 9">
            <a:extLst>
              <a:ext uri="{FF2B5EF4-FFF2-40B4-BE49-F238E27FC236}">
                <a16:creationId xmlns:a16="http://schemas.microsoft.com/office/drawing/2014/main" id="{C0B21F0D-DE95-4CE8-925F-4F2AFB579B0F}"/>
              </a:ext>
            </a:extLst>
          </p:cNvPr>
          <p:cNvGrpSpPr/>
          <p:nvPr/>
        </p:nvGrpSpPr>
        <p:grpSpPr>
          <a:xfrm>
            <a:off x="151415" y="6251431"/>
            <a:ext cx="12040585" cy="509385"/>
            <a:chOff x="151415" y="6251431"/>
            <a:chExt cx="12040585" cy="509385"/>
          </a:xfrm>
        </p:grpSpPr>
        <p:sp>
          <p:nvSpPr>
            <p:cNvPr id="11" name="TextBox 10">
              <a:extLst>
                <a:ext uri="{FF2B5EF4-FFF2-40B4-BE49-F238E27FC236}">
                  <a16:creationId xmlns:a16="http://schemas.microsoft.com/office/drawing/2014/main" id="{F7C4AACC-071D-4CE5-A008-D15F05FEF19A}"/>
                </a:ext>
              </a:extLst>
            </p:cNvPr>
            <p:cNvSpPr txBox="1"/>
            <p:nvPr/>
          </p:nvSpPr>
          <p:spPr>
            <a:xfrm>
              <a:off x="5064728" y="6373299"/>
              <a:ext cx="2062544" cy="338554"/>
            </a:xfrm>
            <a:prstGeom prst="rect">
              <a:avLst/>
            </a:prstGeom>
            <a:noFill/>
          </p:spPr>
          <p:txBody>
            <a:bodyPr wrap="square" rtlCol="0">
              <a:spAutoFit/>
            </a:bodyPr>
            <a:lstStyle/>
            <a:p>
              <a:r>
                <a:rPr lang="en-US" sz="1600" b="1" i="1" dirty="0">
                  <a:solidFill>
                    <a:srgbClr val="00B0F0"/>
                  </a:solidFill>
                  <a:latin typeface="Times New Roman" panose="02020603050405020304" pitchFamily="18" charset="0"/>
                  <a:cs typeface="Times New Roman" panose="02020603050405020304" pitchFamily="18" charset="0"/>
                </a:rPr>
                <a:t>Scholar Id:21304068 </a:t>
              </a:r>
            </a:p>
          </p:txBody>
        </p:sp>
        <p:sp>
          <p:nvSpPr>
            <p:cNvPr id="12" name="TextBox 11">
              <a:extLst>
                <a:ext uri="{FF2B5EF4-FFF2-40B4-BE49-F238E27FC236}">
                  <a16:creationId xmlns:a16="http://schemas.microsoft.com/office/drawing/2014/main" id="{1C6EA108-D6A8-41D4-AD1D-5AAE02FD47BE}"/>
                </a:ext>
              </a:extLst>
            </p:cNvPr>
            <p:cNvSpPr txBox="1"/>
            <p:nvPr/>
          </p:nvSpPr>
          <p:spPr>
            <a:xfrm>
              <a:off x="9719021" y="6344196"/>
              <a:ext cx="2472979" cy="338554"/>
            </a:xfrm>
            <a:prstGeom prst="rect">
              <a:avLst/>
            </a:prstGeom>
            <a:noFill/>
          </p:spPr>
          <p:txBody>
            <a:bodyPr wrap="square" rtlCol="0">
              <a:spAutoFit/>
            </a:bodyPr>
            <a:lstStyle/>
            <a:p>
              <a:r>
                <a:rPr lang="en-US" sz="1600" b="1" i="1" dirty="0">
                  <a:solidFill>
                    <a:srgbClr val="00B0F0"/>
                  </a:solidFill>
                  <a:latin typeface="Times New Roman" panose="02020603050405020304" pitchFamily="18" charset="0"/>
                  <a:cs typeface="Times New Roman" panose="02020603050405020304" pitchFamily="18" charset="0"/>
                </a:rPr>
                <a:t>kirti21_rs@ece.nits.ac.in</a:t>
              </a:r>
            </a:p>
          </p:txBody>
        </p:sp>
        <p:sp>
          <p:nvSpPr>
            <p:cNvPr id="13" name="TextBox 12">
              <a:extLst>
                <a:ext uri="{FF2B5EF4-FFF2-40B4-BE49-F238E27FC236}">
                  <a16:creationId xmlns:a16="http://schemas.microsoft.com/office/drawing/2014/main" id="{07A1B587-5F3C-4535-9262-8406F6385333}"/>
                </a:ext>
              </a:extLst>
            </p:cNvPr>
            <p:cNvSpPr txBox="1"/>
            <p:nvPr/>
          </p:nvSpPr>
          <p:spPr>
            <a:xfrm>
              <a:off x="646101" y="6373299"/>
              <a:ext cx="2472979" cy="338554"/>
            </a:xfrm>
            <a:prstGeom prst="rect">
              <a:avLst/>
            </a:prstGeom>
            <a:noFill/>
          </p:spPr>
          <p:txBody>
            <a:bodyPr wrap="square" rtlCol="0">
              <a:spAutoFit/>
            </a:bodyPr>
            <a:lstStyle/>
            <a:p>
              <a:r>
                <a:rPr lang="en-US" sz="1600" b="1" i="1" dirty="0">
                  <a:solidFill>
                    <a:srgbClr val="00B0F0"/>
                  </a:solidFill>
                  <a:latin typeface="Times New Roman" panose="02020603050405020304" pitchFamily="18" charset="0"/>
                  <a:cs typeface="Times New Roman" panose="02020603050405020304" pitchFamily="18" charset="0"/>
                </a:rPr>
                <a:t>Kirti Swagat Mohanty</a:t>
              </a:r>
            </a:p>
          </p:txBody>
        </p:sp>
        <p:pic>
          <p:nvPicPr>
            <p:cNvPr id="14" name="Picture 13" descr="Icon&#10;&#10;Description automatically generated">
              <a:extLst>
                <a:ext uri="{FF2B5EF4-FFF2-40B4-BE49-F238E27FC236}">
                  <a16:creationId xmlns:a16="http://schemas.microsoft.com/office/drawing/2014/main" id="{9D195D50-76D8-4FA3-9C61-E82E8704300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61700" y="6251431"/>
              <a:ext cx="460422" cy="460422"/>
            </a:xfrm>
            <a:prstGeom prst="rect">
              <a:avLst/>
            </a:prstGeom>
          </p:spPr>
        </p:pic>
        <p:pic>
          <p:nvPicPr>
            <p:cNvPr id="15" name="Picture 14" descr="Icon&#10;&#10;Description automatically generated">
              <a:extLst>
                <a:ext uri="{FF2B5EF4-FFF2-40B4-BE49-F238E27FC236}">
                  <a16:creationId xmlns:a16="http://schemas.microsoft.com/office/drawing/2014/main" id="{64644747-FD8B-4EAE-9253-A4E2E2C87A5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1415" y="6266130"/>
              <a:ext cx="494686" cy="494686"/>
            </a:xfrm>
            <a:prstGeom prst="rect">
              <a:avLst/>
            </a:prstGeom>
          </p:spPr>
        </p:pic>
        <p:pic>
          <p:nvPicPr>
            <p:cNvPr id="16" name="Picture 15" descr="Icon&#10;&#10;Description automatically generated">
              <a:extLst>
                <a:ext uri="{FF2B5EF4-FFF2-40B4-BE49-F238E27FC236}">
                  <a16:creationId xmlns:a16="http://schemas.microsoft.com/office/drawing/2014/main" id="{5FFD1315-2C44-42ED-BFE7-5D247FE1775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356450" y="6312844"/>
              <a:ext cx="401257" cy="401257"/>
            </a:xfrm>
            <a:prstGeom prst="rect">
              <a:avLst/>
            </a:prstGeom>
          </p:spPr>
        </p:pic>
      </p:grpSp>
      <p:sp>
        <p:nvSpPr>
          <p:cNvPr id="4" name="Slide Number Placeholder 3">
            <a:extLst>
              <a:ext uri="{FF2B5EF4-FFF2-40B4-BE49-F238E27FC236}">
                <a16:creationId xmlns:a16="http://schemas.microsoft.com/office/drawing/2014/main" id="{EB5FF990-4CA6-470A-A89E-5530AF1F5318}"/>
              </a:ext>
            </a:extLst>
          </p:cNvPr>
          <p:cNvSpPr>
            <a:spLocks noGrp="1"/>
          </p:cNvSpPr>
          <p:nvPr>
            <p:ph type="sldNum" sz="quarter" idx="12"/>
          </p:nvPr>
        </p:nvSpPr>
        <p:spPr/>
        <p:txBody>
          <a:bodyPr/>
          <a:lstStyle/>
          <a:p>
            <a:fld id="{F05E57AE-C7CB-4E1B-849C-35869BC6D3B3}" type="slidenum">
              <a:rPr lang="en-US" smtClean="0"/>
              <a:t>5</a:t>
            </a:fld>
            <a:endParaRPr lang="en-US"/>
          </a:p>
        </p:txBody>
      </p:sp>
    </p:spTree>
    <p:extLst>
      <p:ext uri="{BB962C8B-B14F-4D97-AF65-F5344CB8AC3E}">
        <p14:creationId xmlns:p14="http://schemas.microsoft.com/office/powerpoint/2010/main" val="1997486640"/>
      </p:ext>
    </p:extLst>
  </p:cSld>
  <p:clrMapOvr>
    <a:masterClrMapping/>
  </p:clrMapOvr>
  <mc:AlternateContent xmlns:mc="http://schemas.openxmlformats.org/markup-compatibility/2006" xmlns:p14="http://schemas.microsoft.com/office/powerpoint/2010/main">
    <mc:Choice Requires="p14">
      <p:transition spd="slow" p14:dur="6750" advClick="0"/>
    </mc:Choice>
    <mc:Fallback xmlns="">
      <p:transition spd="slow" advClick="0"/>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1598" y="1114251"/>
            <a:ext cx="2947482" cy="4601183"/>
          </a:xfrm>
        </p:spPr>
        <p:txBody>
          <a:bodyPr/>
          <a:lstStyle/>
          <a:p>
            <a:r>
              <a:rPr lang="en-US" b="1" dirty="0">
                <a:latin typeface="Garamond" panose="02020404030301010803" pitchFamily="18" charset="0"/>
              </a:rPr>
              <a:t>References</a:t>
            </a:r>
          </a:p>
        </p:txBody>
      </p:sp>
      <p:grpSp>
        <p:nvGrpSpPr>
          <p:cNvPr id="7" name="Group 6">
            <a:extLst>
              <a:ext uri="{FF2B5EF4-FFF2-40B4-BE49-F238E27FC236}">
                <a16:creationId xmlns:a16="http://schemas.microsoft.com/office/drawing/2014/main" id="{CEB85B56-A73D-4262-BDC2-8462C69195EA}"/>
              </a:ext>
            </a:extLst>
          </p:cNvPr>
          <p:cNvGrpSpPr/>
          <p:nvPr/>
        </p:nvGrpSpPr>
        <p:grpSpPr>
          <a:xfrm>
            <a:off x="15629" y="46604"/>
            <a:ext cx="11074617" cy="693969"/>
            <a:chOff x="15629" y="46604"/>
            <a:chExt cx="11074617" cy="693969"/>
          </a:xfrm>
        </p:grpSpPr>
        <p:sp>
          <p:nvSpPr>
            <p:cNvPr id="8" name="Rectangle 7">
              <a:extLst>
                <a:ext uri="{FF2B5EF4-FFF2-40B4-BE49-F238E27FC236}">
                  <a16:creationId xmlns:a16="http://schemas.microsoft.com/office/drawing/2014/main" id="{DC98AC4A-4379-49C6-838B-97C12D58E580}"/>
                </a:ext>
              </a:extLst>
            </p:cNvPr>
            <p:cNvSpPr/>
            <p:nvPr/>
          </p:nvSpPr>
          <p:spPr>
            <a:xfrm>
              <a:off x="744972" y="208922"/>
              <a:ext cx="10345274" cy="369332"/>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lIns="91440" tIns="45720" rIns="91440" bIns="45720">
              <a:spAutoFit/>
              <a:scene3d>
                <a:camera prst="orthographicFront"/>
                <a:lightRig rig="threePt" dir="t"/>
              </a:scene3d>
              <a:sp3d extrusionH="57150">
                <a:bevelT w="38100" h="38100" prst="relaxedInset"/>
              </a:sp3d>
            </a:bodyPr>
            <a:lstStyle/>
            <a:p>
              <a:r>
                <a:rPr lang="en-US" b="1" cap="none" spc="0" dirty="0">
                  <a:ln w="0"/>
                  <a:solidFill>
                    <a:schemeClr val="tx1"/>
                  </a:solidFill>
                  <a:effectLst>
                    <a:outerShdw blurRad="50800" dist="38100" dir="2700000" algn="tl" rotWithShape="0">
                      <a:prstClr val="black">
                        <a:alpha val="40000"/>
                      </a:prstClr>
                    </a:outerShdw>
                  </a:effectLst>
                </a:rPr>
                <a:t>Department of Electronics and Communication Engineering, NIT Silchar </a:t>
              </a:r>
            </a:p>
          </p:txBody>
        </p:sp>
        <p:pic>
          <p:nvPicPr>
            <p:cNvPr id="9" name="Picture 8">
              <a:extLst>
                <a:ext uri="{FF2B5EF4-FFF2-40B4-BE49-F238E27FC236}">
                  <a16:creationId xmlns:a16="http://schemas.microsoft.com/office/drawing/2014/main" id="{F74EE9CF-9C62-46DF-87B1-7282C66F2F2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629" y="46604"/>
              <a:ext cx="729343" cy="69396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grpSp>
        <p:nvGrpSpPr>
          <p:cNvPr id="10" name="Group 9">
            <a:extLst>
              <a:ext uri="{FF2B5EF4-FFF2-40B4-BE49-F238E27FC236}">
                <a16:creationId xmlns:a16="http://schemas.microsoft.com/office/drawing/2014/main" id="{C0B21F0D-DE95-4CE8-925F-4F2AFB579B0F}"/>
              </a:ext>
            </a:extLst>
          </p:cNvPr>
          <p:cNvGrpSpPr/>
          <p:nvPr/>
        </p:nvGrpSpPr>
        <p:grpSpPr>
          <a:xfrm>
            <a:off x="151415" y="6251431"/>
            <a:ext cx="12040585" cy="509385"/>
            <a:chOff x="151415" y="6251431"/>
            <a:chExt cx="12040585" cy="509385"/>
          </a:xfrm>
        </p:grpSpPr>
        <p:sp>
          <p:nvSpPr>
            <p:cNvPr id="11" name="TextBox 10">
              <a:extLst>
                <a:ext uri="{FF2B5EF4-FFF2-40B4-BE49-F238E27FC236}">
                  <a16:creationId xmlns:a16="http://schemas.microsoft.com/office/drawing/2014/main" id="{F7C4AACC-071D-4CE5-A008-D15F05FEF19A}"/>
                </a:ext>
              </a:extLst>
            </p:cNvPr>
            <p:cNvSpPr txBox="1"/>
            <p:nvPr/>
          </p:nvSpPr>
          <p:spPr>
            <a:xfrm>
              <a:off x="5064728" y="6373299"/>
              <a:ext cx="2062544" cy="338554"/>
            </a:xfrm>
            <a:prstGeom prst="rect">
              <a:avLst/>
            </a:prstGeom>
            <a:noFill/>
          </p:spPr>
          <p:txBody>
            <a:bodyPr wrap="square" rtlCol="0">
              <a:spAutoFit/>
            </a:bodyPr>
            <a:lstStyle/>
            <a:p>
              <a:r>
                <a:rPr lang="en-US" sz="1600" b="1" i="1" dirty="0">
                  <a:solidFill>
                    <a:srgbClr val="00B0F0"/>
                  </a:solidFill>
                  <a:latin typeface="Times New Roman" panose="02020603050405020304" pitchFamily="18" charset="0"/>
                  <a:cs typeface="Times New Roman" panose="02020603050405020304" pitchFamily="18" charset="0"/>
                </a:rPr>
                <a:t>Scholar Id:21304068 </a:t>
              </a:r>
            </a:p>
          </p:txBody>
        </p:sp>
        <p:sp>
          <p:nvSpPr>
            <p:cNvPr id="12" name="TextBox 11">
              <a:extLst>
                <a:ext uri="{FF2B5EF4-FFF2-40B4-BE49-F238E27FC236}">
                  <a16:creationId xmlns:a16="http://schemas.microsoft.com/office/drawing/2014/main" id="{1C6EA108-D6A8-41D4-AD1D-5AAE02FD47BE}"/>
                </a:ext>
              </a:extLst>
            </p:cNvPr>
            <p:cNvSpPr txBox="1"/>
            <p:nvPr/>
          </p:nvSpPr>
          <p:spPr>
            <a:xfrm>
              <a:off x="9719021" y="6344196"/>
              <a:ext cx="2472979" cy="338554"/>
            </a:xfrm>
            <a:prstGeom prst="rect">
              <a:avLst/>
            </a:prstGeom>
            <a:noFill/>
          </p:spPr>
          <p:txBody>
            <a:bodyPr wrap="square" rtlCol="0">
              <a:spAutoFit/>
            </a:bodyPr>
            <a:lstStyle/>
            <a:p>
              <a:r>
                <a:rPr lang="en-US" sz="1600" b="1" i="1" dirty="0">
                  <a:solidFill>
                    <a:srgbClr val="00B0F0"/>
                  </a:solidFill>
                  <a:latin typeface="Times New Roman" panose="02020603050405020304" pitchFamily="18" charset="0"/>
                  <a:cs typeface="Times New Roman" panose="02020603050405020304" pitchFamily="18" charset="0"/>
                </a:rPr>
                <a:t>kirti21_rs@ece.nits.ac.in</a:t>
              </a:r>
            </a:p>
          </p:txBody>
        </p:sp>
        <p:sp>
          <p:nvSpPr>
            <p:cNvPr id="13" name="TextBox 12">
              <a:extLst>
                <a:ext uri="{FF2B5EF4-FFF2-40B4-BE49-F238E27FC236}">
                  <a16:creationId xmlns:a16="http://schemas.microsoft.com/office/drawing/2014/main" id="{07A1B587-5F3C-4535-9262-8406F6385333}"/>
                </a:ext>
              </a:extLst>
            </p:cNvPr>
            <p:cNvSpPr txBox="1"/>
            <p:nvPr/>
          </p:nvSpPr>
          <p:spPr>
            <a:xfrm>
              <a:off x="646101" y="6373299"/>
              <a:ext cx="2472979" cy="338554"/>
            </a:xfrm>
            <a:prstGeom prst="rect">
              <a:avLst/>
            </a:prstGeom>
            <a:noFill/>
          </p:spPr>
          <p:txBody>
            <a:bodyPr wrap="square" rtlCol="0">
              <a:spAutoFit/>
            </a:bodyPr>
            <a:lstStyle/>
            <a:p>
              <a:r>
                <a:rPr lang="en-US" sz="1600" b="1" i="1" dirty="0">
                  <a:solidFill>
                    <a:srgbClr val="00B0F0"/>
                  </a:solidFill>
                  <a:latin typeface="Times New Roman" panose="02020603050405020304" pitchFamily="18" charset="0"/>
                  <a:cs typeface="Times New Roman" panose="02020603050405020304" pitchFamily="18" charset="0"/>
                </a:rPr>
                <a:t>Kirti Swagat Mohanty</a:t>
              </a:r>
            </a:p>
          </p:txBody>
        </p:sp>
        <p:pic>
          <p:nvPicPr>
            <p:cNvPr id="14" name="Picture 13" descr="Icon&#10;&#10;Description automatically generated">
              <a:extLst>
                <a:ext uri="{FF2B5EF4-FFF2-40B4-BE49-F238E27FC236}">
                  <a16:creationId xmlns:a16="http://schemas.microsoft.com/office/drawing/2014/main" id="{9D195D50-76D8-4FA3-9C61-E82E8704300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61700" y="6251431"/>
              <a:ext cx="460422" cy="460422"/>
            </a:xfrm>
            <a:prstGeom prst="rect">
              <a:avLst/>
            </a:prstGeom>
          </p:spPr>
        </p:pic>
        <p:pic>
          <p:nvPicPr>
            <p:cNvPr id="15" name="Picture 14" descr="Icon&#10;&#10;Description automatically generated">
              <a:extLst>
                <a:ext uri="{FF2B5EF4-FFF2-40B4-BE49-F238E27FC236}">
                  <a16:creationId xmlns:a16="http://schemas.microsoft.com/office/drawing/2014/main" id="{64644747-FD8B-4EAE-9253-A4E2E2C87A5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51415" y="6266130"/>
              <a:ext cx="494686" cy="494686"/>
            </a:xfrm>
            <a:prstGeom prst="rect">
              <a:avLst/>
            </a:prstGeom>
          </p:spPr>
        </p:pic>
        <p:pic>
          <p:nvPicPr>
            <p:cNvPr id="16" name="Picture 15" descr="Icon&#10;&#10;Description automatically generated">
              <a:extLst>
                <a:ext uri="{FF2B5EF4-FFF2-40B4-BE49-F238E27FC236}">
                  <a16:creationId xmlns:a16="http://schemas.microsoft.com/office/drawing/2014/main" id="{5FFD1315-2C44-42ED-BFE7-5D247FE1775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356450" y="6312844"/>
              <a:ext cx="401257" cy="401257"/>
            </a:xfrm>
            <a:prstGeom prst="rect">
              <a:avLst/>
            </a:prstGeom>
          </p:spPr>
        </p:pic>
      </p:grpSp>
      <p:sp>
        <p:nvSpPr>
          <p:cNvPr id="4" name="Slide Number Placeholder 3">
            <a:extLst>
              <a:ext uri="{FF2B5EF4-FFF2-40B4-BE49-F238E27FC236}">
                <a16:creationId xmlns:a16="http://schemas.microsoft.com/office/drawing/2014/main" id="{EB5FF990-4CA6-470A-A89E-5530AF1F5318}"/>
              </a:ext>
            </a:extLst>
          </p:cNvPr>
          <p:cNvSpPr>
            <a:spLocks noGrp="1"/>
          </p:cNvSpPr>
          <p:nvPr>
            <p:ph type="sldNum" sz="quarter" idx="12"/>
          </p:nvPr>
        </p:nvSpPr>
        <p:spPr/>
        <p:txBody>
          <a:bodyPr/>
          <a:lstStyle/>
          <a:p>
            <a:fld id="{F05E57AE-C7CB-4E1B-849C-35869BC6D3B3}" type="slidenum">
              <a:rPr lang="en-US" smtClean="0"/>
              <a:t>50</a:t>
            </a:fld>
            <a:endParaRPr lang="en-US"/>
          </a:p>
        </p:txBody>
      </p:sp>
      <p:sp>
        <p:nvSpPr>
          <p:cNvPr id="18" name="Rectangle 17">
            <a:extLst>
              <a:ext uri="{FF2B5EF4-FFF2-40B4-BE49-F238E27FC236}">
                <a16:creationId xmlns:a16="http://schemas.microsoft.com/office/drawing/2014/main" id="{2C0B0220-A297-44CD-9970-BBB89B025210}"/>
              </a:ext>
            </a:extLst>
          </p:cNvPr>
          <p:cNvSpPr/>
          <p:nvPr/>
        </p:nvSpPr>
        <p:spPr>
          <a:xfrm>
            <a:off x="3412082" y="740571"/>
            <a:ext cx="8364436" cy="3431709"/>
          </a:xfrm>
          <a:prstGeom prst="rect">
            <a:avLst/>
          </a:prstGeom>
        </p:spPr>
        <p:txBody>
          <a:bodyPr wrap="square" lIns="91440" tIns="45720" rIns="91440" bIns="45720" anchor="t">
            <a:spAutoFit/>
          </a:bodyPr>
          <a:lstStyle/>
          <a:p>
            <a:pPr algn="just">
              <a:spcBef>
                <a:spcPts val="600"/>
              </a:spcBef>
              <a:spcAft>
                <a:spcPts val="600"/>
              </a:spcAft>
            </a:pPr>
            <a:endParaRPr lang="en-US" sz="3200" dirty="0">
              <a:latin typeface="Garamond" panose="02020404030301010803" pitchFamily="18" charset="0"/>
              <a:cs typeface="Times New Roman" pitchFamily="18" charset="0"/>
            </a:endParaRPr>
          </a:p>
          <a:p>
            <a:pPr marL="457200" indent="-457200" algn="just"/>
            <a:r>
              <a:rPr lang="en-US" sz="2000" dirty="0">
                <a:latin typeface="Garamond" panose="02020404030301010803" pitchFamily="18" charset="0"/>
                <a:cs typeface="Times New Roman" pitchFamily="18" charset="0"/>
              </a:rPr>
              <a:t>[1]  </a:t>
            </a:r>
            <a:r>
              <a:rPr lang="en-US" sz="2000" dirty="0" err="1">
                <a:latin typeface="Garamond" panose="02020404030301010803" pitchFamily="18" charset="0"/>
                <a:cs typeface="Times New Roman" pitchFamily="18" charset="0"/>
              </a:rPr>
              <a:t>R.Kumar,“Research</a:t>
            </a:r>
            <a:r>
              <a:rPr lang="en-US" sz="2000" dirty="0">
                <a:latin typeface="Garamond" panose="02020404030301010803" pitchFamily="18" charset="0"/>
                <a:cs typeface="Times New Roman" pitchFamily="18" charset="0"/>
              </a:rPr>
              <a:t> methodology: A step-by-step guide for </a:t>
            </a:r>
            <a:r>
              <a:rPr lang="en-US" sz="2000" dirty="0" err="1">
                <a:latin typeface="Garamond" panose="02020404030301010803" pitchFamily="18" charset="0"/>
                <a:cs typeface="Times New Roman" pitchFamily="18" charset="0"/>
              </a:rPr>
              <a:t>beginners,”Sage</a:t>
            </a:r>
            <a:r>
              <a:rPr lang="en-US" sz="2000" dirty="0">
                <a:latin typeface="Garamond" panose="02020404030301010803" pitchFamily="18" charset="0"/>
                <a:cs typeface="Times New Roman" pitchFamily="18" charset="0"/>
              </a:rPr>
              <a:t> Publications Limited, 2019.</a:t>
            </a:r>
          </a:p>
          <a:p>
            <a:pPr marL="457200" indent="-457200" algn="just"/>
            <a:endParaRPr lang="en-US" sz="2000" dirty="0">
              <a:latin typeface="Garamond" panose="02020404030301010803" pitchFamily="18" charset="0"/>
              <a:cs typeface="Times New Roman" pitchFamily="18" charset="0"/>
            </a:endParaRPr>
          </a:p>
          <a:p>
            <a:pPr marL="457200" indent="-457200" algn="just"/>
            <a:r>
              <a:rPr lang="en-US" sz="2000" dirty="0">
                <a:latin typeface="Garamond" panose="02020404030301010803" pitchFamily="18" charset="0"/>
                <a:cs typeface="Times New Roman" pitchFamily="18" charset="0"/>
              </a:rPr>
              <a:t>[2]  E. M. Phillips, and D. S. </a:t>
            </a:r>
            <a:r>
              <a:rPr lang="en-US" sz="2000" dirty="0" err="1">
                <a:latin typeface="Garamond" panose="02020404030301010803" pitchFamily="18" charset="0"/>
                <a:cs typeface="Times New Roman" pitchFamily="18" charset="0"/>
              </a:rPr>
              <a:t>Pugh,“How</a:t>
            </a:r>
            <a:r>
              <a:rPr lang="en-US" sz="2000" dirty="0">
                <a:latin typeface="Garamond" panose="02020404030301010803" pitchFamily="18" charset="0"/>
                <a:cs typeface="Times New Roman" pitchFamily="18" charset="0"/>
              </a:rPr>
              <a:t> to get a Ph. D.-A Handbook for Ph. D. and Their </a:t>
            </a:r>
            <a:r>
              <a:rPr lang="en-US" sz="2000" dirty="0" err="1">
                <a:latin typeface="Garamond" panose="02020404030301010803" pitchFamily="18" charset="0"/>
                <a:cs typeface="Times New Roman" pitchFamily="18" charset="0"/>
              </a:rPr>
              <a:t>Students,”McGraw</a:t>
            </a:r>
            <a:r>
              <a:rPr lang="en-US" sz="2000" dirty="0">
                <a:latin typeface="Garamond" panose="02020404030301010803" pitchFamily="18" charset="0"/>
                <a:cs typeface="Times New Roman" pitchFamily="18" charset="0"/>
              </a:rPr>
              <a:t>-Hill Education, 4</a:t>
            </a:r>
            <a:r>
              <a:rPr lang="en-US" sz="2000" baseline="30000" dirty="0">
                <a:latin typeface="Garamond" panose="02020404030301010803" pitchFamily="18" charset="0"/>
                <a:cs typeface="Times New Roman" pitchFamily="18" charset="0"/>
              </a:rPr>
              <a:t>th</a:t>
            </a:r>
            <a:r>
              <a:rPr lang="en-US" sz="2000" dirty="0">
                <a:latin typeface="Garamond" panose="02020404030301010803" pitchFamily="18" charset="0"/>
                <a:cs typeface="Times New Roman" pitchFamily="18" charset="0"/>
              </a:rPr>
              <a:t>  ed., Maidenhead, England, 2005.</a:t>
            </a:r>
          </a:p>
          <a:p>
            <a:pPr marL="457200" indent="-457200" algn="just"/>
            <a:endParaRPr lang="en-US" sz="2000" dirty="0">
              <a:latin typeface="Garamond" panose="02020404030301010803" pitchFamily="18" charset="0"/>
              <a:cs typeface="Times New Roman" pitchFamily="18" charset="0"/>
            </a:endParaRPr>
          </a:p>
          <a:p>
            <a:pPr marL="457200" indent="-457200" algn="just"/>
            <a:r>
              <a:rPr lang="en-US" sz="2000" dirty="0">
                <a:latin typeface="Garamond" panose="02020404030301010803" pitchFamily="18" charset="0"/>
                <a:cs typeface="Times New Roman" pitchFamily="18" charset="0"/>
              </a:rPr>
              <a:t>[3]     A. </a:t>
            </a:r>
            <a:r>
              <a:rPr lang="en-US" sz="2000" dirty="0" err="1">
                <a:latin typeface="Garamond" panose="02020404030301010803" pitchFamily="18" charset="0"/>
                <a:cs typeface="Times New Roman" pitchFamily="18" charset="0"/>
              </a:rPr>
              <a:t>Wilson,“Handbook</a:t>
            </a:r>
            <a:r>
              <a:rPr lang="en-US" sz="2000" dirty="0">
                <a:latin typeface="Garamond" panose="02020404030301010803" pitchFamily="18" charset="0"/>
                <a:cs typeface="Times New Roman" pitchFamily="18" charset="0"/>
              </a:rPr>
              <a:t> of Science </a:t>
            </a:r>
            <a:r>
              <a:rPr lang="en-US" sz="2000" dirty="0" err="1">
                <a:latin typeface="Garamond" panose="02020404030301010803" pitchFamily="18" charset="0"/>
                <a:cs typeface="Times New Roman" pitchFamily="18" charset="0"/>
              </a:rPr>
              <a:t>Communication,”,Taylor</a:t>
            </a:r>
            <a:r>
              <a:rPr lang="en-US" sz="2000" dirty="0">
                <a:latin typeface="Garamond" panose="02020404030301010803" pitchFamily="18" charset="0"/>
                <a:cs typeface="Times New Roman" pitchFamily="18" charset="0"/>
              </a:rPr>
              <a:t> </a:t>
            </a:r>
            <a:r>
              <a:rPr lang="en-US" sz="2000" dirty="0" err="1">
                <a:latin typeface="Garamond" panose="02020404030301010803" pitchFamily="18" charset="0"/>
                <a:cs typeface="Times New Roman" pitchFamily="18" charset="0"/>
              </a:rPr>
              <a:t>Fransic</a:t>
            </a:r>
            <a:r>
              <a:rPr lang="en-US" sz="2000" dirty="0">
                <a:latin typeface="Garamond" panose="02020404030301010803" pitchFamily="18" charset="0"/>
                <a:cs typeface="Times New Roman" pitchFamily="18" charset="0"/>
              </a:rPr>
              <a:t>, 1</a:t>
            </a:r>
            <a:r>
              <a:rPr lang="en-US" sz="2000" baseline="30000" dirty="0">
                <a:latin typeface="Garamond" panose="02020404030301010803" pitchFamily="18" charset="0"/>
                <a:cs typeface="Times New Roman" pitchFamily="18" charset="0"/>
              </a:rPr>
              <a:t>st</a:t>
            </a:r>
            <a:r>
              <a:rPr lang="en-US" sz="2000" dirty="0">
                <a:latin typeface="Garamond" panose="02020404030301010803" pitchFamily="18" charset="0"/>
                <a:cs typeface="Times New Roman" pitchFamily="18" charset="0"/>
              </a:rPr>
              <a:t> ed., Abingdon, UK, 1998.</a:t>
            </a:r>
          </a:p>
        </p:txBody>
      </p:sp>
    </p:spTree>
    <p:extLst>
      <p:ext uri="{BB962C8B-B14F-4D97-AF65-F5344CB8AC3E}">
        <p14:creationId xmlns:p14="http://schemas.microsoft.com/office/powerpoint/2010/main" val="756578301"/>
      </p:ext>
    </p:extLst>
  </p:cSld>
  <p:clrMapOvr>
    <a:masterClrMapping/>
  </p:clrMapOvr>
  <mc:AlternateContent xmlns:mc="http://schemas.openxmlformats.org/markup-compatibility/2006" xmlns:p14="http://schemas.microsoft.com/office/powerpoint/2010/main">
    <mc:Choice Requires="p14">
      <p:transition spd="slow" p14:dur="6750" advClick="0"/>
    </mc:Choice>
    <mc:Fallback xmlns="">
      <p:transition spd="slow" advClick="0"/>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Garamond" panose="02020404030301010803" pitchFamily="18" charset="0"/>
              </a:rPr>
              <a:t>Information Theory and Coding</a:t>
            </a:r>
            <a:br>
              <a:rPr lang="en-US" b="1" dirty="0">
                <a:latin typeface="Garamond" panose="02020404030301010803" pitchFamily="18" charset="0"/>
              </a:rPr>
            </a:br>
            <a:r>
              <a:rPr lang="en-US" b="1" dirty="0">
                <a:latin typeface="Garamond" panose="02020404030301010803" pitchFamily="18" charset="0"/>
              </a:rPr>
              <a:t>(EC 5135)</a:t>
            </a:r>
          </a:p>
        </p:txBody>
      </p:sp>
      <p:sp>
        <p:nvSpPr>
          <p:cNvPr id="3" name="Content Placeholder 2"/>
          <p:cNvSpPr>
            <a:spLocks noGrp="1"/>
          </p:cNvSpPr>
          <p:nvPr>
            <p:ph idx="1"/>
          </p:nvPr>
        </p:nvSpPr>
        <p:spPr/>
        <p:txBody>
          <a:bodyPr>
            <a:normAutofit/>
          </a:bodyPr>
          <a:lstStyle/>
          <a:p>
            <a:r>
              <a:rPr lang="en-US" dirty="0">
                <a:latin typeface="Garamond" panose="02020404030301010803" pitchFamily="18" charset="0"/>
              </a:rPr>
              <a:t>Course Instructors</a:t>
            </a:r>
          </a:p>
          <a:p>
            <a:pPr lvl="1"/>
            <a:r>
              <a:rPr lang="en-US" sz="2000" dirty="0">
                <a:latin typeface="Garamond" panose="02020404030301010803" pitchFamily="18" charset="0"/>
              </a:rPr>
              <a:t>Dr. </a:t>
            </a:r>
            <a:r>
              <a:rPr lang="en-US" sz="2000" dirty="0" err="1">
                <a:latin typeface="Garamond" panose="02020404030301010803" pitchFamily="18" charset="0"/>
              </a:rPr>
              <a:t>Prabina</a:t>
            </a:r>
            <a:r>
              <a:rPr lang="en-US" sz="2000" dirty="0">
                <a:latin typeface="Garamond" panose="02020404030301010803" pitchFamily="18" charset="0"/>
              </a:rPr>
              <a:t> </a:t>
            </a:r>
            <a:r>
              <a:rPr lang="en-US" sz="2000" dirty="0" err="1">
                <a:latin typeface="Garamond" panose="02020404030301010803" pitchFamily="18" charset="0"/>
              </a:rPr>
              <a:t>Pattanayak</a:t>
            </a:r>
            <a:r>
              <a:rPr lang="en-US" sz="2000" dirty="0">
                <a:latin typeface="Garamond" panose="02020404030301010803" pitchFamily="18" charset="0"/>
              </a:rPr>
              <a:t>, Dept. of ECE</a:t>
            </a:r>
          </a:p>
          <a:p>
            <a:pPr lvl="1"/>
            <a:r>
              <a:rPr lang="en-US" sz="2000" dirty="0">
                <a:latin typeface="Garamond" panose="02020404030301010803" pitchFamily="18" charset="0"/>
              </a:rPr>
              <a:t>Dr. Wasim </a:t>
            </a:r>
            <a:r>
              <a:rPr lang="en-US" sz="2000" dirty="0" err="1">
                <a:latin typeface="Garamond" panose="02020404030301010803" pitchFamily="18" charset="0"/>
              </a:rPr>
              <a:t>Arif</a:t>
            </a:r>
            <a:r>
              <a:rPr lang="en-US" sz="2000" dirty="0">
                <a:latin typeface="Garamond" panose="02020404030301010803" pitchFamily="18" charset="0"/>
              </a:rPr>
              <a:t>, Dept. of ECE</a:t>
            </a:r>
          </a:p>
        </p:txBody>
      </p:sp>
      <p:grpSp>
        <p:nvGrpSpPr>
          <p:cNvPr id="7" name="Group 6">
            <a:extLst>
              <a:ext uri="{FF2B5EF4-FFF2-40B4-BE49-F238E27FC236}">
                <a16:creationId xmlns:a16="http://schemas.microsoft.com/office/drawing/2014/main" id="{CEB85B56-A73D-4262-BDC2-8462C69195EA}"/>
              </a:ext>
            </a:extLst>
          </p:cNvPr>
          <p:cNvGrpSpPr/>
          <p:nvPr/>
        </p:nvGrpSpPr>
        <p:grpSpPr>
          <a:xfrm>
            <a:off x="15629" y="46604"/>
            <a:ext cx="11074617" cy="693969"/>
            <a:chOff x="15629" y="46604"/>
            <a:chExt cx="11074617" cy="693969"/>
          </a:xfrm>
        </p:grpSpPr>
        <p:sp>
          <p:nvSpPr>
            <p:cNvPr id="8" name="Rectangle 7">
              <a:extLst>
                <a:ext uri="{FF2B5EF4-FFF2-40B4-BE49-F238E27FC236}">
                  <a16:creationId xmlns:a16="http://schemas.microsoft.com/office/drawing/2014/main" id="{DC98AC4A-4379-49C6-838B-97C12D58E580}"/>
                </a:ext>
              </a:extLst>
            </p:cNvPr>
            <p:cNvSpPr/>
            <p:nvPr/>
          </p:nvSpPr>
          <p:spPr>
            <a:xfrm>
              <a:off x="744972" y="208922"/>
              <a:ext cx="10345274" cy="369332"/>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lIns="91440" tIns="45720" rIns="91440" bIns="45720">
              <a:spAutoFit/>
              <a:scene3d>
                <a:camera prst="orthographicFront"/>
                <a:lightRig rig="threePt" dir="t"/>
              </a:scene3d>
              <a:sp3d extrusionH="57150">
                <a:bevelT w="38100" h="38100" prst="relaxedInset"/>
              </a:sp3d>
            </a:bodyPr>
            <a:lstStyle/>
            <a:p>
              <a:r>
                <a:rPr lang="en-US" b="1" cap="none" spc="0" dirty="0">
                  <a:ln w="0"/>
                  <a:solidFill>
                    <a:schemeClr val="tx1"/>
                  </a:solidFill>
                  <a:effectLst>
                    <a:outerShdw blurRad="50800" dist="38100" dir="2700000" algn="tl" rotWithShape="0">
                      <a:prstClr val="black">
                        <a:alpha val="40000"/>
                      </a:prstClr>
                    </a:outerShdw>
                  </a:effectLst>
                </a:rPr>
                <a:t>Department of Electronics and Communication Engineering, NIT Silchar </a:t>
              </a:r>
            </a:p>
          </p:txBody>
        </p:sp>
        <p:pic>
          <p:nvPicPr>
            <p:cNvPr id="9" name="Picture 8">
              <a:extLst>
                <a:ext uri="{FF2B5EF4-FFF2-40B4-BE49-F238E27FC236}">
                  <a16:creationId xmlns:a16="http://schemas.microsoft.com/office/drawing/2014/main" id="{F74EE9CF-9C62-46DF-87B1-7282C66F2F2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629" y="46604"/>
              <a:ext cx="729343" cy="69396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grpSp>
        <p:nvGrpSpPr>
          <p:cNvPr id="10" name="Group 9">
            <a:extLst>
              <a:ext uri="{FF2B5EF4-FFF2-40B4-BE49-F238E27FC236}">
                <a16:creationId xmlns:a16="http://schemas.microsoft.com/office/drawing/2014/main" id="{C0B21F0D-DE95-4CE8-925F-4F2AFB579B0F}"/>
              </a:ext>
            </a:extLst>
          </p:cNvPr>
          <p:cNvGrpSpPr/>
          <p:nvPr/>
        </p:nvGrpSpPr>
        <p:grpSpPr>
          <a:xfrm>
            <a:off x="151415" y="6251431"/>
            <a:ext cx="12040585" cy="509385"/>
            <a:chOff x="151415" y="6251431"/>
            <a:chExt cx="12040585" cy="509385"/>
          </a:xfrm>
        </p:grpSpPr>
        <p:sp>
          <p:nvSpPr>
            <p:cNvPr id="11" name="TextBox 10">
              <a:extLst>
                <a:ext uri="{FF2B5EF4-FFF2-40B4-BE49-F238E27FC236}">
                  <a16:creationId xmlns:a16="http://schemas.microsoft.com/office/drawing/2014/main" id="{F7C4AACC-071D-4CE5-A008-D15F05FEF19A}"/>
                </a:ext>
              </a:extLst>
            </p:cNvPr>
            <p:cNvSpPr txBox="1"/>
            <p:nvPr/>
          </p:nvSpPr>
          <p:spPr>
            <a:xfrm>
              <a:off x="5064728" y="6373299"/>
              <a:ext cx="2062544" cy="338554"/>
            </a:xfrm>
            <a:prstGeom prst="rect">
              <a:avLst/>
            </a:prstGeom>
            <a:noFill/>
          </p:spPr>
          <p:txBody>
            <a:bodyPr wrap="square" rtlCol="0">
              <a:spAutoFit/>
            </a:bodyPr>
            <a:lstStyle/>
            <a:p>
              <a:r>
                <a:rPr lang="en-US" sz="1600" b="1" i="1" dirty="0">
                  <a:solidFill>
                    <a:srgbClr val="00B0F0"/>
                  </a:solidFill>
                  <a:latin typeface="Times New Roman" panose="02020603050405020304" pitchFamily="18" charset="0"/>
                  <a:cs typeface="Times New Roman" panose="02020603050405020304" pitchFamily="18" charset="0"/>
                </a:rPr>
                <a:t>Scholar Id:21304068 </a:t>
              </a:r>
            </a:p>
          </p:txBody>
        </p:sp>
        <p:sp>
          <p:nvSpPr>
            <p:cNvPr id="12" name="TextBox 11">
              <a:extLst>
                <a:ext uri="{FF2B5EF4-FFF2-40B4-BE49-F238E27FC236}">
                  <a16:creationId xmlns:a16="http://schemas.microsoft.com/office/drawing/2014/main" id="{1C6EA108-D6A8-41D4-AD1D-5AAE02FD47BE}"/>
                </a:ext>
              </a:extLst>
            </p:cNvPr>
            <p:cNvSpPr txBox="1"/>
            <p:nvPr/>
          </p:nvSpPr>
          <p:spPr>
            <a:xfrm>
              <a:off x="9719021" y="6344196"/>
              <a:ext cx="2472979" cy="338554"/>
            </a:xfrm>
            <a:prstGeom prst="rect">
              <a:avLst/>
            </a:prstGeom>
            <a:noFill/>
          </p:spPr>
          <p:txBody>
            <a:bodyPr wrap="square" rtlCol="0">
              <a:spAutoFit/>
            </a:bodyPr>
            <a:lstStyle/>
            <a:p>
              <a:r>
                <a:rPr lang="en-US" sz="1600" b="1" i="1" dirty="0">
                  <a:solidFill>
                    <a:srgbClr val="00B0F0"/>
                  </a:solidFill>
                  <a:latin typeface="Times New Roman" panose="02020603050405020304" pitchFamily="18" charset="0"/>
                  <a:cs typeface="Times New Roman" panose="02020603050405020304" pitchFamily="18" charset="0"/>
                </a:rPr>
                <a:t>kirti21_rs@ece.nits.ac.in</a:t>
              </a:r>
            </a:p>
          </p:txBody>
        </p:sp>
        <p:sp>
          <p:nvSpPr>
            <p:cNvPr id="13" name="TextBox 12">
              <a:extLst>
                <a:ext uri="{FF2B5EF4-FFF2-40B4-BE49-F238E27FC236}">
                  <a16:creationId xmlns:a16="http://schemas.microsoft.com/office/drawing/2014/main" id="{07A1B587-5F3C-4535-9262-8406F6385333}"/>
                </a:ext>
              </a:extLst>
            </p:cNvPr>
            <p:cNvSpPr txBox="1"/>
            <p:nvPr/>
          </p:nvSpPr>
          <p:spPr>
            <a:xfrm>
              <a:off x="646101" y="6373299"/>
              <a:ext cx="2472979" cy="338554"/>
            </a:xfrm>
            <a:prstGeom prst="rect">
              <a:avLst/>
            </a:prstGeom>
            <a:noFill/>
          </p:spPr>
          <p:txBody>
            <a:bodyPr wrap="square" rtlCol="0">
              <a:spAutoFit/>
            </a:bodyPr>
            <a:lstStyle/>
            <a:p>
              <a:r>
                <a:rPr lang="en-US" sz="1600" b="1" i="1" dirty="0">
                  <a:solidFill>
                    <a:srgbClr val="00B0F0"/>
                  </a:solidFill>
                  <a:latin typeface="Times New Roman" panose="02020603050405020304" pitchFamily="18" charset="0"/>
                  <a:cs typeface="Times New Roman" panose="02020603050405020304" pitchFamily="18" charset="0"/>
                </a:rPr>
                <a:t>Kirti Swagat Mohanty</a:t>
              </a:r>
            </a:p>
          </p:txBody>
        </p:sp>
        <p:pic>
          <p:nvPicPr>
            <p:cNvPr id="14" name="Picture 13" descr="Icon&#10;&#10;Description automatically generated">
              <a:extLst>
                <a:ext uri="{FF2B5EF4-FFF2-40B4-BE49-F238E27FC236}">
                  <a16:creationId xmlns:a16="http://schemas.microsoft.com/office/drawing/2014/main" id="{9D195D50-76D8-4FA3-9C61-E82E8704300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61700" y="6251431"/>
              <a:ext cx="460422" cy="460422"/>
            </a:xfrm>
            <a:prstGeom prst="rect">
              <a:avLst/>
            </a:prstGeom>
          </p:spPr>
        </p:pic>
        <p:pic>
          <p:nvPicPr>
            <p:cNvPr id="15" name="Picture 14" descr="Icon&#10;&#10;Description automatically generated">
              <a:extLst>
                <a:ext uri="{FF2B5EF4-FFF2-40B4-BE49-F238E27FC236}">
                  <a16:creationId xmlns:a16="http://schemas.microsoft.com/office/drawing/2014/main" id="{64644747-FD8B-4EAE-9253-A4E2E2C87A5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1415" y="6266130"/>
              <a:ext cx="494686" cy="494686"/>
            </a:xfrm>
            <a:prstGeom prst="rect">
              <a:avLst/>
            </a:prstGeom>
          </p:spPr>
        </p:pic>
        <p:pic>
          <p:nvPicPr>
            <p:cNvPr id="16" name="Picture 15" descr="Icon&#10;&#10;Description automatically generated">
              <a:extLst>
                <a:ext uri="{FF2B5EF4-FFF2-40B4-BE49-F238E27FC236}">
                  <a16:creationId xmlns:a16="http://schemas.microsoft.com/office/drawing/2014/main" id="{5FFD1315-2C44-42ED-BFE7-5D247FE1775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356450" y="6312844"/>
              <a:ext cx="401257" cy="401257"/>
            </a:xfrm>
            <a:prstGeom prst="rect">
              <a:avLst/>
            </a:prstGeom>
          </p:spPr>
        </p:pic>
      </p:grpSp>
      <p:sp>
        <p:nvSpPr>
          <p:cNvPr id="4" name="Slide Number Placeholder 3">
            <a:extLst>
              <a:ext uri="{FF2B5EF4-FFF2-40B4-BE49-F238E27FC236}">
                <a16:creationId xmlns:a16="http://schemas.microsoft.com/office/drawing/2014/main" id="{EB5FF990-4CA6-470A-A89E-5530AF1F5318}"/>
              </a:ext>
            </a:extLst>
          </p:cNvPr>
          <p:cNvSpPr>
            <a:spLocks noGrp="1"/>
          </p:cNvSpPr>
          <p:nvPr>
            <p:ph type="sldNum" sz="quarter" idx="12"/>
          </p:nvPr>
        </p:nvSpPr>
        <p:spPr/>
        <p:txBody>
          <a:bodyPr/>
          <a:lstStyle/>
          <a:p>
            <a:fld id="{F05E57AE-C7CB-4E1B-849C-35869BC6D3B3}" type="slidenum">
              <a:rPr lang="en-US" smtClean="0"/>
              <a:t>51</a:t>
            </a:fld>
            <a:endParaRPr lang="en-US"/>
          </a:p>
        </p:txBody>
      </p:sp>
    </p:spTree>
    <p:extLst>
      <p:ext uri="{BB962C8B-B14F-4D97-AF65-F5344CB8AC3E}">
        <p14:creationId xmlns:p14="http://schemas.microsoft.com/office/powerpoint/2010/main" val="3820647118"/>
      </p:ext>
    </p:extLst>
  </p:cSld>
  <p:clrMapOvr>
    <a:masterClrMapping/>
  </p:clrMapOvr>
  <mc:AlternateContent xmlns:mc="http://schemas.openxmlformats.org/markup-compatibility/2006" xmlns:p14="http://schemas.microsoft.com/office/powerpoint/2010/main">
    <mc:Choice Requires="p14">
      <p:transition spd="slow" p14:dur="6750" advClick="0"/>
    </mc:Choice>
    <mc:Fallback xmlns="">
      <p:transition spd="slow" advClick="0"/>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Garamond" panose="02020404030301010803" pitchFamily="18" charset="0"/>
              </a:rPr>
              <a:t>Contents</a:t>
            </a:r>
          </a:p>
        </p:txBody>
      </p:sp>
      <p:grpSp>
        <p:nvGrpSpPr>
          <p:cNvPr id="7" name="Group 6">
            <a:extLst>
              <a:ext uri="{FF2B5EF4-FFF2-40B4-BE49-F238E27FC236}">
                <a16:creationId xmlns:a16="http://schemas.microsoft.com/office/drawing/2014/main" id="{CEB85B56-A73D-4262-BDC2-8462C69195EA}"/>
              </a:ext>
            </a:extLst>
          </p:cNvPr>
          <p:cNvGrpSpPr/>
          <p:nvPr/>
        </p:nvGrpSpPr>
        <p:grpSpPr>
          <a:xfrm>
            <a:off x="15629" y="46604"/>
            <a:ext cx="11074617" cy="693969"/>
            <a:chOff x="15629" y="46604"/>
            <a:chExt cx="11074617" cy="693969"/>
          </a:xfrm>
        </p:grpSpPr>
        <p:sp>
          <p:nvSpPr>
            <p:cNvPr id="8" name="Rectangle 7">
              <a:extLst>
                <a:ext uri="{FF2B5EF4-FFF2-40B4-BE49-F238E27FC236}">
                  <a16:creationId xmlns:a16="http://schemas.microsoft.com/office/drawing/2014/main" id="{DC98AC4A-4379-49C6-838B-97C12D58E580}"/>
                </a:ext>
              </a:extLst>
            </p:cNvPr>
            <p:cNvSpPr/>
            <p:nvPr/>
          </p:nvSpPr>
          <p:spPr>
            <a:xfrm>
              <a:off x="744972" y="208922"/>
              <a:ext cx="10345274" cy="369332"/>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lIns="91440" tIns="45720" rIns="91440" bIns="45720">
              <a:spAutoFit/>
              <a:scene3d>
                <a:camera prst="orthographicFront"/>
                <a:lightRig rig="threePt" dir="t"/>
              </a:scene3d>
              <a:sp3d extrusionH="57150">
                <a:bevelT w="38100" h="38100" prst="relaxedInset"/>
              </a:sp3d>
            </a:bodyPr>
            <a:lstStyle/>
            <a:p>
              <a:r>
                <a:rPr lang="en-US" b="1" cap="none" spc="0" dirty="0">
                  <a:ln w="0"/>
                  <a:solidFill>
                    <a:schemeClr val="tx1"/>
                  </a:solidFill>
                  <a:effectLst>
                    <a:outerShdw blurRad="50800" dist="38100" dir="2700000" algn="tl" rotWithShape="0">
                      <a:prstClr val="black">
                        <a:alpha val="40000"/>
                      </a:prstClr>
                    </a:outerShdw>
                  </a:effectLst>
                </a:rPr>
                <a:t>Department of Electronics and Communication Engineering, NIT Silchar </a:t>
              </a:r>
            </a:p>
          </p:txBody>
        </p:sp>
        <p:pic>
          <p:nvPicPr>
            <p:cNvPr id="9" name="Picture 8">
              <a:extLst>
                <a:ext uri="{FF2B5EF4-FFF2-40B4-BE49-F238E27FC236}">
                  <a16:creationId xmlns:a16="http://schemas.microsoft.com/office/drawing/2014/main" id="{F74EE9CF-9C62-46DF-87B1-7282C66F2F2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629" y="46604"/>
              <a:ext cx="729343" cy="69396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grpSp>
        <p:nvGrpSpPr>
          <p:cNvPr id="10" name="Group 9">
            <a:extLst>
              <a:ext uri="{FF2B5EF4-FFF2-40B4-BE49-F238E27FC236}">
                <a16:creationId xmlns:a16="http://schemas.microsoft.com/office/drawing/2014/main" id="{C0B21F0D-DE95-4CE8-925F-4F2AFB579B0F}"/>
              </a:ext>
            </a:extLst>
          </p:cNvPr>
          <p:cNvGrpSpPr/>
          <p:nvPr/>
        </p:nvGrpSpPr>
        <p:grpSpPr>
          <a:xfrm>
            <a:off x="151415" y="6251431"/>
            <a:ext cx="12040585" cy="509385"/>
            <a:chOff x="151415" y="6251431"/>
            <a:chExt cx="12040585" cy="509385"/>
          </a:xfrm>
        </p:grpSpPr>
        <p:sp>
          <p:nvSpPr>
            <p:cNvPr id="11" name="TextBox 10">
              <a:extLst>
                <a:ext uri="{FF2B5EF4-FFF2-40B4-BE49-F238E27FC236}">
                  <a16:creationId xmlns:a16="http://schemas.microsoft.com/office/drawing/2014/main" id="{F7C4AACC-071D-4CE5-A008-D15F05FEF19A}"/>
                </a:ext>
              </a:extLst>
            </p:cNvPr>
            <p:cNvSpPr txBox="1"/>
            <p:nvPr/>
          </p:nvSpPr>
          <p:spPr>
            <a:xfrm>
              <a:off x="5064728" y="6373299"/>
              <a:ext cx="2062544" cy="338554"/>
            </a:xfrm>
            <a:prstGeom prst="rect">
              <a:avLst/>
            </a:prstGeom>
            <a:noFill/>
          </p:spPr>
          <p:txBody>
            <a:bodyPr wrap="square" rtlCol="0">
              <a:spAutoFit/>
            </a:bodyPr>
            <a:lstStyle/>
            <a:p>
              <a:r>
                <a:rPr lang="en-US" sz="1600" b="1" i="1" dirty="0">
                  <a:solidFill>
                    <a:srgbClr val="00B0F0"/>
                  </a:solidFill>
                  <a:latin typeface="Times New Roman" panose="02020603050405020304" pitchFamily="18" charset="0"/>
                  <a:cs typeface="Times New Roman" panose="02020603050405020304" pitchFamily="18" charset="0"/>
                </a:rPr>
                <a:t>Scholar Id:21304068 </a:t>
              </a:r>
            </a:p>
          </p:txBody>
        </p:sp>
        <p:sp>
          <p:nvSpPr>
            <p:cNvPr id="12" name="TextBox 11">
              <a:extLst>
                <a:ext uri="{FF2B5EF4-FFF2-40B4-BE49-F238E27FC236}">
                  <a16:creationId xmlns:a16="http://schemas.microsoft.com/office/drawing/2014/main" id="{1C6EA108-D6A8-41D4-AD1D-5AAE02FD47BE}"/>
                </a:ext>
              </a:extLst>
            </p:cNvPr>
            <p:cNvSpPr txBox="1"/>
            <p:nvPr/>
          </p:nvSpPr>
          <p:spPr>
            <a:xfrm>
              <a:off x="9719021" y="6344196"/>
              <a:ext cx="2472979" cy="338554"/>
            </a:xfrm>
            <a:prstGeom prst="rect">
              <a:avLst/>
            </a:prstGeom>
            <a:noFill/>
          </p:spPr>
          <p:txBody>
            <a:bodyPr wrap="square" rtlCol="0">
              <a:spAutoFit/>
            </a:bodyPr>
            <a:lstStyle/>
            <a:p>
              <a:r>
                <a:rPr lang="en-US" sz="1600" b="1" i="1" dirty="0">
                  <a:solidFill>
                    <a:srgbClr val="00B0F0"/>
                  </a:solidFill>
                  <a:latin typeface="Times New Roman" panose="02020603050405020304" pitchFamily="18" charset="0"/>
                  <a:cs typeface="Times New Roman" panose="02020603050405020304" pitchFamily="18" charset="0"/>
                </a:rPr>
                <a:t>kirti21_rs@ece.nits.ac.in</a:t>
              </a:r>
            </a:p>
          </p:txBody>
        </p:sp>
        <p:sp>
          <p:nvSpPr>
            <p:cNvPr id="13" name="TextBox 12">
              <a:extLst>
                <a:ext uri="{FF2B5EF4-FFF2-40B4-BE49-F238E27FC236}">
                  <a16:creationId xmlns:a16="http://schemas.microsoft.com/office/drawing/2014/main" id="{07A1B587-5F3C-4535-9262-8406F6385333}"/>
                </a:ext>
              </a:extLst>
            </p:cNvPr>
            <p:cNvSpPr txBox="1"/>
            <p:nvPr/>
          </p:nvSpPr>
          <p:spPr>
            <a:xfrm>
              <a:off x="646101" y="6373299"/>
              <a:ext cx="2472979" cy="338554"/>
            </a:xfrm>
            <a:prstGeom prst="rect">
              <a:avLst/>
            </a:prstGeom>
            <a:noFill/>
          </p:spPr>
          <p:txBody>
            <a:bodyPr wrap="square" rtlCol="0">
              <a:spAutoFit/>
            </a:bodyPr>
            <a:lstStyle/>
            <a:p>
              <a:r>
                <a:rPr lang="en-US" sz="1600" b="1" i="1" dirty="0">
                  <a:solidFill>
                    <a:srgbClr val="00B0F0"/>
                  </a:solidFill>
                  <a:latin typeface="Times New Roman" panose="02020603050405020304" pitchFamily="18" charset="0"/>
                  <a:cs typeface="Times New Roman" panose="02020603050405020304" pitchFamily="18" charset="0"/>
                </a:rPr>
                <a:t>Kirti Swagat Mohanty</a:t>
              </a:r>
            </a:p>
          </p:txBody>
        </p:sp>
        <p:pic>
          <p:nvPicPr>
            <p:cNvPr id="14" name="Picture 13" descr="Icon&#10;&#10;Description automatically generated">
              <a:extLst>
                <a:ext uri="{FF2B5EF4-FFF2-40B4-BE49-F238E27FC236}">
                  <a16:creationId xmlns:a16="http://schemas.microsoft.com/office/drawing/2014/main" id="{9D195D50-76D8-4FA3-9C61-E82E8704300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61700" y="6251431"/>
              <a:ext cx="460422" cy="460422"/>
            </a:xfrm>
            <a:prstGeom prst="rect">
              <a:avLst/>
            </a:prstGeom>
          </p:spPr>
        </p:pic>
        <p:pic>
          <p:nvPicPr>
            <p:cNvPr id="15" name="Picture 14" descr="Icon&#10;&#10;Description automatically generated">
              <a:extLst>
                <a:ext uri="{FF2B5EF4-FFF2-40B4-BE49-F238E27FC236}">
                  <a16:creationId xmlns:a16="http://schemas.microsoft.com/office/drawing/2014/main" id="{64644747-FD8B-4EAE-9253-A4E2E2C87A5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51415" y="6266130"/>
              <a:ext cx="494686" cy="494686"/>
            </a:xfrm>
            <a:prstGeom prst="rect">
              <a:avLst/>
            </a:prstGeom>
          </p:spPr>
        </p:pic>
        <p:pic>
          <p:nvPicPr>
            <p:cNvPr id="16" name="Picture 15" descr="Icon&#10;&#10;Description automatically generated">
              <a:extLst>
                <a:ext uri="{FF2B5EF4-FFF2-40B4-BE49-F238E27FC236}">
                  <a16:creationId xmlns:a16="http://schemas.microsoft.com/office/drawing/2014/main" id="{5FFD1315-2C44-42ED-BFE7-5D247FE1775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356450" y="6312844"/>
              <a:ext cx="401257" cy="401257"/>
            </a:xfrm>
            <a:prstGeom prst="rect">
              <a:avLst/>
            </a:prstGeom>
          </p:spPr>
        </p:pic>
      </p:grpSp>
      <p:sp>
        <p:nvSpPr>
          <p:cNvPr id="4" name="Slide Number Placeholder 3">
            <a:extLst>
              <a:ext uri="{FF2B5EF4-FFF2-40B4-BE49-F238E27FC236}">
                <a16:creationId xmlns:a16="http://schemas.microsoft.com/office/drawing/2014/main" id="{EB5FF990-4CA6-470A-A89E-5530AF1F5318}"/>
              </a:ext>
            </a:extLst>
          </p:cNvPr>
          <p:cNvSpPr>
            <a:spLocks noGrp="1"/>
          </p:cNvSpPr>
          <p:nvPr>
            <p:ph type="sldNum" sz="quarter" idx="12"/>
          </p:nvPr>
        </p:nvSpPr>
        <p:spPr/>
        <p:txBody>
          <a:bodyPr/>
          <a:lstStyle/>
          <a:p>
            <a:fld id="{F05E57AE-C7CB-4E1B-849C-35869BC6D3B3}" type="slidenum">
              <a:rPr lang="en-US" smtClean="0"/>
              <a:t>52</a:t>
            </a:fld>
            <a:endParaRPr lang="en-US"/>
          </a:p>
        </p:txBody>
      </p:sp>
      <p:sp>
        <p:nvSpPr>
          <p:cNvPr id="19" name="Content Placeholder 2">
            <a:extLst>
              <a:ext uri="{FF2B5EF4-FFF2-40B4-BE49-F238E27FC236}">
                <a16:creationId xmlns:a16="http://schemas.microsoft.com/office/drawing/2014/main" id="{2209C0AA-C0D7-42A2-AAD4-6FF4ECD4CF85}"/>
              </a:ext>
            </a:extLst>
          </p:cNvPr>
          <p:cNvSpPr txBox="1">
            <a:spLocks/>
          </p:cNvSpPr>
          <p:nvPr/>
        </p:nvSpPr>
        <p:spPr>
          <a:xfrm>
            <a:off x="3433864" y="740572"/>
            <a:ext cx="8364436" cy="5323839"/>
          </a:xfrm>
          <a:prstGeom prst="rect">
            <a:avLst/>
          </a:prstGeom>
        </p:spPr>
        <p:txBody>
          <a:bodyPr vert="horz" lIns="91440" tIns="45720" rIns="91440" bIns="45720" rtlCol="0" anchor="ctr">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lvl="1" algn="just">
              <a:lnSpc>
                <a:spcPct val="150000"/>
              </a:lnSpc>
            </a:pPr>
            <a:r>
              <a:rPr lang="en-US" sz="2400" dirty="0">
                <a:latin typeface="Garamond" panose="02020404030301010803" pitchFamily="18" charset="0"/>
              </a:rPr>
              <a:t>Information, Entropy, Mutual Information</a:t>
            </a:r>
          </a:p>
          <a:p>
            <a:pPr lvl="1" algn="just">
              <a:lnSpc>
                <a:spcPct val="150000"/>
              </a:lnSpc>
            </a:pPr>
            <a:r>
              <a:rPr lang="en-US" sz="2400" dirty="0">
                <a:latin typeface="Garamond" panose="02020404030301010803" pitchFamily="18" charset="0"/>
              </a:rPr>
              <a:t>Data Compression</a:t>
            </a:r>
          </a:p>
          <a:p>
            <a:pPr lvl="1" algn="just">
              <a:lnSpc>
                <a:spcPct val="150000"/>
              </a:lnSpc>
            </a:pPr>
            <a:r>
              <a:rPr lang="en-US" sz="2400" dirty="0">
                <a:latin typeface="Garamond" panose="02020404030301010803" pitchFamily="18" charset="0"/>
              </a:rPr>
              <a:t>Kraft Inequality</a:t>
            </a:r>
          </a:p>
          <a:p>
            <a:pPr lvl="1" algn="just">
              <a:lnSpc>
                <a:spcPct val="150000"/>
              </a:lnSpc>
            </a:pPr>
            <a:r>
              <a:rPr lang="en-US" sz="2400" dirty="0">
                <a:latin typeface="Garamond" panose="02020404030301010803" pitchFamily="18" charset="0"/>
              </a:rPr>
              <a:t>Shannon Coding Theorem</a:t>
            </a:r>
          </a:p>
          <a:p>
            <a:pPr lvl="1" algn="just">
              <a:lnSpc>
                <a:spcPct val="150000"/>
              </a:lnSpc>
            </a:pPr>
            <a:r>
              <a:rPr lang="en-US" sz="2400" dirty="0">
                <a:latin typeface="Garamond" panose="02020404030301010803" pitchFamily="18" charset="0"/>
              </a:rPr>
              <a:t>Channel Capacity of Different Channels</a:t>
            </a:r>
          </a:p>
          <a:p>
            <a:pPr lvl="1" algn="just">
              <a:lnSpc>
                <a:spcPct val="150000"/>
              </a:lnSpc>
            </a:pPr>
            <a:r>
              <a:rPr lang="en-US" sz="2400" dirty="0">
                <a:latin typeface="Garamond" panose="02020404030301010803" pitchFamily="18" charset="0"/>
              </a:rPr>
              <a:t>Motivation</a:t>
            </a:r>
          </a:p>
        </p:txBody>
      </p:sp>
    </p:spTree>
    <p:extLst>
      <p:ext uri="{BB962C8B-B14F-4D97-AF65-F5344CB8AC3E}">
        <p14:creationId xmlns:p14="http://schemas.microsoft.com/office/powerpoint/2010/main" val="1772861134"/>
      </p:ext>
    </p:extLst>
  </p:cSld>
  <p:clrMapOvr>
    <a:masterClrMapping/>
  </p:clrMapOvr>
  <mc:AlternateContent xmlns:mc="http://schemas.openxmlformats.org/markup-compatibility/2006" xmlns:p14="http://schemas.microsoft.com/office/powerpoint/2010/main">
    <mc:Choice Requires="p14">
      <p:transition spd="slow" p14:dur="6750" advClick="0"/>
    </mc:Choice>
    <mc:Fallback xmlns="">
      <p:transition spd="slow" advClick="0"/>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Garamond" panose="02020404030301010803" pitchFamily="18" charset="0"/>
              </a:rPr>
              <a:t>Information</a:t>
            </a:r>
            <a:br>
              <a:rPr lang="en-US" b="1" dirty="0">
                <a:latin typeface="Garamond" panose="02020404030301010803" pitchFamily="18" charset="0"/>
              </a:rPr>
            </a:br>
            <a:br>
              <a:rPr lang="en-US" b="1" dirty="0">
                <a:latin typeface="Garamond" panose="02020404030301010803" pitchFamily="18" charset="0"/>
              </a:rPr>
            </a:br>
            <a:r>
              <a:rPr lang="en-US" b="1" dirty="0">
                <a:latin typeface="Garamond" panose="02020404030301010803" pitchFamily="18" charset="0"/>
              </a:rPr>
              <a:t>&amp; </a:t>
            </a:r>
            <a:br>
              <a:rPr lang="en-US" b="1" dirty="0">
                <a:latin typeface="Garamond" panose="02020404030301010803" pitchFamily="18" charset="0"/>
              </a:rPr>
            </a:br>
            <a:br>
              <a:rPr lang="en-US" b="1" dirty="0">
                <a:latin typeface="Garamond" panose="02020404030301010803" pitchFamily="18" charset="0"/>
              </a:rPr>
            </a:br>
            <a:r>
              <a:rPr lang="en-US" b="1" dirty="0">
                <a:latin typeface="Garamond" panose="02020404030301010803" pitchFamily="18" charset="0"/>
              </a:rPr>
              <a:t>Entropy</a:t>
            </a:r>
          </a:p>
        </p:txBody>
      </p:sp>
      <p:grpSp>
        <p:nvGrpSpPr>
          <p:cNvPr id="7" name="Group 6">
            <a:extLst>
              <a:ext uri="{FF2B5EF4-FFF2-40B4-BE49-F238E27FC236}">
                <a16:creationId xmlns:a16="http://schemas.microsoft.com/office/drawing/2014/main" id="{CEB85B56-A73D-4262-BDC2-8462C69195EA}"/>
              </a:ext>
            </a:extLst>
          </p:cNvPr>
          <p:cNvGrpSpPr/>
          <p:nvPr/>
        </p:nvGrpSpPr>
        <p:grpSpPr>
          <a:xfrm>
            <a:off x="15629" y="46604"/>
            <a:ext cx="11074617" cy="693969"/>
            <a:chOff x="15629" y="46604"/>
            <a:chExt cx="11074617" cy="693969"/>
          </a:xfrm>
        </p:grpSpPr>
        <p:sp>
          <p:nvSpPr>
            <p:cNvPr id="8" name="Rectangle 7">
              <a:extLst>
                <a:ext uri="{FF2B5EF4-FFF2-40B4-BE49-F238E27FC236}">
                  <a16:creationId xmlns:a16="http://schemas.microsoft.com/office/drawing/2014/main" id="{DC98AC4A-4379-49C6-838B-97C12D58E580}"/>
                </a:ext>
              </a:extLst>
            </p:cNvPr>
            <p:cNvSpPr/>
            <p:nvPr/>
          </p:nvSpPr>
          <p:spPr>
            <a:xfrm>
              <a:off x="744972" y="208922"/>
              <a:ext cx="10345274" cy="369332"/>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lIns="91440" tIns="45720" rIns="91440" bIns="45720">
              <a:spAutoFit/>
              <a:scene3d>
                <a:camera prst="orthographicFront"/>
                <a:lightRig rig="threePt" dir="t"/>
              </a:scene3d>
              <a:sp3d extrusionH="57150">
                <a:bevelT w="38100" h="38100" prst="relaxedInset"/>
              </a:sp3d>
            </a:bodyPr>
            <a:lstStyle/>
            <a:p>
              <a:r>
                <a:rPr lang="en-US" b="1" cap="none" spc="0" dirty="0">
                  <a:ln w="0"/>
                  <a:solidFill>
                    <a:schemeClr val="tx1"/>
                  </a:solidFill>
                  <a:effectLst>
                    <a:outerShdw blurRad="50800" dist="38100" dir="2700000" algn="tl" rotWithShape="0">
                      <a:prstClr val="black">
                        <a:alpha val="40000"/>
                      </a:prstClr>
                    </a:outerShdw>
                  </a:effectLst>
                </a:rPr>
                <a:t>Department of Electronics and Communication Engineering, NIT Silchar </a:t>
              </a:r>
            </a:p>
          </p:txBody>
        </p:sp>
        <p:pic>
          <p:nvPicPr>
            <p:cNvPr id="9" name="Picture 8">
              <a:extLst>
                <a:ext uri="{FF2B5EF4-FFF2-40B4-BE49-F238E27FC236}">
                  <a16:creationId xmlns:a16="http://schemas.microsoft.com/office/drawing/2014/main" id="{F74EE9CF-9C62-46DF-87B1-7282C66F2F2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629" y="46604"/>
              <a:ext cx="729343" cy="69396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grpSp>
        <p:nvGrpSpPr>
          <p:cNvPr id="10" name="Group 9">
            <a:extLst>
              <a:ext uri="{FF2B5EF4-FFF2-40B4-BE49-F238E27FC236}">
                <a16:creationId xmlns:a16="http://schemas.microsoft.com/office/drawing/2014/main" id="{C0B21F0D-DE95-4CE8-925F-4F2AFB579B0F}"/>
              </a:ext>
            </a:extLst>
          </p:cNvPr>
          <p:cNvGrpSpPr/>
          <p:nvPr/>
        </p:nvGrpSpPr>
        <p:grpSpPr>
          <a:xfrm>
            <a:off x="151415" y="6251431"/>
            <a:ext cx="12040585" cy="509385"/>
            <a:chOff x="151415" y="6251431"/>
            <a:chExt cx="12040585" cy="509385"/>
          </a:xfrm>
        </p:grpSpPr>
        <p:sp>
          <p:nvSpPr>
            <p:cNvPr id="11" name="TextBox 10">
              <a:extLst>
                <a:ext uri="{FF2B5EF4-FFF2-40B4-BE49-F238E27FC236}">
                  <a16:creationId xmlns:a16="http://schemas.microsoft.com/office/drawing/2014/main" id="{F7C4AACC-071D-4CE5-A008-D15F05FEF19A}"/>
                </a:ext>
              </a:extLst>
            </p:cNvPr>
            <p:cNvSpPr txBox="1"/>
            <p:nvPr/>
          </p:nvSpPr>
          <p:spPr>
            <a:xfrm>
              <a:off x="5064728" y="6373299"/>
              <a:ext cx="2062544" cy="338554"/>
            </a:xfrm>
            <a:prstGeom prst="rect">
              <a:avLst/>
            </a:prstGeom>
            <a:noFill/>
          </p:spPr>
          <p:txBody>
            <a:bodyPr wrap="square" rtlCol="0">
              <a:spAutoFit/>
            </a:bodyPr>
            <a:lstStyle/>
            <a:p>
              <a:r>
                <a:rPr lang="en-US" sz="1600" b="1" i="1" dirty="0">
                  <a:solidFill>
                    <a:srgbClr val="00B0F0"/>
                  </a:solidFill>
                  <a:latin typeface="Times New Roman" panose="02020603050405020304" pitchFamily="18" charset="0"/>
                  <a:cs typeface="Times New Roman" panose="02020603050405020304" pitchFamily="18" charset="0"/>
                </a:rPr>
                <a:t>Scholar Id:21304068 </a:t>
              </a:r>
            </a:p>
          </p:txBody>
        </p:sp>
        <p:sp>
          <p:nvSpPr>
            <p:cNvPr id="12" name="TextBox 11">
              <a:extLst>
                <a:ext uri="{FF2B5EF4-FFF2-40B4-BE49-F238E27FC236}">
                  <a16:creationId xmlns:a16="http://schemas.microsoft.com/office/drawing/2014/main" id="{1C6EA108-D6A8-41D4-AD1D-5AAE02FD47BE}"/>
                </a:ext>
              </a:extLst>
            </p:cNvPr>
            <p:cNvSpPr txBox="1"/>
            <p:nvPr/>
          </p:nvSpPr>
          <p:spPr>
            <a:xfrm>
              <a:off x="9719021" y="6344196"/>
              <a:ext cx="2472979" cy="338554"/>
            </a:xfrm>
            <a:prstGeom prst="rect">
              <a:avLst/>
            </a:prstGeom>
            <a:noFill/>
          </p:spPr>
          <p:txBody>
            <a:bodyPr wrap="square" rtlCol="0">
              <a:spAutoFit/>
            </a:bodyPr>
            <a:lstStyle/>
            <a:p>
              <a:r>
                <a:rPr lang="en-US" sz="1600" b="1" i="1" dirty="0">
                  <a:solidFill>
                    <a:srgbClr val="00B0F0"/>
                  </a:solidFill>
                  <a:latin typeface="Times New Roman" panose="02020603050405020304" pitchFamily="18" charset="0"/>
                  <a:cs typeface="Times New Roman" panose="02020603050405020304" pitchFamily="18" charset="0"/>
                </a:rPr>
                <a:t>kirti21_rs@ece.nits.ac.in</a:t>
              </a:r>
            </a:p>
          </p:txBody>
        </p:sp>
        <p:sp>
          <p:nvSpPr>
            <p:cNvPr id="13" name="TextBox 12">
              <a:extLst>
                <a:ext uri="{FF2B5EF4-FFF2-40B4-BE49-F238E27FC236}">
                  <a16:creationId xmlns:a16="http://schemas.microsoft.com/office/drawing/2014/main" id="{07A1B587-5F3C-4535-9262-8406F6385333}"/>
                </a:ext>
              </a:extLst>
            </p:cNvPr>
            <p:cNvSpPr txBox="1"/>
            <p:nvPr/>
          </p:nvSpPr>
          <p:spPr>
            <a:xfrm>
              <a:off x="646101" y="6373299"/>
              <a:ext cx="2472979" cy="338554"/>
            </a:xfrm>
            <a:prstGeom prst="rect">
              <a:avLst/>
            </a:prstGeom>
            <a:noFill/>
          </p:spPr>
          <p:txBody>
            <a:bodyPr wrap="square" rtlCol="0">
              <a:spAutoFit/>
            </a:bodyPr>
            <a:lstStyle/>
            <a:p>
              <a:r>
                <a:rPr lang="en-US" sz="1600" b="1" i="1" dirty="0">
                  <a:solidFill>
                    <a:srgbClr val="00B0F0"/>
                  </a:solidFill>
                  <a:latin typeface="Times New Roman" panose="02020603050405020304" pitchFamily="18" charset="0"/>
                  <a:cs typeface="Times New Roman" panose="02020603050405020304" pitchFamily="18" charset="0"/>
                </a:rPr>
                <a:t>Kirti Swagat Mohanty</a:t>
              </a:r>
            </a:p>
          </p:txBody>
        </p:sp>
        <p:pic>
          <p:nvPicPr>
            <p:cNvPr id="14" name="Picture 13" descr="Icon&#10;&#10;Description automatically generated">
              <a:extLst>
                <a:ext uri="{FF2B5EF4-FFF2-40B4-BE49-F238E27FC236}">
                  <a16:creationId xmlns:a16="http://schemas.microsoft.com/office/drawing/2014/main" id="{9D195D50-76D8-4FA3-9C61-E82E8704300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61700" y="6251431"/>
              <a:ext cx="460422" cy="460422"/>
            </a:xfrm>
            <a:prstGeom prst="rect">
              <a:avLst/>
            </a:prstGeom>
          </p:spPr>
        </p:pic>
        <p:pic>
          <p:nvPicPr>
            <p:cNvPr id="15" name="Picture 14" descr="Icon&#10;&#10;Description automatically generated">
              <a:extLst>
                <a:ext uri="{FF2B5EF4-FFF2-40B4-BE49-F238E27FC236}">
                  <a16:creationId xmlns:a16="http://schemas.microsoft.com/office/drawing/2014/main" id="{64644747-FD8B-4EAE-9253-A4E2E2C87A5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51415" y="6266130"/>
              <a:ext cx="494686" cy="494686"/>
            </a:xfrm>
            <a:prstGeom prst="rect">
              <a:avLst/>
            </a:prstGeom>
          </p:spPr>
        </p:pic>
        <p:pic>
          <p:nvPicPr>
            <p:cNvPr id="16" name="Picture 15" descr="Icon&#10;&#10;Description automatically generated">
              <a:extLst>
                <a:ext uri="{FF2B5EF4-FFF2-40B4-BE49-F238E27FC236}">
                  <a16:creationId xmlns:a16="http://schemas.microsoft.com/office/drawing/2014/main" id="{5FFD1315-2C44-42ED-BFE7-5D247FE1775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356450" y="6312844"/>
              <a:ext cx="401257" cy="401257"/>
            </a:xfrm>
            <a:prstGeom prst="rect">
              <a:avLst/>
            </a:prstGeom>
          </p:spPr>
        </p:pic>
      </p:grpSp>
      <p:sp>
        <p:nvSpPr>
          <p:cNvPr id="4" name="Slide Number Placeholder 3">
            <a:extLst>
              <a:ext uri="{FF2B5EF4-FFF2-40B4-BE49-F238E27FC236}">
                <a16:creationId xmlns:a16="http://schemas.microsoft.com/office/drawing/2014/main" id="{EB5FF990-4CA6-470A-A89E-5530AF1F5318}"/>
              </a:ext>
            </a:extLst>
          </p:cNvPr>
          <p:cNvSpPr>
            <a:spLocks noGrp="1"/>
          </p:cNvSpPr>
          <p:nvPr>
            <p:ph type="sldNum" sz="quarter" idx="12"/>
          </p:nvPr>
        </p:nvSpPr>
        <p:spPr/>
        <p:txBody>
          <a:bodyPr/>
          <a:lstStyle/>
          <a:p>
            <a:fld id="{F05E57AE-C7CB-4E1B-849C-35869BC6D3B3}" type="slidenum">
              <a:rPr lang="en-US" smtClean="0"/>
              <a:t>53</a:t>
            </a:fld>
            <a:endParaRPr lang="en-US"/>
          </a:p>
        </p:txBody>
      </p:sp>
      <mc:AlternateContent xmlns:mc="http://schemas.openxmlformats.org/markup-compatibility/2006" xmlns:a14="http://schemas.microsoft.com/office/drawing/2010/main">
        <mc:Choice Requires="a14">
          <p:sp>
            <p:nvSpPr>
              <p:cNvPr id="19" name="Content Placeholder 2">
                <a:extLst>
                  <a:ext uri="{FF2B5EF4-FFF2-40B4-BE49-F238E27FC236}">
                    <a16:creationId xmlns:a16="http://schemas.microsoft.com/office/drawing/2014/main" id="{2209C0AA-C0D7-42A2-AAD4-6FF4ECD4CF85}"/>
                  </a:ext>
                </a:extLst>
              </p:cNvPr>
              <p:cNvSpPr txBox="1">
                <a:spLocks/>
              </p:cNvSpPr>
              <p:nvPr/>
            </p:nvSpPr>
            <p:spPr>
              <a:xfrm>
                <a:off x="3433864" y="740572"/>
                <a:ext cx="8364436" cy="5323839"/>
              </a:xfrm>
              <a:prstGeom prst="rect">
                <a:avLst/>
              </a:prstGeom>
            </p:spPr>
            <p:txBody>
              <a:bodyPr vert="horz" lIns="91440" tIns="45720" rIns="91440" bIns="45720" rtlCol="0" anchor="ctr">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lvl="1" algn="just">
                  <a:lnSpc>
                    <a:spcPct val="150000"/>
                  </a:lnSpc>
                </a:pPr>
                <a:r>
                  <a:rPr lang="en-US" sz="2400" b="1" dirty="0">
                    <a:latin typeface="Garamond" panose="02020404030301010803" pitchFamily="18" charset="0"/>
                  </a:rPr>
                  <a:t>Information:</a:t>
                </a:r>
              </a:p>
              <a:p>
                <a:pPr lvl="2">
                  <a:lnSpc>
                    <a:spcPct val="150000"/>
                  </a:lnSpc>
                  <a:buFont typeface="Arial" panose="020B0604020202020204" pitchFamily="34" charset="0"/>
                  <a:buChar char="•"/>
                </a:pPr>
                <a:r>
                  <a:rPr lang="en-IN" dirty="0">
                    <a:latin typeface="Garamond" panose="02020404030301010803" pitchFamily="18" charset="0"/>
                    <a:cs typeface="Times New Roman" panose="02020603050405020304" pitchFamily="18" charset="0"/>
                  </a:rPr>
                  <a:t>The amount of information received from a message is directly related to the uncertainty or inversely related to the probability of its occurrence. </a:t>
                </a:r>
              </a:p>
              <a:p>
                <a:pPr lvl="2">
                  <a:lnSpc>
                    <a:spcPct val="150000"/>
                  </a:lnSpc>
                  <a:buFont typeface="Arial" panose="020B0604020202020204" pitchFamily="34" charset="0"/>
                  <a:buChar char="•"/>
                </a:pPr>
                <a:r>
                  <a:rPr lang="en-IN" dirty="0">
                    <a:latin typeface="Garamond" panose="02020404030301010803" pitchFamily="18" charset="0"/>
                    <a:cs typeface="Times New Roman" panose="02020603050405020304" pitchFamily="18" charset="0"/>
                  </a:rPr>
                  <a:t>If P is the probability of occurrence of a message and Iis the information gained from the message then </a:t>
                </a:r>
                <a14:m>
                  <m:oMath xmlns:m="http://schemas.openxmlformats.org/officeDocument/2006/math">
                    <m:r>
                      <a:rPr lang="en-US">
                        <a:latin typeface="Cambria Math" panose="02040503050406030204" pitchFamily="18" charset="0"/>
                      </a:rPr>
                      <m:t>𝐼</m:t>
                    </m:r>
                    <m:r>
                      <a:rPr lang="en-US">
                        <a:latin typeface="Cambria Math" panose="02040503050406030204" pitchFamily="18" charset="0"/>
                      </a:rPr>
                      <m:t>=</m:t>
                    </m:r>
                    <m:func>
                      <m:funcPr>
                        <m:ctrlPr>
                          <a:rPr lang="en-US" i="1">
                            <a:latin typeface="Cambria Math" panose="02040503050406030204" pitchFamily="18" charset="0"/>
                          </a:rPr>
                        </m:ctrlPr>
                      </m:funcPr>
                      <m:fName>
                        <m:sSub>
                          <m:sSubPr>
                            <m:ctrlPr>
                              <a:rPr lang="en-US" i="1">
                                <a:latin typeface="Cambria Math" panose="02040503050406030204" pitchFamily="18" charset="0"/>
                              </a:rPr>
                            </m:ctrlPr>
                          </m:sSubPr>
                          <m:e>
                            <m:r>
                              <m:rPr>
                                <m:sty m:val="p"/>
                              </m:rPr>
                              <a:rPr lang="en-US">
                                <a:latin typeface="Cambria Math" panose="02040503050406030204" pitchFamily="18" charset="0"/>
                              </a:rPr>
                              <m:t>log</m:t>
                            </m:r>
                          </m:e>
                          <m:sub>
                            <m:r>
                              <a:rPr lang="en-US">
                                <a:latin typeface="Cambria Math" panose="02040503050406030204" pitchFamily="18" charset="0"/>
                              </a:rPr>
                              <m:t>2</m:t>
                            </m:r>
                          </m:sub>
                        </m:sSub>
                      </m:fName>
                      <m:e>
                        <m:f>
                          <m:fPr>
                            <m:ctrlPr>
                              <a:rPr lang="en-US" i="1">
                                <a:latin typeface="Cambria Math" panose="02040503050406030204" pitchFamily="18" charset="0"/>
                              </a:rPr>
                            </m:ctrlPr>
                          </m:fPr>
                          <m:num>
                            <m:r>
                              <a:rPr lang="en-US">
                                <a:latin typeface="Cambria Math" panose="02040503050406030204" pitchFamily="18" charset="0"/>
                              </a:rPr>
                              <m:t>1</m:t>
                            </m:r>
                          </m:num>
                          <m:den>
                            <m:r>
                              <a:rPr lang="en-US">
                                <a:latin typeface="Cambria Math" panose="02040503050406030204" pitchFamily="18" charset="0"/>
                              </a:rPr>
                              <m:t>𝑃</m:t>
                            </m:r>
                          </m:den>
                        </m:f>
                      </m:e>
                    </m:func>
                  </m:oMath>
                </a14:m>
                <a:endParaRPr lang="en-IN" b="1" dirty="0">
                  <a:latin typeface="Garamond" panose="02020404030301010803" pitchFamily="18" charset="0"/>
                  <a:cs typeface="Times New Roman" panose="02020603050405020304" pitchFamily="18" charset="0"/>
                </a:endParaRPr>
              </a:p>
              <a:p>
                <a:pPr lvl="1" algn="just">
                  <a:lnSpc>
                    <a:spcPct val="150000"/>
                  </a:lnSpc>
                </a:pPr>
                <a:r>
                  <a:rPr lang="en-US" sz="2400" b="1" dirty="0">
                    <a:latin typeface="Garamond" panose="02020404030301010803" pitchFamily="18" charset="0"/>
                  </a:rPr>
                  <a:t>Entropy:</a:t>
                </a:r>
              </a:p>
              <a:p>
                <a:pPr lvl="2">
                  <a:lnSpc>
                    <a:spcPct val="150000"/>
                  </a:lnSpc>
                  <a:buFont typeface="Arial" panose="020B0604020202020204" pitchFamily="34" charset="0"/>
                  <a:buChar char="•"/>
                </a:pPr>
                <a:r>
                  <a:rPr lang="en-IN" dirty="0">
                    <a:latin typeface="Garamond" panose="02020404030301010803" pitchFamily="18" charset="0"/>
                    <a:cs typeface="Times New Roman" panose="02020603050405020304" pitchFamily="18" charset="0"/>
                  </a:rPr>
                  <a:t>It is randomness in a signal</a:t>
                </a:r>
              </a:p>
              <a:p>
                <a:pPr lvl="2">
                  <a:lnSpc>
                    <a:spcPct val="150000"/>
                  </a:lnSpc>
                  <a:buFont typeface="Arial" panose="020B0604020202020204" pitchFamily="34" charset="0"/>
                  <a:buChar char="•"/>
                </a:pPr>
                <a:r>
                  <a:rPr lang="en-IN" dirty="0">
                    <a:latin typeface="Garamond" panose="02020404030301010803" pitchFamily="18" charset="0"/>
                    <a:cs typeface="Times New Roman" panose="02020603050405020304" pitchFamily="18" charset="0"/>
                  </a:rPr>
                  <a:t>It is defined as the average information per message of a source</a:t>
                </a:r>
              </a:p>
              <a:p>
                <a:pPr lvl="2">
                  <a:lnSpc>
                    <a:spcPct val="150000"/>
                  </a:lnSpc>
                  <a:buFont typeface="Arial" panose="020B0604020202020204" pitchFamily="34" charset="0"/>
                  <a:buChar char="•"/>
                </a:pPr>
                <a:r>
                  <a:rPr lang="en-IN" dirty="0">
                    <a:latin typeface="Garamond" panose="02020404030301010803" pitchFamily="18" charset="0"/>
                    <a:cs typeface="Times New Roman" panose="02020603050405020304" pitchFamily="18" charset="0"/>
                  </a:rPr>
                  <a:t>Entropy </a:t>
                </a:r>
                <a14:m>
                  <m:oMath xmlns:m="http://schemas.openxmlformats.org/officeDocument/2006/math">
                    <m:r>
                      <a:rPr lang="en-US">
                        <a:latin typeface="Cambria Math" panose="02040503050406030204" pitchFamily="18" charset="0"/>
                      </a:rPr>
                      <m:t>𝐻</m:t>
                    </m:r>
                    <m:r>
                      <a:rPr lang="en-US">
                        <a:latin typeface="Cambria Math" panose="02040503050406030204" pitchFamily="18" charset="0"/>
                      </a:rPr>
                      <m:t>=</m:t>
                    </m:r>
                    <m:nary>
                      <m:naryPr>
                        <m:chr m:val="∑"/>
                        <m:subHide m:val="on"/>
                        <m:supHide m:val="on"/>
                        <m:ctrlPr>
                          <a:rPr lang="en-US" i="1">
                            <a:latin typeface="Cambria Math" panose="02040503050406030204" pitchFamily="18" charset="0"/>
                          </a:rPr>
                        </m:ctrlPr>
                      </m:naryPr>
                      <m:sub/>
                      <m:sup/>
                      <m:e>
                        <m:sSub>
                          <m:sSubPr>
                            <m:ctrlPr>
                              <a:rPr lang="en-US" i="1">
                                <a:latin typeface="Cambria Math" panose="02040503050406030204" pitchFamily="18" charset="0"/>
                              </a:rPr>
                            </m:ctrlPr>
                          </m:sSubPr>
                          <m:e>
                            <m:r>
                              <a:rPr lang="en-US">
                                <a:latin typeface="Cambria Math" panose="02040503050406030204" pitchFamily="18" charset="0"/>
                              </a:rPr>
                              <m:t>𝑃</m:t>
                            </m:r>
                          </m:e>
                          <m:sub>
                            <m:r>
                              <a:rPr lang="en-US">
                                <a:latin typeface="Cambria Math" panose="02040503050406030204" pitchFamily="18" charset="0"/>
                              </a:rPr>
                              <m:t>𝑖</m:t>
                            </m:r>
                          </m:sub>
                        </m:sSub>
                        <m:func>
                          <m:funcPr>
                            <m:ctrlPr>
                              <a:rPr lang="en-US" i="1">
                                <a:latin typeface="Cambria Math" panose="02040503050406030204" pitchFamily="18" charset="0"/>
                              </a:rPr>
                            </m:ctrlPr>
                          </m:funcPr>
                          <m:fName>
                            <m:sSub>
                              <m:sSubPr>
                                <m:ctrlPr>
                                  <a:rPr lang="en-US" i="1">
                                    <a:latin typeface="Cambria Math" panose="02040503050406030204" pitchFamily="18" charset="0"/>
                                  </a:rPr>
                                </m:ctrlPr>
                              </m:sSubPr>
                              <m:e>
                                <m:r>
                                  <m:rPr>
                                    <m:sty m:val="p"/>
                                  </m:rPr>
                                  <a:rPr lang="en-US">
                                    <a:latin typeface="Cambria Math" panose="02040503050406030204" pitchFamily="18" charset="0"/>
                                  </a:rPr>
                                  <m:t>log</m:t>
                                </m:r>
                              </m:e>
                              <m:sub>
                                <m:r>
                                  <a:rPr lang="en-US">
                                    <a:latin typeface="Cambria Math" panose="02040503050406030204" pitchFamily="18" charset="0"/>
                                  </a:rPr>
                                  <m:t>2</m:t>
                                </m:r>
                              </m:sub>
                            </m:sSub>
                          </m:fName>
                          <m:e>
                            <m:f>
                              <m:fPr>
                                <m:ctrlPr>
                                  <a:rPr lang="en-US" i="1">
                                    <a:latin typeface="Cambria Math" panose="02040503050406030204" pitchFamily="18" charset="0"/>
                                  </a:rPr>
                                </m:ctrlPr>
                              </m:fPr>
                              <m:num>
                                <m:r>
                                  <a:rPr lang="en-US">
                                    <a:latin typeface="Cambria Math" panose="02040503050406030204" pitchFamily="18" charset="0"/>
                                  </a:rPr>
                                  <m:t>1</m:t>
                                </m:r>
                              </m:num>
                              <m:den>
                                <m:sSub>
                                  <m:sSubPr>
                                    <m:ctrlPr>
                                      <a:rPr lang="en-US" i="1">
                                        <a:latin typeface="Cambria Math" panose="02040503050406030204" pitchFamily="18" charset="0"/>
                                      </a:rPr>
                                    </m:ctrlPr>
                                  </m:sSubPr>
                                  <m:e>
                                    <m:r>
                                      <a:rPr lang="en-US">
                                        <a:latin typeface="Cambria Math" panose="02040503050406030204" pitchFamily="18" charset="0"/>
                                      </a:rPr>
                                      <m:t>𝑃</m:t>
                                    </m:r>
                                  </m:e>
                                  <m:sub>
                                    <m:r>
                                      <a:rPr lang="en-US">
                                        <a:latin typeface="Cambria Math" panose="02040503050406030204" pitchFamily="18" charset="0"/>
                                      </a:rPr>
                                      <m:t>𝑖</m:t>
                                    </m:r>
                                  </m:sub>
                                </m:sSub>
                              </m:den>
                            </m:f>
                          </m:e>
                        </m:func>
                      </m:e>
                    </m:nary>
                  </m:oMath>
                </a14:m>
                <a:endParaRPr lang="en-IN" dirty="0">
                  <a:latin typeface="Garamond" panose="02020404030301010803" pitchFamily="18" charset="0"/>
                  <a:cs typeface="Times New Roman" panose="02020603050405020304" pitchFamily="18" charset="0"/>
                </a:endParaRPr>
              </a:p>
              <a:p>
                <a:pPr lvl="2">
                  <a:lnSpc>
                    <a:spcPct val="150000"/>
                  </a:lnSpc>
                  <a:buFont typeface="Arial" panose="020B0604020202020204" pitchFamily="34" charset="0"/>
                  <a:buChar char="•"/>
                </a:pPr>
                <a:endParaRPr lang="en-US" sz="2200" b="1" dirty="0">
                  <a:latin typeface="Garamond" panose="02020404030301010803" pitchFamily="18" charset="0"/>
                </a:endParaRPr>
              </a:p>
              <a:p>
                <a:pPr marL="960120" lvl="2" indent="0" algn="just">
                  <a:lnSpc>
                    <a:spcPct val="150000"/>
                  </a:lnSpc>
                  <a:buNone/>
                </a:pPr>
                <a:endParaRPr lang="en-US" sz="2200" dirty="0">
                  <a:latin typeface="Garamond" panose="02020404030301010803" pitchFamily="18" charset="0"/>
                </a:endParaRPr>
              </a:p>
              <a:p>
                <a:pPr lvl="1"/>
                <a:endParaRPr lang="en-US" sz="2400" dirty="0">
                  <a:latin typeface="Garamond" panose="02020404030301010803" pitchFamily="18" charset="0"/>
                </a:endParaRPr>
              </a:p>
            </p:txBody>
          </p:sp>
        </mc:Choice>
        <mc:Fallback xmlns="">
          <p:sp>
            <p:nvSpPr>
              <p:cNvPr id="19" name="Content Placeholder 2">
                <a:extLst>
                  <a:ext uri="{FF2B5EF4-FFF2-40B4-BE49-F238E27FC236}">
                    <a16:creationId xmlns:a16="http://schemas.microsoft.com/office/drawing/2014/main" id="{2209C0AA-C0D7-42A2-AAD4-6FF4ECD4CF85}"/>
                  </a:ext>
                </a:extLst>
              </p:cNvPr>
              <p:cNvSpPr txBox="1">
                <a:spLocks noRot="1" noChangeAspect="1" noMove="1" noResize="1" noEditPoints="1" noAdjustHandles="1" noChangeArrowheads="1" noChangeShapeType="1" noTextEdit="1"/>
              </p:cNvSpPr>
              <p:nvPr/>
            </p:nvSpPr>
            <p:spPr>
              <a:xfrm>
                <a:off x="3433864" y="740572"/>
                <a:ext cx="8364436" cy="5323839"/>
              </a:xfrm>
              <a:prstGeom prst="rect">
                <a:avLst/>
              </a:prstGeom>
              <a:blipFill>
                <a:blip r:embed="rId7"/>
                <a:stretch>
                  <a:fillRect t="-6064" r="-510"/>
                </a:stretch>
              </a:blipFill>
            </p:spPr>
            <p:txBody>
              <a:bodyPr/>
              <a:lstStyle/>
              <a:p>
                <a:r>
                  <a:rPr lang="en-IN">
                    <a:noFill/>
                  </a:rPr>
                  <a:t> </a:t>
                </a:r>
              </a:p>
            </p:txBody>
          </p:sp>
        </mc:Fallback>
      </mc:AlternateContent>
    </p:spTree>
    <p:extLst>
      <p:ext uri="{BB962C8B-B14F-4D97-AF65-F5344CB8AC3E}">
        <p14:creationId xmlns:p14="http://schemas.microsoft.com/office/powerpoint/2010/main" val="3102516043"/>
      </p:ext>
    </p:extLst>
  </p:cSld>
  <p:clrMapOvr>
    <a:masterClrMapping/>
  </p:clrMapOvr>
  <mc:AlternateContent xmlns:mc="http://schemas.openxmlformats.org/markup-compatibility/2006" xmlns:p14="http://schemas.microsoft.com/office/powerpoint/2010/main">
    <mc:Choice Requires="p14">
      <p:transition spd="slow" p14:dur="6750" advClick="0"/>
    </mc:Choice>
    <mc:Fallback xmlns="">
      <p:transition spd="slow" advClick="0"/>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Garamond" panose="02020404030301010803" pitchFamily="18" charset="0"/>
              </a:rPr>
              <a:t>Joint Entropy</a:t>
            </a:r>
            <a:br>
              <a:rPr lang="en-US" b="1" dirty="0">
                <a:latin typeface="Garamond" panose="02020404030301010803" pitchFamily="18" charset="0"/>
              </a:rPr>
            </a:br>
            <a:r>
              <a:rPr lang="en-US" b="1" dirty="0">
                <a:latin typeface="Garamond" panose="02020404030301010803" pitchFamily="18" charset="0"/>
              </a:rPr>
              <a:t>&amp;</a:t>
            </a:r>
            <a:br>
              <a:rPr lang="en-US" b="1" dirty="0">
                <a:latin typeface="Garamond" panose="02020404030301010803" pitchFamily="18" charset="0"/>
              </a:rPr>
            </a:br>
            <a:r>
              <a:rPr lang="en-US" b="1" dirty="0">
                <a:latin typeface="Garamond" panose="02020404030301010803" pitchFamily="18" charset="0"/>
              </a:rPr>
              <a:t>Conditional Entropy</a:t>
            </a:r>
          </a:p>
        </p:txBody>
      </p:sp>
      <p:grpSp>
        <p:nvGrpSpPr>
          <p:cNvPr id="7" name="Group 6">
            <a:extLst>
              <a:ext uri="{FF2B5EF4-FFF2-40B4-BE49-F238E27FC236}">
                <a16:creationId xmlns:a16="http://schemas.microsoft.com/office/drawing/2014/main" id="{CEB85B56-A73D-4262-BDC2-8462C69195EA}"/>
              </a:ext>
            </a:extLst>
          </p:cNvPr>
          <p:cNvGrpSpPr/>
          <p:nvPr/>
        </p:nvGrpSpPr>
        <p:grpSpPr>
          <a:xfrm>
            <a:off x="15629" y="46604"/>
            <a:ext cx="11074617" cy="693969"/>
            <a:chOff x="15629" y="46604"/>
            <a:chExt cx="11074617" cy="693969"/>
          </a:xfrm>
        </p:grpSpPr>
        <p:sp>
          <p:nvSpPr>
            <p:cNvPr id="8" name="Rectangle 7">
              <a:extLst>
                <a:ext uri="{FF2B5EF4-FFF2-40B4-BE49-F238E27FC236}">
                  <a16:creationId xmlns:a16="http://schemas.microsoft.com/office/drawing/2014/main" id="{DC98AC4A-4379-49C6-838B-97C12D58E580}"/>
                </a:ext>
              </a:extLst>
            </p:cNvPr>
            <p:cNvSpPr/>
            <p:nvPr/>
          </p:nvSpPr>
          <p:spPr>
            <a:xfrm>
              <a:off x="744972" y="208922"/>
              <a:ext cx="10345274" cy="369332"/>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lIns="91440" tIns="45720" rIns="91440" bIns="45720">
              <a:spAutoFit/>
              <a:scene3d>
                <a:camera prst="orthographicFront"/>
                <a:lightRig rig="threePt" dir="t"/>
              </a:scene3d>
              <a:sp3d extrusionH="57150">
                <a:bevelT w="38100" h="38100" prst="relaxedInset"/>
              </a:sp3d>
            </a:bodyPr>
            <a:lstStyle/>
            <a:p>
              <a:r>
                <a:rPr lang="en-US" b="1" cap="none" spc="0" dirty="0">
                  <a:ln w="0"/>
                  <a:solidFill>
                    <a:schemeClr val="tx1"/>
                  </a:solidFill>
                  <a:effectLst>
                    <a:outerShdw blurRad="50800" dist="38100" dir="2700000" algn="tl" rotWithShape="0">
                      <a:prstClr val="black">
                        <a:alpha val="40000"/>
                      </a:prstClr>
                    </a:outerShdw>
                  </a:effectLst>
                </a:rPr>
                <a:t>Department of Electronics and Communication Engineering, NIT Silchar </a:t>
              </a:r>
            </a:p>
          </p:txBody>
        </p:sp>
        <p:pic>
          <p:nvPicPr>
            <p:cNvPr id="9" name="Picture 8">
              <a:extLst>
                <a:ext uri="{FF2B5EF4-FFF2-40B4-BE49-F238E27FC236}">
                  <a16:creationId xmlns:a16="http://schemas.microsoft.com/office/drawing/2014/main" id="{F74EE9CF-9C62-46DF-87B1-7282C66F2F2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629" y="46604"/>
              <a:ext cx="729343" cy="69396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grpSp>
        <p:nvGrpSpPr>
          <p:cNvPr id="10" name="Group 9">
            <a:extLst>
              <a:ext uri="{FF2B5EF4-FFF2-40B4-BE49-F238E27FC236}">
                <a16:creationId xmlns:a16="http://schemas.microsoft.com/office/drawing/2014/main" id="{C0B21F0D-DE95-4CE8-925F-4F2AFB579B0F}"/>
              </a:ext>
            </a:extLst>
          </p:cNvPr>
          <p:cNvGrpSpPr/>
          <p:nvPr/>
        </p:nvGrpSpPr>
        <p:grpSpPr>
          <a:xfrm>
            <a:off x="151415" y="6251431"/>
            <a:ext cx="12040585" cy="509385"/>
            <a:chOff x="151415" y="6251431"/>
            <a:chExt cx="12040585" cy="509385"/>
          </a:xfrm>
        </p:grpSpPr>
        <p:sp>
          <p:nvSpPr>
            <p:cNvPr id="11" name="TextBox 10">
              <a:extLst>
                <a:ext uri="{FF2B5EF4-FFF2-40B4-BE49-F238E27FC236}">
                  <a16:creationId xmlns:a16="http://schemas.microsoft.com/office/drawing/2014/main" id="{F7C4AACC-071D-4CE5-A008-D15F05FEF19A}"/>
                </a:ext>
              </a:extLst>
            </p:cNvPr>
            <p:cNvSpPr txBox="1"/>
            <p:nvPr/>
          </p:nvSpPr>
          <p:spPr>
            <a:xfrm>
              <a:off x="5064728" y="6373299"/>
              <a:ext cx="2062544" cy="338554"/>
            </a:xfrm>
            <a:prstGeom prst="rect">
              <a:avLst/>
            </a:prstGeom>
            <a:noFill/>
          </p:spPr>
          <p:txBody>
            <a:bodyPr wrap="square" rtlCol="0">
              <a:spAutoFit/>
            </a:bodyPr>
            <a:lstStyle/>
            <a:p>
              <a:r>
                <a:rPr lang="en-US" sz="1600" b="1" i="1" dirty="0">
                  <a:solidFill>
                    <a:srgbClr val="00B0F0"/>
                  </a:solidFill>
                  <a:latin typeface="Times New Roman" panose="02020603050405020304" pitchFamily="18" charset="0"/>
                  <a:cs typeface="Times New Roman" panose="02020603050405020304" pitchFamily="18" charset="0"/>
                </a:rPr>
                <a:t>Scholar Id:21304068 </a:t>
              </a:r>
            </a:p>
          </p:txBody>
        </p:sp>
        <p:sp>
          <p:nvSpPr>
            <p:cNvPr id="12" name="TextBox 11">
              <a:extLst>
                <a:ext uri="{FF2B5EF4-FFF2-40B4-BE49-F238E27FC236}">
                  <a16:creationId xmlns:a16="http://schemas.microsoft.com/office/drawing/2014/main" id="{1C6EA108-D6A8-41D4-AD1D-5AAE02FD47BE}"/>
                </a:ext>
              </a:extLst>
            </p:cNvPr>
            <p:cNvSpPr txBox="1"/>
            <p:nvPr/>
          </p:nvSpPr>
          <p:spPr>
            <a:xfrm>
              <a:off x="9719021" y="6344196"/>
              <a:ext cx="2472979" cy="338554"/>
            </a:xfrm>
            <a:prstGeom prst="rect">
              <a:avLst/>
            </a:prstGeom>
            <a:noFill/>
          </p:spPr>
          <p:txBody>
            <a:bodyPr wrap="square" rtlCol="0">
              <a:spAutoFit/>
            </a:bodyPr>
            <a:lstStyle/>
            <a:p>
              <a:r>
                <a:rPr lang="en-US" sz="1600" b="1" i="1" dirty="0">
                  <a:solidFill>
                    <a:srgbClr val="00B0F0"/>
                  </a:solidFill>
                  <a:latin typeface="Times New Roman" panose="02020603050405020304" pitchFamily="18" charset="0"/>
                  <a:cs typeface="Times New Roman" panose="02020603050405020304" pitchFamily="18" charset="0"/>
                </a:rPr>
                <a:t>kirti21_rs@ece.nits.ac.in</a:t>
              </a:r>
            </a:p>
          </p:txBody>
        </p:sp>
        <p:sp>
          <p:nvSpPr>
            <p:cNvPr id="13" name="TextBox 12">
              <a:extLst>
                <a:ext uri="{FF2B5EF4-FFF2-40B4-BE49-F238E27FC236}">
                  <a16:creationId xmlns:a16="http://schemas.microsoft.com/office/drawing/2014/main" id="{07A1B587-5F3C-4535-9262-8406F6385333}"/>
                </a:ext>
              </a:extLst>
            </p:cNvPr>
            <p:cNvSpPr txBox="1"/>
            <p:nvPr/>
          </p:nvSpPr>
          <p:spPr>
            <a:xfrm>
              <a:off x="646101" y="6373299"/>
              <a:ext cx="2472979" cy="338554"/>
            </a:xfrm>
            <a:prstGeom prst="rect">
              <a:avLst/>
            </a:prstGeom>
            <a:noFill/>
          </p:spPr>
          <p:txBody>
            <a:bodyPr wrap="square" rtlCol="0">
              <a:spAutoFit/>
            </a:bodyPr>
            <a:lstStyle/>
            <a:p>
              <a:r>
                <a:rPr lang="en-US" sz="1600" b="1" i="1" dirty="0">
                  <a:solidFill>
                    <a:srgbClr val="00B0F0"/>
                  </a:solidFill>
                  <a:latin typeface="Times New Roman" panose="02020603050405020304" pitchFamily="18" charset="0"/>
                  <a:cs typeface="Times New Roman" panose="02020603050405020304" pitchFamily="18" charset="0"/>
                </a:rPr>
                <a:t>Kirti Swagat Mohanty</a:t>
              </a:r>
            </a:p>
          </p:txBody>
        </p:sp>
        <p:pic>
          <p:nvPicPr>
            <p:cNvPr id="14" name="Picture 13" descr="Icon&#10;&#10;Description automatically generated">
              <a:extLst>
                <a:ext uri="{FF2B5EF4-FFF2-40B4-BE49-F238E27FC236}">
                  <a16:creationId xmlns:a16="http://schemas.microsoft.com/office/drawing/2014/main" id="{9D195D50-76D8-4FA3-9C61-E82E8704300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61700" y="6251431"/>
              <a:ext cx="460422" cy="460422"/>
            </a:xfrm>
            <a:prstGeom prst="rect">
              <a:avLst/>
            </a:prstGeom>
          </p:spPr>
        </p:pic>
        <p:pic>
          <p:nvPicPr>
            <p:cNvPr id="15" name="Picture 14" descr="Icon&#10;&#10;Description automatically generated">
              <a:extLst>
                <a:ext uri="{FF2B5EF4-FFF2-40B4-BE49-F238E27FC236}">
                  <a16:creationId xmlns:a16="http://schemas.microsoft.com/office/drawing/2014/main" id="{64644747-FD8B-4EAE-9253-A4E2E2C87A5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51415" y="6266130"/>
              <a:ext cx="494686" cy="494686"/>
            </a:xfrm>
            <a:prstGeom prst="rect">
              <a:avLst/>
            </a:prstGeom>
          </p:spPr>
        </p:pic>
        <p:pic>
          <p:nvPicPr>
            <p:cNvPr id="16" name="Picture 15" descr="Icon&#10;&#10;Description automatically generated">
              <a:extLst>
                <a:ext uri="{FF2B5EF4-FFF2-40B4-BE49-F238E27FC236}">
                  <a16:creationId xmlns:a16="http://schemas.microsoft.com/office/drawing/2014/main" id="{5FFD1315-2C44-42ED-BFE7-5D247FE1775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356450" y="6312844"/>
              <a:ext cx="401257" cy="401257"/>
            </a:xfrm>
            <a:prstGeom prst="rect">
              <a:avLst/>
            </a:prstGeom>
          </p:spPr>
        </p:pic>
      </p:grpSp>
      <p:sp>
        <p:nvSpPr>
          <p:cNvPr id="4" name="Slide Number Placeholder 3">
            <a:extLst>
              <a:ext uri="{FF2B5EF4-FFF2-40B4-BE49-F238E27FC236}">
                <a16:creationId xmlns:a16="http://schemas.microsoft.com/office/drawing/2014/main" id="{EB5FF990-4CA6-470A-A89E-5530AF1F5318}"/>
              </a:ext>
            </a:extLst>
          </p:cNvPr>
          <p:cNvSpPr>
            <a:spLocks noGrp="1"/>
          </p:cNvSpPr>
          <p:nvPr>
            <p:ph type="sldNum" sz="quarter" idx="12"/>
          </p:nvPr>
        </p:nvSpPr>
        <p:spPr/>
        <p:txBody>
          <a:bodyPr/>
          <a:lstStyle/>
          <a:p>
            <a:fld id="{F05E57AE-C7CB-4E1B-849C-35869BC6D3B3}" type="slidenum">
              <a:rPr lang="en-US" smtClean="0"/>
              <a:t>54</a:t>
            </a:fld>
            <a:endParaRPr lang="en-US"/>
          </a:p>
        </p:txBody>
      </p:sp>
      <mc:AlternateContent xmlns:mc="http://schemas.openxmlformats.org/markup-compatibility/2006" xmlns:a14="http://schemas.microsoft.com/office/drawing/2010/main">
        <mc:Choice Requires="a14">
          <p:sp>
            <p:nvSpPr>
              <p:cNvPr id="19" name="Content Placeholder 2">
                <a:extLst>
                  <a:ext uri="{FF2B5EF4-FFF2-40B4-BE49-F238E27FC236}">
                    <a16:creationId xmlns:a16="http://schemas.microsoft.com/office/drawing/2014/main" id="{2209C0AA-C0D7-42A2-AAD4-6FF4ECD4CF85}"/>
                  </a:ext>
                </a:extLst>
              </p:cNvPr>
              <p:cNvSpPr txBox="1">
                <a:spLocks/>
              </p:cNvSpPr>
              <p:nvPr/>
            </p:nvSpPr>
            <p:spPr>
              <a:xfrm>
                <a:off x="3574645" y="819925"/>
                <a:ext cx="8364436" cy="5323839"/>
              </a:xfrm>
              <a:prstGeom prst="rect">
                <a:avLst/>
              </a:prstGeom>
            </p:spPr>
            <p:txBody>
              <a:bodyPr vert="horz" lIns="91440" tIns="45720" rIns="91440" bIns="45720" rtlCol="0" anchor="ctr">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lvl="1" algn="just">
                  <a:lnSpc>
                    <a:spcPct val="150000"/>
                  </a:lnSpc>
                </a:pPr>
                <a:r>
                  <a:rPr lang="en-US" sz="2400" b="1" dirty="0">
                    <a:latin typeface="Garamond" panose="02020404030301010803" pitchFamily="18" charset="0"/>
                  </a:rPr>
                  <a:t>Joint Entropy:</a:t>
                </a:r>
              </a:p>
              <a:p>
                <a:pPr lvl="2">
                  <a:lnSpc>
                    <a:spcPct val="150000"/>
                  </a:lnSpc>
                  <a:buFont typeface="Arial" panose="020B0604020202020204" pitchFamily="34" charset="0"/>
                  <a:buChar char="•"/>
                </a:pPr>
                <a:r>
                  <a:rPr lang="en-US" dirty="0">
                    <a:latin typeface="Garamond" panose="02020404030301010803" pitchFamily="18" charset="0"/>
                    <a:cs typeface="Times New Roman" panose="02020603050405020304" pitchFamily="18" charset="0"/>
                  </a:rPr>
                  <a:t>Measurement  of the uncertainty in a pair of random variable (X,Y)</a:t>
                </a:r>
              </a:p>
              <a:p>
                <a:pPr lvl="2">
                  <a:lnSpc>
                    <a:spcPct val="150000"/>
                  </a:lnSpc>
                  <a:buFont typeface="Arial" panose="020B0604020202020204" pitchFamily="34" charset="0"/>
                  <a:buChar char="•"/>
                </a:pPr>
                <a14:m>
                  <m:oMath xmlns:m="http://schemas.openxmlformats.org/officeDocument/2006/math">
                    <m:r>
                      <a:rPr lang="en-US">
                        <a:latin typeface="Cambria Math" panose="02040503050406030204" pitchFamily="18" charset="0"/>
                      </a:rPr>
                      <m:t>𝐻</m:t>
                    </m:r>
                    <m:d>
                      <m:dPr>
                        <m:ctrlPr>
                          <a:rPr lang="en-US" i="1">
                            <a:latin typeface="Cambria Math" panose="02040503050406030204" pitchFamily="18" charset="0"/>
                          </a:rPr>
                        </m:ctrlPr>
                      </m:dPr>
                      <m:e>
                        <m:r>
                          <a:rPr lang="en-US">
                            <a:latin typeface="Cambria Math" panose="02040503050406030204" pitchFamily="18" charset="0"/>
                          </a:rPr>
                          <m:t>𝑋</m:t>
                        </m:r>
                        <m:r>
                          <a:rPr lang="en-US">
                            <a:latin typeface="Cambria Math" panose="02040503050406030204" pitchFamily="18" charset="0"/>
                          </a:rPr>
                          <m:t>,</m:t>
                        </m:r>
                        <m:r>
                          <a:rPr lang="en-US">
                            <a:latin typeface="Cambria Math" panose="02040503050406030204" pitchFamily="18" charset="0"/>
                          </a:rPr>
                          <m:t>𝑌</m:t>
                        </m:r>
                      </m:e>
                    </m:d>
                    <m:r>
                      <a:rPr lang="en-US">
                        <a:latin typeface="Cambria Math" panose="02040503050406030204" pitchFamily="18" charset="0"/>
                      </a:rPr>
                      <m:t>=−</m:t>
                    </m:r>
                    <m:nary>
                      <m:naryPr>
                        <m:chr m:val="∑"/>
                        <m:supHide m:val="on"/>
                        <m:ctrlPr>
                          <a:rPr lang="en-US" i="1">
                            <a:latin typeface="Cambria Math" panose="02040503050406030204" pitchFamily="18" charset="0"/>
                          </a:rPr>
                        </m:ctrlPr>
                      </m:naryPr>
                      <m:sub>
                        <m:r>
                          <m:rPr>
                            <m:brk m:alnAt="7"/>
                          </m:rPr>
                          <a:rPr lang="en-US">
                            <a:latin typeface="Cambria Math" panose="02040503050406030204" pitchFamily="18" charset="0"/>
                          </a:rPr>
                          <m:t>𝑥</m:t>
                        </m:r>
                        <m:r>
                          <a:rPr lang="en-US">
                            <a:latin typeface="Cambria Math" panose="02040503050406030204" pitchFamily="18" charset="0"/>
                          </a:rPr>
                          <m:t>∈ </m:t>
                        </m:r>
                        <m:r>
                          <a:rPr lang="en-US">
                            <a:latin typeface="Cambria Math" panose="02040503050406030204" pitchFamily="18" charset="0"/>
                          </a:rPr>
                          <m:t>𝑋</m:t>
                        </m:r>
                      </m:sub>
                      <m:sup/>
                      <m:e>
                        <m:nary>
                          <m:naryPr>
                            <m:chr m:val="∑"/>
                            <m:supHide m:val="on"/>
                            <m:ctrlPr>
                              <a:rPr lang="en-US" i="1">
                                <a:latin typeface="Cambria Math" panose="02040503050406030204" pitchFamily="18" charset="0"/>
                              </a:rPr>
                            </m:ctrlPr>
                          </m:naryPr>
                          <m:sub>
                            <m:r>
                              <m:rPr>
                                <m:brk m:alnAt="7"/>
                              </m:rPr>
                              <a:rPr lang="en-US">
                                <a:latin typeface="Cambria Math" panose="02040503050406030204" pitchFamily="18" charset="0"/>
                              </a:rPr>
                              <m:t>𝑦</m:t>
                            </m:r>
                            <m:r>
                              <a:rPr lang="en-US">
                                <a:latin typeface="Cambria Math" panose="02040503050406030204" pitchFamily="18" charset="0"/>
                              </a:rPr>
                              <m:t>∈</m:t>
                            </m:r>
                            <m:r>
                              <a:rPr lang="en-US">
                                <a:latin typeface="Cambria Math" panose="02040503050406030204" pitchFamily="18" charset="0"/>
                              </a:rPr>
                              <m:t>𝑌</m:t>
                            </m:r>
                          </m:sub>
                          <m:sup/>
                          <m:e>
                            <m:r>
                              <a:rPr lang="en-US">
                                <a:latin typeface="Cambria Math" panose="02040503050406030204" pitchFamily="18" charset="0"/>
                              </a:rPr>
                              <m:t>𝑃</m:t>
                            </m:r>
                            <m:d>
                              <m:dPr>
                                <m:ctrlPr>
                                  <a:rPr lang="en-US" i="1">
                                    <a:latin typeface="Cambria Math" panose="02040503050406030204" pitchFamily="18" charset="0"/>
                                  </a:rPr>
                                </m:ctrlPr>
                              </m:dPr>
                              <m:e>
                                <m:r>
                                  <a:rPr lang="en-US">
                                    <a:latin typeface="Cambria Math" panose="02040503050406030204" pitchFamily="18" charset="0"/>
                                  </a:rPr>
                                  <m:t>𝑥</m:t>
                                </m:r>
                                <m:r>
                                  <a:rPr lang="en-US">
                                    <a:latin typeface="Cambria Math" panose="02040503050406030204" pitchFamily="18" charset="0"/>
                                  </a:rPr>
                                  <m:t>,</m:t>
                                </m:r>
                                <m:r>
                                  <a:rPr lang="en-US">
                                    <a:latin typeface="Cambria Math" panose="02040503050406030204" pitchFamily="18" charset="0"/>
                                  </a:rPr>
                                  <m:t>𝑦</m:t>
                                </m:r>
                              </m:e>
                            </m:d>
                            <m:func>
                              <m:funcPr>
                                <m:ctrlPr>
                                  <a:rPr lang="en-US" i="1">
                                    <a:latin typeface="Cambria Math" panose="02040503050406030204" pitchFamily="18" charset="0"/>
                                  </a:rPr>
                                </m:ctrlPr>
                              </m:funcPr>
                              <m:fName>
                                <m:sSub>
                                  <m:sSubPr>
                                    <m:ctrlPr>
                                      <a:rPr lang="en-US" i="1">
                                        <a:latin typeface="Cambria Math" panose="02040503050406030204" pitchFamily="18" charset="0"/>
                                      </a:rPr>
                                    </m:ctrlPr>
                                  </m:sSubPr>
                                  <m:e>
                                    <m:r>
                                      <m:rPr>
                                        <m:sty m:val="p"/>
                                      </m:rPr>
                                      <a:rPr lang="en-US">
                                        <a:latin typeface="Cambria Math" panose="02040503050406030204" pitchFamily="18" charset="0"/>
                                      </a:rPr>
                                      <m:t>log</m:t>
                                    </m:r>
                                  </m:e>
                                  <m:sub>
                                    <m:r>
                                      <a:rPr lang="en-US">
                                        <a:latin typeface="Cambria Math" panose="02040503050406030204" pitchFamily="18" charset="0"/>
                                      </a:rPr>
                                      <m:t>2</m:t>
                                    </m:r>
                                  </m:sub>
                                </m:sSub>
                              </m:fName>
                              <m:e>
                                <m:d>
                                  <m:dPr>
                                    <m:begChr m:val="{"/>
                                    <m:endChr m:val="}"/>
                                    <m:ctrlPr>
                                      <a:rPr lang="en-US" i="1">
                                        <a:latin typeface="Cambria Math" panose="02040503050406030204" pitchFamily="18" charset="0"/>
                                      </a:rPr>
                                    </m:ctrlPr>
                                  </m:dPr>
                                  <m:e>
                                    <m:r>
                                      <a:rPr lang="en-US">
                                        <a:latin typeface="Cambria Math" panose="02040503050406030204" pitchFamily="18" charset="0"/>
                                      </a:rPr>
                                      <m:t>𝑃</m:t>
                                    </m:r>
                                    <m:d>
                                      <m:dPr>
                                        <m:ctrlPr>
                                          <a:rPr lang="en-US" i="1">
                                            <a:latin typeface="Cambria Math" panose="02040503050406030204" pitchFamily="18" charset="0"/>
                                          </a:rPr>
                                        </m:ctrlPr>
                                      </m:dPr>
                                      <m:e>
                                        <m:r>
                                          <a:rPr lang="en-US">
                                            <a:latin typeface="Cambria Math" panose="02040503050406030204" pitchFamily="18" charset="0"/>
                                          </a:rPr>
                                          <m:t>𝑥</m:t>
                                        </m:r>
                                        <m:r>
                                          <a:rPr lang="en-US">
                                            <a:latin typeface="Cambria Math" panose="02040503050406030204" pitchFamily="18" charset="0"/>
                                          </a:rPr>
                                          <m:t>,</m:t>
                                        </m:r>
                                        <m:r>
                                          <a:rPr lang="en-US">
                                            <a:latin typeface="Cambria Math" panose="02040503050406030204" pitchFamily="18" charset="0"/>
                                          </a:rPr>
                                          <m:t>𝑦</m:t>
                                        </m:r>
                                      </m:e>
                                    </m:d>
                                  </m:e>
                                </m:d>
                              </m:e>
                            </m:func>
                          </m:e>
                        </m:nary>
                      </m:e>
                    </m:nary>
                    <m:r>
                      <a:rPr lang="en-US">
                        <a:latin typeface="Cambria Math" panose="02040503050406030204" pitchFamily="18" charset="0"/>
                      </a:rPr>
                      <m:t> </m:t>
                    </m:r>
                  </m:oMath>
                </a14:m>
                <a:r>
                  <a:rPr lang="en-US" dirty="0">
                    <a:latin typeface="Garamond" panose="02020404030301010803" pitchFamily="18" charset="0"/>
                    <a:cs typeface="Times New Roman" panose="02020603050405020304" pitchFamily="18" charset="0"/>
                  </a:rPr>
                  <a:t>where x, y are random variable with joint probability </a:t>
                </a:r>
                <a14:m>
                  <m:oMath xmlns:m="http://schemas.openxmlformats.org/officeDocument/2006/math">
                    <m:r>
                      <a:rPr lang="en-US">
                        <a:latin typeface="Cambria Math" panose="02040503050406030204" pitchFamily="18" charset="0"/>
                      </a:rPr>
                      <m:t>𝑃</m:t>
                    </m:r>
                    <m:d>
                      <m:dPr>
                        <m:ctrlPr>
                          <a:rPr lang="en-US" i="1">
                            <a:latin typeface="Cambria Math" panose="02040503050406030204" pitchFamily="18" charset="0"/>
                          </a:rPr>
                        </m:ctrlPr>
                      </m:dPr>
                      <m:e>
                        <m:r>
                          <a:rPr lang="en-US">
                            <a:latin typeface="Cambria Math" panose="02040503050406030204" pitchFamily="18" charset="0"/>
                          </a:rPr>
                          <m:t>𝑥</m:t>
                        </m:r>
                        <m:r>
                          <a:rPr lang="en-US">
                            <a:latin typeface="Cambria Math" panose="02040503050406030204" pitchFamily="18" charset="0"/>
                          </a:rPr>
                          <m:t>,</m:t>
                        </m:r>
                        <m:r>
                          <a:rPr lang="en-US">
                            <a:latin typeface="Cambria Math" panose="02040503050406030204" pitchFamily="18" charset="0"/>
                          </a:rPr>
                          <m:t>𝑦</m:t>
                        </m:r>
                      </m:e>
                    </m:d>
                    <m:r>
                      <a:rPr lang="en-US">
                        <a:latin typeface="Cambria Math" panose="02040503050406030204" pitchFamily="18" charset="0"/>
                      </a:rPr>
                      <m:t>.</m:t>
                    </m:r>
                  </m:oMath>
                </a14:m>
                <a:endParaRPr lang="en-US" dirty="0">
                  <a:latin typeface="Garamond" panose="02020404030301010803" pitchFamily="18" charset="0"/>
                  <a:cs typeface="Times New Roman" panose="02020603050405020304" pitchFamily="18" charset="0"/>
                </a:endParaRPr>
              </a:p>
              <a:p>
                <a:pPr lvl="1" algn="just">
                  <a:lnSpc>
                    <a:spcPct val="150000"/>
                  </a:lnSpc>
                </a:pPr>
                <a:r>
                  <a:rPr lang="en-US" sz="2400" b="1" dirty="0">
                    <a:latin typeface="Garamond" panose="02020404030301010803" pitchFamily="18" charset="0"/>
                  </a:rPr>
                  <a:t>Conditional Entropy:</a:t>
                </a:r>
              </a:p>
              <a:p>
                <a:pPr lvl="2">
                  <a:lnSpc>
                    <a:spcPct val="150000"/>
                  </a:lnSpc>
                  <a:buFont typeface="Arial" panose="020B0604020202020204" pitchFamily="34" charset="0"/>
                  <a:buChar char="•"/>
                </a:pPr>
                <a14:m>
                  <m:oMath xmlns:m="http://schemas.openxmlformats.org/officeDocument/2006/math">
                    <m:r>
                      <a:rPr lang="en-US">
                        <a:latin typeface="Cambria Math" panose="02040503050406030204" pitchFamily="18" charset="0"/>
                      </a:rPr>
                      <m:t>𝐻</m:t>
                    </m:r>
                    <m:d>
                      <m:dPr>
                        <m:ctrlPr>
                          <a:rPr lang="en-US" i="1">
                            <a:latin typeface="Cambria Math" panose="02040503050406030204" pitchFamily="18" charset="0"/>
                          </a:rPr>
                        </m:ctrlPr>
                      </m:dPr>
                      <m:e>
                        <m:r>
                          <a:rPr lang="en-US">
                            <a:latin typeface="Cambria Math" panose="02040503050406030204" pitchFamily="18" charset="0"/>
                          </a:rPr>
                          <m:t>𝑥</m:t>
                        </m:r>
                        <m:r>
                          <a:rPr lang="en-US">
                            <a:latin typeface="Cambria Math" panose="02040503050406030204" pitchFamily="18" charset="0"/>
                          </a:rPr>
                          <m:t>/</m:t>
                        </m:r>
                        <m:r>
                          <a:rPr lang="en-US">
                            <a:latin typeface="Cambria Math" panose="02040503050406030204" pitchFamily="18" charset="0"/>
                          </a:rPr>
                          <m:t>𝑦</m:t>
                        </m:r>
                      </m:e>
                    </m:d>
                    <m:r>
                      <a:rPr lang="en-US">
                        <a:latin typeface="Cambria Math" panose="02040503050406030204" pitchFamily="18" charset="0"/>
                      </a:rPr>
                      <m:t>=</m:t>
                    </m:r>
                    <m:nary>
                      <m:naryPr>
                        <m:chr m:val="∑"/>
                        <m:ctrlPr>
                          <a:rPr lang="en-US" i="1">
                            <a:latin typeface="Cambria Math" panose="02040503050406030204" pitchFamily="18" charset="0"/>
                          </a:rPr>
                        </m:ctrlPr>
                      </m:naryPr>
                      <m:sub>
                        <m:r>
                          <m:rPr>
                            <m:brk m:alnAt="23"/>
                          </m:rPr>
                          <a:rPr lang="en-US">
                            <a:latin typeface="Cambria Math" panose="02040503050406030204" pitchFamily="18" charset="0"/>
                          </a:rPr>
                          <m:t>𝑖</m:t>
                        </m:r>
                        <m:r>
                          <a:rPr lang="en-US">
                            <a:latin typeface="Cambria Math" panose="02040503050406030204" pitchFamily="18" charset="0"/>
                          </a:rPr>
                          <m:t>=1</m:t>
                        </m:r>
                      </m:sub>
                      <m:sup>
                        <m:r>
                          <a:rPr lang="en-US">
                            <a:latin typeface="Cambria Math" panose="02040503050406030204" pitchFamily="18" charset="0"/>
                          </a:rPr>
                          <m:t>𝑚</m:t>
                        </m:r>
                      </m:sup>
                      <m:e>
                        <m:nary>
                          <m:naryPr>
                            <m:chr m:val="∑"/>
                            <m:limLoc m:val="subSup"/>
                            <m:ctrlPr>
                              <a:rPr lang="en-US" i="1">
                                <a:latin typeface="Cambria Math" panose="02040503050406030204" pitchFamily="18" charset="0"/>
                              </a:rPr>
                            </m:ctrlPr>
                          </m:naryPr>
                          <m:sub>
                            <m:r>
                              <m:rPr>
                                <m:brk m:alnAt="25"/>
                              </m:rPr>
                              <a:rPr lang="en-US">
                                <a:latin typeface="Cambria Math" panose="02040503050406030204" pitchFamily="18" charset="0"/>
                              </a:rPr>
                              <m:t>𝑗</m:t>
                            </m:r>
                            <m:r>
                              <a:rPr lang="en-US">
                                <a:latin typeface="Cambria Math" panose="02040503050406030204" pitchFamily="18" charset="0"/>
                              </a:rPr>
                              <m:t>=1</m:t>
                            </m:r>
                          </m:sub>
                          <m:sup>
                            <m:r>
                              <a:rPr lang="en-US">
                                <a:latin typeface="Cambria Math" panose="02040503050406030204" pitchFamily="18" charset="0"/>
                              </a:rPr>
                              <m:t>𝑛</m:t>
                            </m:r>
                          </m:sup>
                          <m:e>
                            <m:r>
                              <a:rPr lang="en-US">
                                <a:latin typeface="Cambria Math" panose="02040503050406030204" pitchFamily="18" charset="0"/>
                              </a:rPr>
                              <m:t>𝑃</m:t>
                            </m:r>
                            <m:r>
                              <a:rPr lang="en-US">
                                <a:latin typeface="Cambria Math" panose="02040503050406030204" pitchFamily="18" charset="0"/>
                              </a:rPr>
                              <m:t>(</m:t>
                            </m:r>
                            <m:sSub>
                              <m:sSubPr>
                                <m:ctrlPr>
                                  <a:rPr lang="en-US" i="1">
                                    <a:latin typeface="Cambria Math" panose="02040503050406030204" pitchFamily="18" charset="0"/>
                                  </a:rPr>
                                </m:ctrlPr>
                              </m:sSubPr>
                              <m:e>
                                <m:r>
                                  <a:rPr lang="en-US">
                                    <a:latin typeface="Cambria Math" panose="02040503050406030204" pitchFamily="18" charset="0"/>
                                  </a:rPr>
                                  <m:t>𝑥</m:t>
                                </m:r>
                              </m:e>
                              <m:sub>
                                <m:r>
                                  <a:rPr lang="en-US">
                                    <a:latin typeface="Cambria Math" panose="02040503050406030204" pitchFamily="18" charset="0"/>
                                  </a:rPr>
                                  <m:t>𝑖</m:t>
                                </m:r>
                              </m:sub>
                            </m:sSub>
                            <m:r>
                              <a:rPr lang="en-US">
                                <a:latin typeface="Cambria Math" panose="02040503050406030204" pitchFamily="18" charset="0"/>
                              </a:rPr>
                              <m:t>,</m:t>
                            </m:r>
                            <m:sSub>
                              <m:sSubPr>
                                <m:ctrlPr>
                                  <a:rPr lang="en-US" i="1">
                                    <a:latin typeface="Cambria Math" panose="02040503050406030204" pitchFamily="18" charset="0"/>
                                  </a:rPr>
                                </m:ctrlPr>
                              </m:sSubPr>
                              <m:e>
                                <m:r>
                                  <a:rPr lang="en-US">
                                    <a:latin typeface="Cambria Math" panose="02040503050406030204" pitchFamily="18" charset="0"/>
                                  </a:rPr>
                                  <m:t>𝑦</m:t>
                                </m:r>
                              </m:e>
                              <m:sub>
                                <m:r>
                                  <a:rPr lang="en-US">
                                    <a:latin typeface="Cambria Math" panose="02040503050406030204" pitchFamily="18" charset="0"/>
                                  </a:rPr>
                                  <m:t>𝑗</m:t>
                                </m:r>
                              </m:sub>
                            </m:sSub>
                            <m:r>
                              <a:rPr lang="en-US">
                                <a:latin typeface="Cambria Math" panose="02040503050406030204" pitchFamily="18" charset="0"/>
                              </a:rPr>
                              <m:t>)</m:t>
                            </m:r>
                            <m:func>
                              <m:funcPr>
                                <m:ctrlPr>
                                  <a:rPr lang="en-US" i="1">
                                    <a:latin typeface="Cambria Math" panose="02040503050406030204" pitchFamily="18" charset="0"/>
                                  </a:rPr>
                                </m:ctrlPr>
                              </m:funcPr>
                              <m:fName>
                                <m:sSub>
                                  <m:sSubPr>
                                    <m:ctrlPr>
                                      <a:rPr lang="en-US" i="1">
                                        <a:latin typeface="Cambria Math" panose="02040503050406030204" pitchFamily="18" charset="0"/>
                                      </a:rPr>
                                    </m:ctrlPr>
                                  </m:sSubPr>
                                  <m:e>
                                    <m:r>
                                      <m:rPr>
                                        <m:sty m:val="p"/>
                                      </m:rPr>
                                      <a:rPr lang="en-US">
                                        <a:latin typeface="Cambria Math" panose="02040503050406030204" pitchFamily="18" charset="0"/>
                                      </a:rPr>
                                      <m:t>log</m:t>
                                    </m:r>
                                  </m:e>
                                  <m:sub>
                                    <m:r>
                                      <a:rPr lang="en-US">
                                        <a:latin typeface="Cambria Math" panose="02040503050406030204" pitchFamily="18" charset="0"/>
                                      </a:rPr>
                                      <m:t>2</m:t>
                                    </m:r>
                                  </m:sub>
                                </m:sSub>
                              </m:fName>
                              <m:e>
                                <m:f>
                                  <m:fPr>
                                    <m:ctrlPr>
                                      <a:rPr lang="en-US" i="1">
                                        <a:latin typeface="Cambria Math" panose="02040503050406030204" pitchFamily="18" charset="0"/>
                                      </a:rPr>
                                    </m:ctrlPr>
                                  </m:fPr>
                                  <m:num>
                                    <m:r>
                                      <a:rPr lang="en-US">
                                        <a:latin typeface="Cambria Math" panose="02040503050406030204" pitchFamily="18" charset="0"/>
                                      </a:rPr>
                                      <m:t>1</m:t>
                                    </m:r>
                                  </m:num>
                                  <m:den>
                                    <m:r>
                                      <a:rPr lang="en-US">
                                        <a:latin typeface="Cambria Math" panose="02040503050406030204" pitchFamily="18" charset="0"/>
                                      </a:rPr>
                                      <m:t>𝑃</m:t>
                                    </m:r>
                                    <m:r>
                                      <a:rPr lang="en-US">
                                        <a:latin typeface="Cambria Math" panose="02040503050406030204" pitchFamily="18" charset="0"/>
                                      </a:rPr>
                                      <m:t>(</m:t>
                                    </m:r>
                                    <m:sSub>
                                      <m:sSubPr>
                                        <m:ctrlPr>
                                          <a:rPr lang="en-US" i="1">
                                            <a:latin typeface="Cambria Math" panose="02040503050406030204" pitchFamily="18" charset="0"/>
                                          </a:rPr>
                                        </m:ctrlPr>
                                      </m:sSubPr>
                                      <m:e>
                                        <m:r>
                                          <a:rPr lang="en-US">
                                            <a:latin typeface="Cambria Math" panose="02040503050406030204" pitchFamily="18" charset="0"/>
                                          </a:rPr>
                                          <m:t>𝑦</m:t>
                                        </m:r>
                                      </m:e>
                                      <m:sub>
                                        <m:r>
                                          <a:rPr lang="en-US">
                                            <a:latin typeface="Cambria Math" panose="02040503050406030204" pitchFamily="18" charset="0"/>
                                          </a:rPr>
                                          <m:t>𝑗</m:t>
                                        </m:r>
                                      </m:sub>
                                    </m:sSub>
                                    <m:r>
                                      <a:rPr lang="en-US">
                                        <a:latin typeface="Cambria Math" panose="02040503050406030204" pitchFamily="18" charset="0"/>
                                      </a:rPr>
                                      <m:t>/</m:t>
                                    </m:r>
                                    <m:sSub>
                                      <m:sSubPr>
                                        <m:ctrlPr>
                                          <a:rPr lang="en-US" i="1">
                                            <a:latin typeface="Cambria Math" panose="02040503050406030204" pitchFamily="18" charset="0"/>
                                          </a:rPr>
                                        </m:ctrlPr>
                                      </m:sSubPr>
                                      <m:e>
                                        <m:r>
                                          <a:rPr lang="en-US">
                                            <a:latin typeface="Cambria Math" panose="02040503050406030204" pitchFamily="18" charset="0"/>
                                          </a:rPr>
                                          <m:t>𝑥</m:t>
                                        </m:r>
                                      </m:e>
                                      <m:sub>
                                        <m:r>
                                          <a:rPr lang="en-US">
                                            <a:latin typeface="Cambria Math" panose="02040503050406030204" pitchFamily="18" charset="0"/>
                                          </a:rPr>
                                          <m:t>𝑖</m:t>
                                        </m:r>
                                      </m:sub>
                                    </m:sSub>
                                    <m:r>
                                      <a:rPr lang="en-US">
                                        <a:latin typeface="Cambria Math" panose="02040503050406030204" pitchFamily="18" charset="0"/>
                                      </a:rPr>
                                      <m:t>)</m:t>
                                    </m:r>
                                  </m:den>
                                </m:f>
                              </m:e>
                            </m:func>
                            <m:r>
                              <a:rPr lang="en-US">
                                <a:latin typeface="Cambria Math" panose="02040503050406030204" pitchFamily="18" charset="0"/>
                              </a:rPr>
                              <m:t> </m:t>
                            </m:r>
                          </m:e>
                        </m:nary>
                      </m:e>
                    </m:nary>
                  </m:oMath>
                </a14:m>
                <a:endParaRPr lang="en-US" dirty="0"/>
              </a:p>
              <a:p>
                <a:pPr lvl="1"/>
                <a:endParaRPr lang="en-US" sz="2400" dirty="0">
                  <a:latin typeface="Garamond" panose="02020404030301010803" pitchFamily="18" charset="0"/>
                </a:endParaRPr>
              </a:p>
            </p:txBody>
          </p:sp>
        </mc:Choice>
        <mc:Fallback xmlns="">
          <p:sp>
            <p:nvSpPr>
              <p:cNvPr id="19" name="Content Placeholder 2">
                <a:extLst>
                  <a:ext uri="{FF2B5EF4-FFF2-40B4-BE49-F238E27FC236}">
                    <a16:creationId xmlns:a16="http://schemas.microsoft.com/office/drawing/2014/main" id="{2209C0AA-C0D7-42A2-AAD4-6FF4ECD4CF85}"/>
                  </a:ext>
                </a:extLst>
              </p:cNvPr>
              <p:cNvSpPr txBox="1">
                <a:spLocks noRot="1" noChangeAspect="1" noMove="1" noResize="1" noEditPoints="1" noAdjustHandles="1" noChangeArrowheads="1" noChangeShapeType="1" noTextEdit="1"/>
              </p:cNvSpPr>
              <p:nvPr/>
            </p:nvSpPr>
            <p:spPr>
              <a:xfrm>
                <a:off x="3574645" y="819925"/>
                <a:ext cx="8364436" cy="5323839"/>
              </a:xfrm>
              <a:prstGeom prst="rect">
                <a:avLst/>
              </a:prstGeom>
              <a:blipFill>
                <a:blip r:embed="rId7"/>
                <a:stretch>
                  <a:fillRect/>
                </a:stretch>
              </a:blipFill>
            </p:spPr>
            <p:txBody>
              <a:bodyPr/>
              <a:lstStyle/>
              <a:p>
                <a:r>
                  <a:rPr lang="en-IN">
                    <a:noFill/>
                  </a:rPr>
                  <a:t> </a:t>
                </a:r>
              </a:p>
            </p:txBody>
          </p:sp>
        </mc:Fallback>
      </mc:AlternateContent>
    </p:spTree>
    <p:extLst>
      <p:ext uri="{BB962C8B-B14F-4D97-AF65-F5344CB8AC3E}">
        <p14:creationId xmlns:p14="http://schemas.microsoft.com/office/powerpoint/2010/main" val="509625132"/>
      </p:ext>
    </p:extLst>
  </p:cSld>
  <p:clrMapOvr>
    <a:masterClrMapping/>
  </p:clrMapOvr>
  <mc:AlternateContent xmlns:mc="http://schemas.openxmlformats.org/markup-compatibility/2006" xmlns:p14="http://schemas.microsoft.com/office/powerpoint/2010/main">
    <mc:Choice Requires="p14">
      <p:transition spd="slow" p14:dur="6750" advClick="0"/>
    </mc:Choice>
    <mc:Fallback xmlns="">
      <p:transition spd="slow" advClick="0"/>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Garamond" panose="02020404030301010803" pitchFamily="18" charset="0"/>
              </a:rPr>
              <a:t>Mutual Information </a:t>
            </a:r>
            <a:br>
              <a:rPr lang="en-US" b="1" dirty="0">
                <a:latin typeface="Garamond" panose="02020404030301010803" pitchFamily="18" charset="0"/>
              </a:rPr>
            </a:br>
            <a:endParaRPr lang="en-US" b="1" dirty="0">
              <a:latin typeface="Garamond" panose="02020404030301010803" pitchFamily="18" charset="0"/>
            </a:endParaRPr>
          </a:p>
        </p:txBody>
      </p:sp>
      <p:grpSp>
        <p:nvGrpSpPr>
          <p:cNvPr id="7" name="Group 6">
            <a:extLst>
              <a:ext uri="{FF2B5EF4-FFF2-40B4-BE49-F238E27FC236}">
                <a16:creationId xmlns:a16="http://schemas.microsoft.com/office/drawing/2014/main" id="{CEB85B56-A73D-4262-BDC2-8462C69195EA}"/>
              </a:ext>
            </a:extLst>
          </p:cNvPr>
          <p:cNvGrpSpPr/>
          <p:nvPr/>
        </p:nvGrpSpPr>
        <p:grpSpPr>
          <a:xfrm>
            <a:off x="15629" y="46604"/>
            <a:ext cx="11074617" cy="693969"/>
            <a:chOff x="15629" y="46604"/>
            <a:chExt cx="11074617" cy="693969"/>
          </a:xfrm>
        </p:grpSpPr>
        <p:sp>
          <p:nvSpPr>
            <p:cNvPr id="8" name="Rectangle 7">
              <a:extLst>
                <a:ext uri="{FF2B5EF4-FFF2-40B4-BE49-F238E27FC236}">
                  <a16:creationId xmlns:a16="http://schemas.microsoft.com/office/drawing/2014/main" id="{DC98AC4A-4379-49C6-838B-97C12D58E580}"/>
                </a:ext>
              </a:extLst>
            </p:cNvPr>
            <p:cNvSpPr/>
            <p:nvPr/>
          </p:nvSpPr>
          <p:spPr>
            <a:xfrm>
              <a:off x="744972" y="208922"/>
              <a:ext cx="10345274" cy="369332"/>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lIns="91440" tIns="45720" rIns="91440" bIns="45720">
              <a:spAutoFit/>
              <a:scene3d>
                <a:camera prst="orthographicFront"/>
                <a:lightRig rig="threePt" dir="t"/>
              </a:scene3d>
              <a:sp3d extrusionH="57150">
                <a:bevelT w="38100" h="38100" prst="relaxedInset"/>
              </a:sp3d>
            </a:bodyPr>
            <a:lstStyle/>
            <a:p>
              <a:r>
                <a:rPr lang="en-US" b="1" cap="none" spc="0" dirty="0">
                  <a:ln w="0"/>
                  <a:solidFill>
                    <a:schemeClr val="tx1"/>
                  </a:solidFill>
                  <a:effectLst>
                    <a:outerShdw blurRad="50800" dist="38100" dir="2700000" algn="tl" rotWithShape="0">
                      <a:prstClr val="black">
                        <a:alpha val="40000"/>
                      </a:prstClr>
                    </a:outerShdw>
                  </a:effectLst>
                </a:rPr>
                <a:t>Department of Electronics and Communication Engineering, NIT Silchar </a:t>
              </a:r>
            </a:p>
          </p:txBody>
        </p:sp>
        <p:pic>
          <p:nvPicPr>
            <p:cNvPr id="9" name="Picture 8">
              <a:extLst>
                <a:ext uri="{FF2B5EF4-FFF2-40B4-BE49-F238E27FC236}">
                  <a16:creationId xmlns:a16="http://schemas.microsoft.com/office/drawing/2014/main" id="{F74EE9CF-9C62-46DF-87B1-7282C66F2F2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629" y="46604"/>
              <a:ext cx="729343" cy="69396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grpSp>
        <p:nvGrpSpPr>
          <p:cNvPr id="10" name="Group 9">
            <a:extLst>
              <a:ext uri="{FF2B5EF4-FFF2-40B4-BE49-F238E27FC236}">
                <a16:creationId xmlns:a16="http://schemas.microsoft.com/office/drawing/2014/main" id="{C0B21F0D-DE95-4CE8-925F-4F2AFB579B0F}"/>
              </a:ext>
            </a:extLst>
          </p:cNvPr>
          <p:cNvGrpSpPr/>
          <p:nvPr/>
        </p:nvGrpSpPr>
        <p:grpSpPr>
          <a:xfrm>
            <a:off x="151415" y="6251431"/>
            <a:ext cx="12040585" cy="509385"/>
            <a:chOff x="151415" y="6251431"/>
            <a:chExt cx="12040585" cy="509385"/>
          </a:xfrm>
        </p:grpSpPr>
        <p:sp>
          <p:nvSpPr>
            <p:cNvPr id="11" name="TextBox 10">
              <a:extLst>
                <a:ext uri="{FF2B5EF4-FFF2-40B4-BE49-F238E27FC236}">
                  <a16:creationId xmlns:a16="http://schemas.microsoft.com/office/drawing/2014/main" id="{F7C4AACC-071D-4CE5-A008-D15F05FEF19A}"/>
                </a:ext>
              </a:extLst>
            </p:cNvPr>
            <p:cNvSpPr txBox="1"/>
            <p:nvPr/>
          </p:nvSpPr>
          <p:spPr>
            <a:xfrm>
              <a:off x="5064728" y="6373299"/>
              <a:ext cx="2062544" cy="338554"/>
            </a:xfrm>
            <a:prstGeom prst="rect">
              <a:avLst/>
            </a:prstGeom>
            <a:noFill/>
          </p:spPr>
          <p:txBody>
            <a:bodyPr wrap="square" rtlCol="0">
              <a:spAutoFit/>
            </a:bodyPr>
            <a:lstStyle/>
            <a:p>
              <a:r>
                <a:rPr lang="en-US" sz="1600" b="1" i="1" dirty="0">
                  <a:solidFill>
                    <a:srgbClr val="00B0F0"/>
                  </a:solidFill>
                  <a:latin typeface="Times New Roman" panose="02020603050405020304" pitchFamily="18" charset="0"/>
                  <a:cs typeface="Times New Roman" panose="02020603050405020304" pitchFamily="18" charset="0"/>
                </a:rPr>
                <a:t>Scholar Id:21304068 </a:t>
              </a:r>
            </a:p>
          </p:txBody>
        </p:sp>
        <p:sp>
          <p:nvSpPr>
            <p:cNvPr id="12" name="TextBox 11">
              <a:extLst>
                <a:ext uri="{FF2B5EF4-FFF2-40B4-BE49-F238E27FC236}">
                  <a16:creationId xmlns:a16="http://schemas.microsoft.com/office/drawing/2014/main" id="{1C6EA108-D6A8-41D4-AD1D-5AAE02FD47BE}"/>
                </a:ext>
              </a:extLst>
            </p:cNvPr>
            <p:cNvSpPr txBox="1"/>
            <p:nvPr/>
          </p:nvSpPr>
          <p:spPr>
            <a:xfrm>
              <a:off x="9719021" y="6344196"/>
              <a:ext cx="2472979" cy="338554"/>
            </a:xfrm>
            <a:prstGeom prst="rect">
              <a:avLst/>
            </a:prstGeom>
            <a:noFill/>
          </p:spPr>
          <p:txBody>
            <a:bodyPr wrap="square" rtlCol="0">
              <a:spAutoFit/>
            </a:bodyPr>
            <a:lstStyle/>
            <a:p>
              <a:r>
                <a:rPr lang="en-US" sz="1600" b="1" i="1" dirty="0">
                  <a:solidFill>
                    <a:srgbClr val="00B0F0"/>
                  </a:solidFill>
                  <a:latin typeface="Times New Roman" panose="02020603050405020304" pitchFamily="18" charset="0"/>
                  <a:cs typeface="Times New Roman" panose="02020603050405020304" pitchFamily="18" charset="0"/>
                </a:rPr>
                <a:t>kirti21_rs@ece.nits.ac.in</a:t>
              </a:r>
            </a:p>
          </p:txBody>
        </p:sp>
        <p:sp>
          <p:nvSpPr>
            <p:cNvPr id="13" name="TextBox 12">
              <a:extLst>
                <a:ext uri="{FF2B5EF4-FFF2-40B4-BE49-F238E27FC236}">
                  <a16:creationId xmlns:a16="http://schemas.microsoft.com/office/drawing/2014/main" id="{07A1B587-5F3C-4535-9262-8406F6385333}"/>
                </a:ext>
              </a:extLst>
            </p:cNvPr>
            <p:cNvSpPr txBox="1"/>
            <p:nvPr/>
          </p:nvSpPr>
          <p:spPr>
            <a:xfrm>
              <a:off x="646101" y="6373299"/>
              <a:ext cx="2472979" cy="338554"/>
            </a:xfrm>
            <a:prstGeom prst="rect">
              <a:avLst/>
            </a:prstGeom>
            <a:noFill/>
          </p:spPr>
          <p:txBody>
            <a:bodyPr wrap="square" rtlCol="0">
              <a:spAutoFit/>
            </a:bodyPr>
            <a:lstStyle/>
            <a:p>
              <a:r>
                <a:rPr lang="en-US" sz="1600" b="1" i="1" dirty="0">
                  <a:solidFill>
                    <a:srgbClr val="00B0F0"/>
                  </a:solidFill>
                  <a:latin typeface="Times New Roman" panose="02020603050405020304" pitchFamily="18" charset="0"/>
                  <a:cs typeface="Times New Roman" panose="02020603050405020304" pitchFamily="18" charset="0"/>
                </a:rPr>
                <a:t>Kirti Swagat Mohanty</a:t>
              </a:r>
            </a:p>
          </p:txBody>
        </p:sp>
        <p:pic>
          <p:nvPicPr>
            <p:cNvPr id="14" name="Picture 13" descr="Icon&#10;&#10;Description automatically generated">
              <a:extLst>
                <a:ext uri="{FF2B5EF4-FFF2-40B4-BE49-F238E27FC236}">
                  <a16:creationId xmlns:a16="http://schemas.microsoft.com/office/drawing/2014/main" id="{9D195D50-76D8-4FA3-9C61-E82E8704300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61700" y="6251431"/>
              <a:ext cx="460422" cy="460422"/>
            </a:xfrm>
            <a:prstGeom prst="rect">
              <a:avLst/>
            </a:prstGeom>
          </p:spPr>
        </p:pic>
        <p:pic>
          <p:nvPicPr>
            <p:cNvPr id="15" name="Picture 14" descr="Icon&#10;&#10;Description automatically generated">
              <a:extLst>
                <a:ext uri="{FF2B5EF4-FFF2-40B4-BE49-F238E27FC236}">
                  <a16:creationId xmlns:a16="http://schemas.microsoft.com/office/drawing/2014/main" id="{64644747-FD8B-4EAE-9253-A4E2E2C87A5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51415" y="6266130"/>
              <a:ext cx="494686" cy="494686"/>
            </a:xfrm>
            <a:prstGeom prst="rect">
              <a:avLst/>
            </a:prstGeom>
          </p:spPr>
        </p:pic>
        <p:pic>
          <p:nvPicPr>
            <p:cNvPr id="16" name="Picture 15" descr="Icon&#10;&#10;Description automatically generated">
              <a:extLst>
                <a:ext uri="{FF2B5EF4-FFF2-40B4-BE49-F238E27FC236}">
                  <a16:creationId xmlns:a16="http://schemas.microsoft.com/office/drawing/2014/main" id="{5FFD1315-2C44-42ED-BFE7-5D247FE1775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356450" y="6312844"/>
              <a:ext cx="401257" cy="401257"/>
            </a:xfrm>
            <a:prstGeom prst="rect">
              <a:avLst/>
            </a:prstGeom>
          </p:spPr>
        </p:pic>
      </p:grpSp>
      <p:sp>
        <p:nvSpPr>
          <p:cNvPr id="4" name="Slide Number Placeholder 3">
            <a:extLst>
              <a:ext uri="{FF2B5EF4-FFF2-40B4-BE49-F238E27FC236}">
                <a16:creationId xmlns:a16="http://schemas.microsoft.com/office/drawing/2014/main" id="{EB5FF990-4CA6-470A-A89E-5530AF1F5318}"/>
              </a:ext>
            </a:extLst>
          </p:cNvPr>
          <p:cNvSpPr>
            <a:spLocks noGrp="1"/>
          </p:cNvSpPr>
          <p:nvPr>
            <p:ph type="sldNum" sz="quarter" idx="12"/>
          </p:nvPr>
        </p:nvSpPr>
        <p:spPr/>
        <p:txBody>
          <a:bodyPr/>
          <a:lstStyle/>
          <a:p>
            <a:fld id="{F05E57AE-C7CB-4E1B-849C-35869BC6D3B3}" type="slidenum">
              <a:rPr lang="en-US" smtClean="0"/>
              <a:t>55</a:t>
            </a:fld>
            <a:endParaRPr lang="en-US"/>
          </a:p>
        </p:txBody>
      </p:sp>
      <mc:AlternateContent xmlns:mc="http://schemas.openxmlformats.org/markup-compatibility/2006" xmlns:a14="http://schemas.microsoft.com/office/drawing/2010/main">
        <mc:Choice Requires="a14">
          <p:sp>
            <p:nvSpPr>
              <p:cNvPr id="19" name="Content Placeholder 2">
                <a:extLst>
                  <a:ext uri="{FF2B5EF4-FFF2-40B4-BE49-F238E27FC236}">
                    <a16:creationId xmlns:a16="http://schemas.microsoft.com/office/drawing/2014/main" id="{2209C0AA-C0D7-42A2-AAD4-6FF4ECD4CF85}"/>
                  </a:ext>
                </a:extLst>
              </p:cNvPr>
              <p:cNvSpPr txBox="1">
                <a:spLocks/>
              </p:cNvSpPr>
              <p:nvPr/>
            </p:nvSpPr>
            <p:spPr>
              <a:xfrm>
                <a:off x="3433864" y="740572"/>
                <a:ext cx="8364436" cy="5323839"/>
              </a:xfrm>
              <a:prstGeom prst="rect">
                <a:avLst/>
              </a:prstGeom>
            </p:spPr>
            <p:txBody>
              <a:bodyPr vert="horz" lIns="91440" tIns="45720" rIns="91440" bIns="45720" rtlCol="0" anchor="ctr">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lvl="1" algn="just">
                  <a:lnSpc>
                    <a:spcPct val="150000"/>
                  </a:lnSpc>
                </a:pPr>
                <a:r>
                  <a:rPr lang="en-US" sz="2400" b="1" dirty="0">
                    <a:latin typeface="Garamond" panose="02020404030301010803" pitchFamily="18" charset="0"/>
                  </a:rPr>
                  <a:t>Mutual Information:</a:t>
                </a:r>
              </a:p>
              <a:p>
                <a:pPr lvl="2">
                  <a:lnSpc>
                    <a:spcPct val="150000"/>
                  </a:lnSpc>
                  <a:buFont typeface="Arial" panose="020B0604020202020204" pitchFamily="34" charset="0"/>
                  <a:buChar char="•"/>
                </a:pPr>
                <a:r>
                  <a:rPr lang="en-US" dirty="0">
                    <a:latin typeface="Garamond" panose="02020404030301010803" pitchFamily="18" charset="0"/>
                    <a:cs typeface="Times New Roman" panose="02020603050405020304" pitchFamily="18" charset="0"/>
                  </a:rPr>
                  <a:t>It is the measure of  amount of information that one random variable possesses about another random variable</a:t>
                </a:r>
              </a:p>
              <a:p>
                <a:pPr marL="960120" lvl="2" indent="0">
                  <a:lnSpc>
                    <a:spcPct val="150000"/>
                  </a:lnSpc>
                  <a:buNone/>
                </a:pPr>
                <a14:m>
                  <m:oMathPara xmlns:m="http://schemas.openxmlformats.org/officeDocument/2006/math">
                    <m:oMathParaPr>
                      <m:jc m:val="centerGroup"/>
                    </m:oMathParaPr>
                    <m:oMath xmlns:m="http://schemas.openxmlformats.org/officeDocument/2006/math">
                      <m:r>
                        <a:rPr lang="en-US">
                          <a:latin typeface="Cambria Math" panose="02040503050406030204" pitchFamily="18" charset="0"/>
                        </a:rPr>
                        <m:t>𝐼</m:t>
                      </m:r>
                      <m:d>
                        <m:dPr>
                          <m:ctrlPr>
                            <a:rPr lang="en-US" i="1">
                              <a:latin typeface="Cambria Math" panose="02040503050406030204" pitchFamily="18" charset="0"/>
                            </a:rPr>
                          </m:ctrlPr>
                        </m:dPr>
                        <m:e>
                          <m:r>
                            <a:rPr lang="en-US">
                              <a:latin typeface="Cambria Math" panose="02040503050406030204" pitchFamily="18" charset="0"/>
                            </a:rPr>
                            <m:t>𝑥</m:t>
                          </m:r>
                          <m:r>
                            <a:rPr lang="en-US">
                              <a:latin typeface="Cambria Math" panose="02040503050406030204" pitchFamily="18" charset="0"/>
                            </a:rPr>
                            <m:t>;</m:t>
                          </m:r>
                          <m:r>
                            <a:rPr lang="en-US">
                              <a:latin typeface="Cambria Math" panose="02040503050406030204" pitchFamily="18" charset="0"/>
                            </a:rPr>
                            <m:t>𝑦</m:t>
                          </m:r>
                        </m:e>
                      </m:d>
                      <m:r>
                        <a:rPr lang="en-US">
                          <a:latin typeface="Cambria Math" panose="02040503050406030204" pitchFamily="18" charset="0"/>
                        </a:rPr>
                        <m:t>=</m:t>
                      </m:r>
                      <m:nary>
                        <m:naryPr>
                          <m:chr m:val="∑"/>
                          <m:supHide m:val="on"/>
                          <m:ctrlPr>
                            <a:rPr lang="en-US" i="1">
                              <a:latin typeface="Cambria Math" panose="02040503050406030204" pitchFamily="18" charset="0"/>
                            </a:rPr>
                          </m:ctrlPr>
                        </m:naryPr>
                        <m:sub>
                          <m:r>
                            <m:rPr>
                              <m:brk m:alnAt="7"/>
                            </m:rPr>
                            <a:rPr lang="en-US">
                              <a:latin typeface="Cambria Math" panose="02040503050406030204" pitchFamily="18" charset="0"/>
                            </a:rPr>
                            <m:t>𝑥</m:t>
                          </m:r>
                          <m:r>
                            <a:rPr lang="en-US">
                              <a:latin typeface="Cambria Math" panose="02040503050406030204" pitchFamily="18" charset="0"/>
                            </a:rPr>
                            <m:t>∈ </m:t>
                          </m:r>
                          <m:r>
                            <a:rPr lang="en-US">
                              <a:latin typeface="Cambria Math" panose="02040503050406030204" pitchFamily="18" charset="0"/>
                            </a:rPr>
                            <m:t>𝑋</m:t>
                          </m:r>
                        </m:sub>
                        <m:sup/>
                        <m:e>
                          <m:nary>
                            <m:naryPr>
                              <m:chr m:val="∑"/>
                              <m:supHide m:val="on"/>
                              <m:ctrlPr>
                                <a:rPr lang="en-US" i="1">
                                  <a:latin typeface="Cambria Math" panose="02040503050406030204" pitchFamily="18" charset="0"/>
                                </a:rPr>
                              </m:ctrlPr>
                            </m:naryPr>
                            <m:sub>
                              <m:r>
                                <m:rPr>
                                  <m:brk m:alnAt="7"/>
                                </m:rPr>
                                <a:rPr lang="en-US">
                                  <a:latin typeface="Cambria Math" panose="02040503050406030204" pitchFamily="18" charset="0"/>
                                </a:rPr>
                                <m:t>𝑦</m:t>
                              </m:r>
                              <m:r>
                                <a:rPr lang="en-US">
                                  <a:latin typeface="Cambria Math" panose="02040503050406030204" pitchFamily="18" charset="0"/>
                                </a:rPr>
                                <m:t>∈</m:t>
                              </m:r>
                              <m:r>
                                <a:rPr lang="en-US">
                                  <a:latin typeface="Cambria Math" panose="02040503050406030204" pitchFamily="18" charset="0"/>
                                </a:rPr>
                                <m:t>𝑌</m:t>
                              </m:r>
                            </m:sub>
                            <m:sup/>
                            <m:e>
                              <m:r>
                                <a:rPr lang="en-US">
                                  <a:latin typeface="Cambria Math" panose="02040503050406030204" pitchFamily="18" charset="0"/>
                                </a:rPr>
                                <m:t>𝑃</m:t>
                              </m:r>
                              <m:d>
                                <m:dPr>
                                  <m:ctrlPr>
                                    <a:rPr lang="en-US" i="1">
                                      <a:latin typeface="Cambria Math" panose="02040503050406030204" pitchFamily="18" charset="0"/>
                                    </a:rPr>
                                  </m:ctrlPr>
                                </m:dPr>
                                <m:e>
                                  <m:r>
                                    <a:rPr lang="en-US">
                                      <a:latin typeface="Cambria Math" panose="02040503050406030204" pitchFamily="18" charset="0"/>
                                    </a:rPr>
                                    <m:t>𝑥</m:t>
                                  </m:r>
                                  <m:r>
                                    <a:rPr lang="en-US">
                                      <a:latin typeface="Cambria Math" panose="02040503050406030204" pitchFamily="18" charset="0"/>
                                    </a:rPr>
                                    <m:t>,</m:t>
                                  </m:r>
                                  <m:r>
                                    <a:rPr lang="en-US">
                                      <a:latin typeface="Cambria Math" panose="02040503050406030204" pitchFamily="18" charset="0"/>
                                    </a:rPr>
                                    <m:t>𝑦</m:t>
                                  </m:r>
                                </m:e>
                              </m:d>
                              <m:func>
                                <m:funcPr>
                                  <m:ctrlPr>
                                    <a:rPr lang="en-US" i="1">
                                      <a:latin typeface="Cambria Math" panose="02040503050406030204" pitchFamily="18" charset="0"/>
                                    </a:rPr>
                                  </m:ctrlPr>
                                </m:funcPr>
                                <m:fName>
                                  <m:sSub>
                                    <m:sSubPr>
                                      <m:ctrlPr>
                                        <a:rPr lang="en-US" i="1">
                                          <a:latin typeface="Cambria Math" panose="02040503050406030204" pitchFamily="18" charset="0"/>
                                        </a:rPr>
                                      </m:ctrlPr>
                                    </m:sSubPr>
                                    <m:e>
                                      <m:r>
                                        <m:rPr>
                                          <m:sty m:val="p"/>
                                        </m:rPr>
                                        <a:rPr lang="en-US">
                                          <a:latin typeface="Cambria Math" panose="02040503050406030204" pitchFamily="18" charset="0"/>
                                        </a:rPr>
                                        <m:t>log</m:t>
                                      </m:r>
                                    </m:e>
                                    <m:sub>
                                      <m:r>
                                        <a:rPr lang="en-US">
                                          <a:latin typeface="Cambria Math" panose="02040503050406030204" pitchFamily="18" charset="0"/>
                                        </a:rPr>
                                        <m:t>2</m:t>
                                      </m:r>
                                    </m:sub>
                                  </m:sSub>
                                </m:fName>
                                <m:e>
                                  <m:f>
                                    <m:fPr>
                                      <m:ctrlPr>
                                        <a:rPr lang="en-US" i="1">
                                          <a:latin typeface="Cambria Math" panose="02040503050406030204" pitchFamily="18" charset="0"/>
                                        </a:rPr>
                                      </m:ctrlPr>
                                    </m:fPr>
                                    <m:num>
                                      <m:r>
                                        <a:rPr lang="en-US">
                                          <a:latin typeface="Cambria Math" panose="02040503050406030204" pitchFamily="18" charset="0"/>
                                        </a:rPr>
                                        <m:t>𝑃</m:t>
                                      </m:r>
                                      <m:d>
                                        <m:dPr>
                                          <m:ctrlPr>
                                            <a:rPr lang="en-US" i="1">
                                              <a:latin typeface="Cambria Math" panose="02040503050406030204" pitchFamily="18" charset="0"/>
                                            </a:rPr>
                                          </m:ctrlPr>
                                        </m:dPr>
                                        <m:e>
                                          <m:r>
                                            <a:rPr lang="en-US">
                                              <a:latin typeface="Cambria Math" panose="02040503050406030204" pitchFamily="18" charset="0"/>
                                            </a:rPr>
                                            <m:t>𝑥</m:t>
                                          </m:r>
                                          <m:r>
                                            <a:rPr lang="en-US">
                                              <a:latin typeface="Cambria Math" panose="02040503050406030204" pitchFamily="18" charset="0"/>
                                            </a:rPr>
                                            <m:t>,</m:t>
                                          </m:r>
                                          <m:r>
                                            <a:rPr lang="en-US">
                                              <a:latin typeface="Cambria Math" panose="02040503050406030204" pitchFamily="18" charset="0"/>
                                            </a:rPr>
                                            <m:t>𝑦</m:t>
                                          </m:r>
                                        </m:e>
                                      </m:d>
                                    </m:num>
                                    <m:den>
                                      <m:r>
                                        <a:rPr lang="en-US">
                                          <a:latin typeface="Cambria Math" panose="02040503050406030204" pitchFamily="18" charset="0"/>
                                        </a:rPr>
                                        <m:t>𝑃</m:t>
                                      </m:r>
                                      <m:d>
                                        <m:dPr>
                                          <m:ctrlPr>
                                            <a:rPr lang="en-US" i="1">
                                              <a:latin typeface="Cambria Math" panose="02040503050406030204" pitchFamily="18" charset="0"/>
                                            </a:rPr>
                                          </m:ctrlPr>
                                        </m:dPr>
                                        <m:e>
                                          <m:r>
                                            <a:rPr lang="en-US">
                                              <a:latin typeface="Cambria Math" panose="02040503050406030204" pitchFamily="18" charset="0"/>
                                            </a:rPr>
                                            <m:t>𝑥</m:t>
                                          </m:r>
                                        </m:e>
                                      </m:d>
                                      <m:r>
                                        <a:rPr lang="en-US">
                                          <a:latin typeface="Cambria Math" panose="02040503050406030204" pitchFamily="18" charset="0"/>
                                        </a:rPr>
                                        <m:t>𝑃</m:t>
                                      </m:r>
                                      <m:r>
                                        <a:rPr lang="en-US">
                                          <a:latin typeface="Cambria Math" panose="02040503050406030204" pitchFamily="18" charset="0"/>
                                        </a:rPr>
                                        <m:t>(</m:t>
                                      </m:r>
                                      <m:r>
                                        <a:rPr lang="en-US">
                                          <a:latin typeface="Cambria Math" panose="02040503050406030204" pitchFamily="18" charset="0"/>
                                        </a:rPr>
                                        <m:t>𝑦</m:t>
                                      </m:r>
                                      <m:r>
                                        <a:rPr lang="en-US">
                                          <a:latin typeface="Cambria Math" panose="02040503050406030204" pitchFamily="18" charset="0"/>
                                        </a:rPr>
                                        <m:t>)</m:t>
                                      </m:r>
                                    </m:den>
                                  </m:f>
                                </m:e>
                              </m:func>
                            </m:e>
                          </m:nary>
                        </m:e>
                      </m:nary>
                    </m:oMath>
                  </m:oMathPara>
                </a14:m>
                <a:endParaRPr lang="en-US" dirty="0">
                  <a:latin typeface="Garamond" panose="02020404030301010803" pitchFamily="18" charset="0"/>
                  <a:cs typeface="Times New Roman" panose="02020603050405020304" pitchFamily="18" charset="0"/>
                </a:endParaRPr>
              </a:p>
              <a:p>
                <a:pPr marL="960120" lvl="2" indent="0">
                  <a:lnSpc>
                    <a:spcPct val="150000"/>
                  </a:lnSpc>
                  <a:buNone/>
                </a:pPr>
                <a14:m>
                  <m:oMathPara xmlns:m="http://schemas.openxmlformats.org/officeDocument/2006/math">
                    <m:oMathParaPr>
                      <m:jc m:val="centerGroup"/>
                    </m:oMathParaPr>
                    <m:oMath xmlns:m="http://schemas.openxmlformats.org/officeDocument/2006/math">
                      <m:r>
                        <a:rPr lang="en-US">
                          <a:latin typeface="Cambria Math" panose="02040503050406030204" pitchFamily="18" charset="0"/>
                        </a:rPr>
                        <m:t>=</m:t>
                      </m:r>
                      <m:r>
                        <a:rPr lang="en-US">
                          <a:latin typeface="Cambria Math" panose="02040503050406030204" pitchFamily="18" charset="0"/>
                        </a:rPr>
                        <m:t>𝐻</m:t>
                      </m:r>
                      <m:d>
                        <m:dPr>
                          <m:ctrlPr>
                            <a:rPr lang="en-US" i="1">
                              <a:latin typeface="Cambria Math" panose="02040503050406030204" pitchFamily="18" charset="0"/>
                            </a:rPr>
                          </m:ctrlPr>
                        </m:dPr>
                        <m:e>
                          <m:r>
                            <a:rPr lang="en-US">
                              <a:latin typeface="Cambria Math" panose="02040503050406030204" pitchFamily="18" charset="0"/>
                            </a:rPr>
                            <m:t>𝑥</m:t>
                          </m:r>
                        </m:e>
                      </m:d>
                      <m:r>
                        <a:rPr lang="en-US">
                          <a:latin typeface="Cambria Math" panose="02040503050406030204" pitchFamily="18" charset="0"/>
                        </a:rPr>
                        <m:t>−</m:t>
                      </m:r>
                      <m:r>
                        <a:rPr lang="en-US">
                          <a:latin typeface="Cambria Math" panose="02040503050406030204" pitchFamily="18" charset="0"/>
                        </a:rPr>
                        <m:t>𝐻</m:t>
                      </m:r>
                      <m:d>
                        <m:dPr>
                          <m:ctrlPr>
                            <a:rPr lang="en-US" i="1">
                              <a:latin typeface="Cambria Math" panose="02040503050406030204" pitchFamily="18" charset="0"/>
                            </a:rPr>
                          </m:ctrlPr>
                        </m:dPr>
                        <m:e>
                          <m:r>
                            <a:rPr lang="en-US">
                              <a:latin typeface="Cambria Math" panose="02040503050406030204" pitchFamily="18" charset="0"/>
                            </a:rPr>
                            <m:t>𝑥</m:t>
                          </m:r>
                          <m:r>
                            <a:rPr lang="en-US">
                              <a:latin typeface="Cambria Math" panose="02040503050406030204" pitchFamily="18" charset="0"/>
                            </a:rPr>
                            <m:t>/</m:t>
                          </m:r>
                          <m:r>
                            <a:rPr lang="en-US">
                              <a:latin typeface="Cambria Math" panose="02040503050406030204" pitchFamily="18" charset="0"/>
                            </a:rPr>
                            <m:t>𝑦</m:t>
                          </m:r>
                        </m:e>
                      </m:d>
                    </m:oMath>
                  </m:oMathPara>
                </a14:m>
                <a:endParaRPr lang="en-US" dirty="0">
                  <a:latin typeface="Garamond" panose="02020404030301010803" pitchFamily="18" charset="0"/>
                  <a:cs typeface="Times New Roman" panose="02020603050405020304" pitchFamily="18" charset="0"/>
                </a:endParaRPr>
              </a:p>
              <a:p>
                <a:pPr marL="960120" lvl="2" indent="0">
                  <a:lnSpc>
                    <a:spcPct val="150000"/>
                  </a:lnSpc>
                  <a:buNone/>
                </a:pPr>
                <a:r>
                  <a:rPr lang="en-US" dirty="0">
                    <a:latin typeface="Garamond" panose="02020404030301010803" pitchFamily="18" charset="0"/>
                    <a:cs typeface="Times New Roman" panose="02020603050405020304" pitchFamily="18" charset="0"/>
                  </a:rPr>
                  <a:t>		  = </a:t>
                </a:r>
                <a14:m>
                  <m:oMath xmlns:m="http://schemas.openxmlformats.org/officeDocument/2006/math">
                    <m:r>
                      <a:rPr lang="en-US">
                        <a:latin typeface="Cambria Math" panose="02040503050406030204" pitchFamily="18" charset="0"/>
                      </a:rPr>
                      <m:t>𝐻</m:t>
                    </m:r>
                    <m:d>
                      <m:dPr>
                        <m:ctrlPr>
                          <a:rPr lang="en-US" i="1">
                            <a:latin typeface="Cambria Math" panose="02040503050406030204" pitchFamily="18" charset="0"/>
                          </a:rPr>
                        </m:ctrlPr>
                      </m:dPr>
                      <m:e>
                        <m:r>
                          <a:rPr lang="en-US">
                            <a:latin typeface="Cambria Math" panose="02040503050406030204" pitchFamily="18" charset="0"/>
                          </a:rPr>
                          <m:t>𝑦</m:t>
                        </m:r>
                      </m:e>
                    </m:d>
                    <m:r>
                      <a:rPr lang="en-US">
                        <a:latin typeface="Cambria Math" panose="02040503050406030204" pitchFamily="18" charset="0"/>
                      </a:rPr>
                      <m:t>−</m:t>
                    </m:r>
                    <m:r>
                      <a:rPr lang="en-US">
                        <a:latin typeface="Cambria Math" panose="02040503050406030204" pitchFamily="18" charset="0"/>
                      </a:rPr>
                      <m:t>𝐻</m:t>
                    </m:r>
                    <m:d>
                      <m:dPr>
                        <m:ctrlPr>
                          <a:rPr lang="en-US" i="1">
                            <a:latin typeface="Cambria Math" panose="02040503050406030204" pitchFamily="18" charset="0"/>
                          </a:rPr>
                        </m:ctrlPr>
                      </m:dPr>
                      <m:e>
                        <m:r>
                          <a:rPr lang="en-US">
                            <a:latin typeface="Cambria Math" panose="02040503050406030204" pitchFamily="18" charset="0"/>
                          </a:rPr>
                          <m:t>𝑦</m:t>
                        </m:r>
                        <m:r>
                          <a:rPr lang="en-US">
                            <a:latin typeface="Cambria Math" panose="02040503050406030204" pitchFamily="18" charset="0"/>
                          </a:rPr>
                          <m:t>/</m:t>
                        </m:r>
                        <m:r>
                          <a:rPr lang="en-US">
                            <a:latin typeface="Cambria Math" panose="02040503050406030204" pitchFamily="18" charset="0"/>
                          </a:rPr>
                          <m:t>𝑥</m:t>
                        </m:r>
                      </m:e>
                    </m:d>
                    <m:r>
                      <a:rPr lang="en-US">
                        <a:latin typeface="Cambria Math" panose="02040503050406030204" pitchFamily="18" charset="0"/>
                      </a:rPr>
                      <m:t> </m:t>
                    </m:r>
                  </m:oMath>
                </a14:m>
                <a:r>
                  <a:rPr lang="en-US" sz="2200" b="1" dirty="0">
                    <a:latin typeface="Garamond" panose="02020404030301010803" pitchFamily="18" charset="0"/>
                  </a:rPr>
                  <a:t>	</a:t>
                </a:r>
              </a:p>
            </p:txBody>
          </p:sp>
        </mc:Choice>
        <mc:Fallback xmlns="">
          <p:sp>
            <p:nvSpPr>
              <p:cNvPr id="19" name="Content Placeholder 2">
                <a:extLst>
                  <a:ext uri="{FF2B5EF4-FFF2-40B4-BE49-F238E27FC236}">
                    <a16:creationId xmlns:a16="http://schemas.microsoft.com/office/drawing/2014/main" id="{2209C0AA-C0D7-42A2-AAD4-6FF4ECD4CF85}"/>
                  </a:ext>
                </a:extLst>
              </p:cNvPr>
              <p:cNvSpPr txBox="1">
                <a:spLocks noRot="1" noChangeAspect="1" noMove="1" noResize="1" noEditPoints="1" noAdjustHandles="1" noChangeArrowheads="1" noChangeShapeType="1" noTextEdit="1"/>
              </p:cNvSpPr>
              <p:nvPr/>
            </p:nvSpPr>
            <p:spPr>
              <a:xfrm>
                <a:off x="3433864" y="740572"/>
                <a:ext cx="8364436" cy="5323839"/>
              </a:xfrm>
              <a:prstGeom prst="rect">
                <a:avLst/>
              </a:prstGeom>
              <a:blipFill>
                <a:blip r:embed="rId7"/>
                <a:stretch>
                  <a:fillRect/>
                </a:stretch>
              </a:blipFill>
            </p:spPr>
            <p:txBody>
              <a:bodyPr/>
              <a:lstStyle/>
              <a:p>
                <a:r>
                  <a:rPr lang="en-IN">
                    <a:noFill/>
                  </a:rPr>
                  <a:t> </a:t>
                </a:r>
              </a:p>
            </p:txBody>
          </p:sp>
        </mc:Fallback>
      </mc:AlternateContent>
    </p:spTree>
    <p:extLst>
      <p:ext uri="{BB962C8B-B14F-4D97-AF65-F5344CB8AC3E}">
        <p14:creationId xmlns:p14="http://schemas.microsoft.com/office/powerpoint/2010/main" val="840996321"/>
      </p:ext>
    </p:extLst>
  </p:cSld>
  <p:clrMapOvr>
    <a:masterClrMapping/>
  </p:clrMapOvr>
  <mc:AlternateContent xmlns:mc="http://schemas.openxmlformats.org/markup-compatibility/2006" xmlns:p14="http://schemas.microsoft.com/office/powerpoint/2010/main">
    <mc:Choice Requires="p14">
      <p:transition spd="slow" p14:dur="6750" advClick="0"/>
    </mc:Choice>
    <mc:Fallback xmlns="">
      <p:transition spd="slow" advClick="0"/>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Garamond" panose="02020404030301010803" pitchFamily="18" charset="0"/>
              </a:rPr>
              <a:t>Data Compression</a:t>
            </a:r>
          </a:p>
        </p:txBody>
      </p:sp>
      <p:grpSp>
        <p:nvGrpSpPr>
          <p:cNvPr id="7" name="Group 6">
            <a:extLst>
              <a:ext uri="{FF2B5EF4-FFF2-40B4-BE49-F238E27FC236}">
                <a16:creationId xmlns:a16="http://schemas.microsoft.com/office/drawing/2014/main" id="{CEB85B56-A73D-4262-BDC2-8462C69195EA}"/>
              </a:ext>
            </a:extLst>
          </p:cNvPr>
          <p:cNvGrpSpPr/>
          <p:nvPr/>
        </p:nvGrpSpPr>
        <p:grpSpPr>
          <a:xfrm>
            <a:off x="15629" y="46604"/>
            <a:ext cx="11074617" cy="693969"/>
            <a:chOff x="15629" y="46604"/>
            <a:chExt cx="11074617" cy="693969"/>
          </a:xfrm>
        </p:grpSpPr>
        <p:sp>
          <p:nvSpPr>
            <p:cNvPr id="8" name="Rectangle 7">
              <a:extLst>
                <a:ext uri="{FF2B5EF4-FFF2-40B4-BE49-F238E27FC236}">
                  <a16:creationId xmlns:a16="http://schemas.microsoft.com/office/drawing/2014/main" id="{DC98AC4A-4379-49C6-838B-97C12D58E580}"/>
                </a:ext>
              </a:extLst>
            </p:cNvPr>
            <p:cNvSpPr/>
            <p:nvPr/>
          </p:nvSpPr>
          <p:spPr>
            <a:xfrm>
              <a:off x="744972" y="208922"/>
              <a:ext cx="10345274" cy="369332"/>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lIns="91440" tIns="45720" rIns="91440" bIns="45720">
              <a:spAutoFit/>
              <a:scene3d>
                <a:camera prst="orthographicFront"/>
                <a:lightRig rig="threePt" dir="t"/>
              </a:scene3d>
              <a:sp3d extrusionH="57150">
                <a:bevelT w="38100" h="38100" prst="relaxedInset"/>
              </a:sp3d>
            </a:bodyPr>
            <a:lstStyle/>
            <a:p>
              <a:r>
                <a:rPr lang="en-US" b="1" cap="none" spc="0" dirty="0">
                  <a:ln w="0"/>
                  <a:solidFill>
                    <a:schemeClr val="tx1"/>
                  </a:solidFill>
                  <a:effectLst>
                    <a:outerShdw blurRad="50800" dist="38100" dir="2700000" algn="tl" rotWithShape="0">
                      <a:prstClr val="black">
                        <a:alpha val="40000"/>
                      </a:prstClr>
                    </a:outerShdw>
                  </a:effectLst>
                </a:rPr>
                <a:t>Department of Electronics and Communication Engineering, NIT Silchar </a:t>
              </a:r>
            </a:p>
          </p:txBody>
        </p:sp>
        <p:pic>
          <p:nvPicPr>
            <p:cNvPr id="9" name="Picture 8">
              <a:extLst>
                <a:ext uri="{FF2B5EF4-FFF2-40B4-BE49-F238E27FC236}">
                  <a16:creationId xmlns:a16="http://schemas.microsoft.com/office/drawing/2014/main" id="{F74EE9CF-9C62-46DF-87B1-7282C66F2F2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629" y="46604"/>
              <a:ext cx="729343" cy="69396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grpSp>
        <p:nvGrpSpPr>
          <p:cNvPr id="10" name="Group 9">
            <a:extLst>
              <a:ext uri="{FF2B5EF4-FFF2-40B4-BE49-F238E27FC236}">
                <a16:creationId xmlns:a16="http://schemas.microsoft.com/office/drawing/2014/main" id="{C0B21F0D-DE95-4CE8-925F-4F2AFB579B0F}"/>
              </a:ext>
            </a:extLst>
          </p:cNvPr>
          <p:cNvGrpSpPr/>
          <p:nvPr/>
        </p:nvGrpSpPr>
        <p:grpSpPr>
          <a:xfrm>
            <a:off x="151415" y="6251431"/>
            <a:ext cx="12040585" cy="509385"/>
            <a:chOff x="151415" y="6251431"/>
            <a:chExt cx="12040585" cy="509385"/>
          </a:xfrm>
        </p:grpSpPr>
        <p:sp>
          <p:nvSpPr>
            <p:cNvPr id="11" name="TextBox 10">
              <a:extLst>
                <a:ext uri="{FF2B5EF4-FFF2-40B4-BE49-F238E27FC236}">
                  <a16:creationId xmlns:a16="http://schemas.microsoft.com/office/drawing/2014/main" id="{F7C4AACC-071D-4CE5-A008-D15F05FEF19A}"/>
                </a:ext>
              </a:extLst>
            </p:cNvPr>
            <p:cNvSpPr txBox="1"/>
            <p:nvPr/>
          </p:nvSpPr>
          <p:spPr>
            <a:xfrm>
              <a:off x="5064728" y="6373299"/>
              <a:ext cx="2062544" cy="338554"/>
            </a:xfrm>
            <a:prstGeom prst="rect">
              <a:avLst/>
            </a:prstGeom>
            <a:noFill/>
          </p:spPr>
          <p:txBody>
            <a:bodyPr wrap="square" rtlCol="0">
              <a:spAutoFit/>
            </a:bodyPr>
            <a:lstStyle/>
            <a:p>
              <a:r>
                <a:rPr lang="en-US" sz="1600" b="1" i="1" dirty="0">
                  <a:solidFill>
                    <a:srgbClr val="00B0F0"/>
                  </a:solidFill>
                  <a:latin typeface="Times New Roman" panose="02020603050405020304" pitchFamily="18" charset="0"/>
                  <a:cs typeface="Times New Roman" panose="02020603050405020304" pitchFamily="18" charset="0"/>
                </a:rPr>
                <a:t>Scholar Id:21304068 </a:t>
              </a:r>
            </a:p>
          </p:txBody>
        </p:sp>
        <p:sp>
          <p:nvSpPr>
            <p:cNvPr id="12" name="TextBox 11">
              <a:extLst>
                <a:ext uri="{FF2B5EF4-FFF2-40B4-BE49-F238E27FC236}">
                  <a16:creationId xmlns:a16="http://schemas.microsoft.com/office/drawing/2014/main" id="{1C6EA108-D6A8-41D4-AD1D-5AAE02FD47BE}"/>
                </a:ext>
              </a:extLst>
            </p:cNvPr>
            <p:cNvSpPr txBox="1"/>
            <p:nvPr/>
          </p:nvSpPr>
          <p:spPr>
            <a:xfrm>
              <a:off x="9719021" y="6344196"/>
              <a:ext cx="2472979" cy="338554"/>
            </a:xfrm>
            <a:prstGeom prst="rect">
              <a:avLst/>
            </a:prstGeom>
            <a:noFill/>
          </p:spPr>
          <p:txBody>
            <a:bodyPr wrap="square" rtlCol="0">
              <a:spAutoFit/>
            </a:bodyPr>
            <a:lstStyle/>
            <a:p>
              <a:r>
                <a:rPr lang="en-US" sz="1600" b="1" i="1" dirty="0">
                  <a:solidFill>
                    <a:srgbClr val="00B0F0"/>
                  </a:solidFill>
                  <a:latin typeface="Times New Roman" panose="02020603050405020304" pitchFamily="18" charset="0"/>
                  <a:cs typeface="Times New Roman" panose="02020603050405020304" pitchFamily="18" charset="0"/>
                </a:rPr>
                <a:t>kirti21_rs@ece.nits.ac.in</a:t>
              </a:r>
            </a:p>
          </p:txBody>
        </p:sp>
        <p:sp>
          <p:nvSpPr>
            <p:cNvPr id="13" name="TextBox 12">
              <a:extLst>
                <a:ext uri="{FF2B5EF4-FFF2-40B4-BE49-F238E27FC236}">
                  <a16:creationId xmlns:a16="http://schemas.microsoft.com/office/drawing/2014/main" id="{07A1B587-5F3C-4535-9262-8406F6385333}"/>
                </a:ext>
              </a:extLst>
            </p:cNvPr>
            <p:cNvSpPr txBox="1"/>
            <p:nvPr/>
          </p:nvSpPr>
          <p:spPr>
            <a:xfrm>
              <a:off x="646101" y="6373299"/>
              <a:ext cx="2472979" cy="338554"/>
            </a:xfrm>
            <a:prstGeom prst="rect">
              <a:avLst/>
            </a:prstGeom>
            <a:noFill/>
          </p:spPr>
          <p:txBody>
            <a:bodyPr wrap="square" rtlCol="0">
              <a:spAutoFit/>
            </a:bodyPr>
            <a:lstStyle/>
            <a:p>
              <a:r>
                <a:rPr lang="en-US" sz="1600" b="1" i="1" dirty="0">
                  <a:solidFill>
                    <a:srgbClr val="00B0F0"/>
                  </a:solidFill>
                  <a:latin typeface="Times New Roman" panose="02020603050405020304" pitchFamily="18" charset="0"/>
                  <a:cs typeface="Times New Roman" panose="02020603050405020304" pitchFamily="18" charset="0"/>
                </a:rPr>
                <a:t>Kirti Swagat Mohanty</a:t>
              </a:r>
            </a:p>
          </p:txBody>
        </p:sp>
        <p:pic>
          <p:nvPicPr>
            <p:cNvPr id="14" name="Picture 13" descr="Icon&#10;&#10;Description automatically generated">
              <a:extLst>
                <a:ext uri="{FF2B5EF4-FFF2-40B4-BE49-F238E27FC236}">
                  <a16:creationId xmlns:a16="http://schemas.microsoft.com/office/drawing/2014/main" id="{9D195D50-76D8-4FA3-9C61-E82E8704300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61700" y="6251431"/>
              <a:ext cx="460422" cy="460422"/>
            </a:xfrm>
            <a:prstGeom prst="rect">
              <a:avLst/>
            </a:prstGeom>
          </p:spPr>
        </p:pic>
        <p:pic>
          <p:nvPicPr>
            <p:cNvPr id="15" name="Picture 14" descr="Icon&#10;&#10;Description automatically generated">
              <a:extLst>
                <a:ext uri="{FF2B5EF4-FFF2-40B4-BE49-F238E27FC236}">
                  <a16:creationId xmlns:a16="http://schemas.microsoft.com/office/drawing/2014/main" id="{64644747-FD8B-4EAE-9253-A4E2E2C87A5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51415" y="6266130"/>
              <a:ext cx="494686" cy="494686"/>
            </a:xfrm>
            <a:prstGeom prst="rect">
              <a:avLst/>
            </a:prstGeom>
          </p:spPr>
        </p:pic>
        <p:pic>
          <p:nvPicPr>
            <p:cNvPr id="16" name="Picture 15" descr="Icon&#10;&#10;Description automatically generated">
              <a:extLst>
                <a:ext uri="{FF2B5EF4-FFF2-40B4-BE49-F238E27FC236}">
                  <a16:creationId xmlns:a16="http://schemas.microsoft.com/office/drawing/2014/main" id="{5FFD1315-2C44-42ED-BFE7-5D247FE1775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356450" y="6312844"/>
              <a:ext cx="401257" cy="401257"/>
            </a:xfrm>
            <a:prstGeom prst="rect">
              <a:avLst/>
            </a:prstGeom>
          </p:spPr>
        </p:pic>
      </p:grpSp>
      <p:sp>
        <p:nvSpPr>
          <p:cNvPr id="4" name="Slide Number Placeholder 3">
            <a:extLst>
              <a:ext uri="{FF2B5EF4-FFF2-40B4-BE49-F238E27FC236}">
                <a16:creationId xmlns:a16="http://schemas.microsoft.com/office/drawing/2014/main" id="{EB5FF990-4CA6-470A-A89E-5530AF1F5318}"/>
              </a:ext>
            </a:extLst>
          </p:cNvPr>
          <p:cNvSpPr>
            <a:spLocks noGrp="1"/>
          </p:cNvSpPr>
          <p:nvPr>
            <p:ph type="sldNum" sz="quarter" idx="12"/>
          </p:nvPr>
        </p:nvSpPr>
        <p:spPr/>
        <p:txBody>
          <a:bodyPr/>
          <a:lstStyle/>
          <a:p>
            <a:fld id="{F05E57AE-C7CB-4E1B-849C-35869BC6D3B3}" type="slidenum">
              <a:rPr lang="en-US" smtClean="0"/>
              <a:t>56</a:t>
            </a:fld>
            <a:endParaRPr lang="en-US"/>
          </a:p>
        </p:txBody>
      </p:sp>
      <mc:AlternateContent xmlns:mc="http://schemas.openxmlformats.org/markup-compatibility/2006" xmlns:a14="http://schemas.microsoft.com/office/drawing/2010/main">
        <mc:Choice Requires="a14">
          <p:sp>
            <p:nvSpPr>
              <p:cNvPr id="19" name="Content Placeholder 2">
                <a:extLst>
                  <a:ext uri="{FF2B5EF4-FFF2-40B4-BE49-F238E27FC236}">
                    <a16:creationId xmlns:a16="http://schemas.microsoft.com/office/drawing/2014/main" id="{2209C0AA-C0D7-42A2-AAD4-6FF4ECD4CF85}"/>
                  </a:ext>
                </a:extLst>
              </p:cNvPr>
              <p:cNvSpPr txBox="1">
                <a:spLocks/>
              </p:cNvSpPr>
              <p:nvPr/>
            </p:nvSpPr>
            <p:spPr>
              <a:xfrm>
                <a:off x="3433864" y="740572"/>
                <a:ext cx="8364436" cy="5323839"/>
              </a:xfrm>
              <a:prstGeom prst="rect">
                <a:avLst/>
              </a:prstGeom>
            </p:spPr>
            <p:txBody>
              <a:bodyPr vert="horz" lIns="91440" tIns="45720" rIns="91440" bIns="45720" rtlCol="0" anchor="ctr">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algn="just">
                  <a:lnSpc>
                    <a:spcPct val="150000"/>
                  </a:lnSpc>
                  <a:buFont typeface="Arial" panose="020B0604020202020204" pitchFamily="34" charset="0"/>
                  <a:buChar char="•"/>
                </a:pPr>
                <a:r>
                  <a:rPr lang="en-US" dirty="0">
                    <a:latin typeface="Garamond" panose="02020404030301010803" pitchFamily="18" charset="0"/>
                    <a:cs typeface="Times New Roman" panose="02020603050405020304" pitchFamily="18" charset="0"/>
                  </a:rPr>
                  <a:t>It is achieved by assuming short length code words to the frequently used symbols and by assigning longer length code words to less frequent symbols generated from the data source.</a:t>
                </a:r>
              </a:p>
              <a:p>
                <a:pPr algn="just">
                  <a:lnSpc>
                    <a:spcPct val="150000"/>
                  </a:lnSpc>
                  <a:buFont typeface="Arial" panose="020B0604020202020204" pitchFamily="34" charset="0"/>
                  <a:buChar char="•"/>
                </a:pPr>
                <a:r>
                  <a:rPr lang="en-US" dirty="0">
                    <a:latin typeface="Garamond" panose="02020404030301010803" pitchFamily="18" charset="0"/>
                    <a:cs typeface="Times New Roman" panose="02020603050405020304" pitchFamily="18" charset="0"/>
                  </a:rPr>
                  <a:t>Entropy is the data compression limit. </a:t>
                </a:r>
              </a:p>
              <a:p>
                <a:pPr algn="just">
                  <a:lnSpc>
                    <a:spcPct val="150000"/>
                  </a:lnSpc>
                  <a:buFont typeface="Arial" panose="020B0604020202020204" pitchFamily="34" charset="0"/>
                  <a:buChar char="•"/>
                </a:pPr>
                <a:r>
                  <a:rPr lang="en-US" dirty="0">
                    <a:solidFill>
                      <a:schemeClr val="tx1"/>
                    </a:solidFill>
                    <a:latin typeface="Garamond" panose="02020404030301010803" pitchFamily="18" charset="0"/>
                    <a:cs typeface="Times New Roman" panose="02020603050405020304" pitchFamily="18" charset="0"/>
                  </a:rPr>
                  <a:t>Expected code word length </a:t>
                </a:r>
                <a14:m>
                  <m:oMath xmlns:m="http://schemas.openxmlformats.org/officeDocument/2006/math">
                    <m:r>
                      <a:rPr lang="en-US" i="1">
                        <a:solidFill>
                          <a:schemeClr val="tx1"/>
                        </a:solidFill>
                        <a:latin typeface="Cambria Math" panose="02040503050406030204" pitchFamily="18" charset="0"/>
                      </a:rPr>
                      <m:t>𝐿</m:t>
                    </m:r>
                    <m:r>
                      <a:rPr lang="en-US" i="1">
                        <a:solidFill>
                          <a:schemeClr val="tx1"/>
                        </a:solidFill>
                        <a:latin typeface="Cambria Math" panose="02040503050406030204" pitchFamily="18" charset="0"/>
                      </a:rPr>
                      <m:t>=</m:t>
                    </m:r>
                    <m:nary>
                      <m:naryPr>
                        <m:chr m:val="∑"/>
                        <m:supHide m:val="on"/>
                        <m:ctrlPr>
                          <a:rPr lang="en-US" i="1">
                            <a:solidFill>
                              <a:schemeClr val="tx1"/>
                            </a:solidFill>
                            <a:latin typeface="Cambria Math" panose="02040503050406030204" pitchFamily="18" charset="0"/>
                          </a:rPr>
                        </m:ctrlPr>
                      </m:naryPr>
                      <m:sub>
                        <m:r>
                          <m:rPr>
                            <m:brk m:alnAt="7"/>
                          </m:rPr>
                          <a:rPr lang="en-US" i="1">
                            <a:solidFill>
                              <a:schemeClr val="tx1"/>
                            </a:solidFill>
                            <a:latin typeface="Cambria Math" panose="02040503050406030204" pitchFamily="18" charset="0"/>
                          </a:rPr>
                          <m:t>𝑖</m:t>
                        </m:r>
                      </m:sub>
                      <m:sup/>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𝑃</m:t>
                            </m:r>
                          </m:e>
                          <m:sub>
                            <m:r>
                              <a:rPr lang="en-US" i="1">
                                <a:solidFill>
                                  <a:schemeClr val="tx1"/>
                                </a:solidFill>
                                <a:latin typeface="Cambria Math" panose="02040503050406030204" pitchFamily="18" charset="0"/>
                              </a:rPr>
                              <m:t>𝑖</m:t>
                            </m:r>
                          </m:sub>
                        </m:sSub>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𝑙</m:t>
                            </m:r>
                          </m:e>
                          <m:sub>
                            <m:r>
                              <a:rPr lang="en-US" i="1">
                                <a:solidFill>
                                  <a:schemeClr val="tx1"/>
                                </a:solidFill>
                                <a:latin typeface="Cambria Math" panose="02040503050406030204" pitchFamily="18" charset="0"/>
                              </a:rPr>
                              <m:t>𝑖</m:t>
                            </m:r>
                          </m:sub>
                        </m:sSub>
                      </m:e>
                    </m:nary>
                    <m:r>
                      <a:rPr lang="en-US">
                        <a:solidFill>
                          <a:schemeClr val="tx1"/>
                        </a:solidFill>
                        <a:latin typeface="Cambria Math" panose="02040503050406030204" pitchFamily="18" charset="0"/>
                      </a:rPr>
                      <m:t> </m:t>
                    </m:r>
                    <m:r>
                      <m:rPr>
                        <m:sty m:val="p"/>
                      </m:rPr>
                      <a:rPr lang="en-US">
                        <a:solidFill>
                          <a:schemeClr val="tx1"/>
                        </a:solidFill>
                        <a:latin typeface="Cambria Math" panose="02040503050406030204" pitchFamily="18" charset="0"/>
                      </a:rPr>
                      <m:t>w</m:t>
                    </m:r>
                  </m:oMath>
                </a14:m>
                <a:r>
                  <a:rPr lang="en-US" dirty="0">
                    <a:solidFill>
                      <a:schemeClr val="tx1"/>
                    </a:solidFill>
                    <a:latin typeface="Garamond" panose="02020404030301010803" pitchFamily="18" charset="0"/>
                    <a:cs typeface="Times New Roman" panose="02020603050405020304" pitchFamily="18" charset="0"/>
                  </a:rPr>
                  <a:t>here </a:t>
                </a:r>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𝑙</m:t>
                        </m:r>
                      </m:e>
                      <m:sub>
                        <m:r>
                          <a:rPr lang="en-US" i="1">
                            <a:solidFill>
                              <a:schemeClr val="tx1"/>
                            </a:solidFill>
                            <a:latin typeface="Cambria Math" panose="02040503050406030204" pitchFamily="18" charset="0"/>
                          </a:rPr>
                          <m:t>𝑖</m:t>
                        </m:r>
                      </m:sub>
                    </m:sSub>
                    <m:r>
                      <a:rPr lang="en-US" i="1">
                        <a:solidFill>
                          <a:schemeClr val="tx1"/>
                        </a:solidFill>
                        <a:latin typeface="Cambria Math" panose="02040503050406030204" pitchFamily="18" charset="0"/>
                      </a:rPr>
                      <m:t> </m:t>
                    </m:r>
                  </m:oMath>
                </a14:m>
                <a:r>
                  <a:rPr lang="en-US" dirty="0">
                    <a:solidFill>
                      <a:schemeClr val="tx1"/>
                    </a:solidFill>
                    <a:latin typeface="Garamond" panose="02020404030301010803" pitchFamily="18" charset="0"/>
                    <a:cs typeface="Times New Roman" panose="02020603050405020304" pitchFamily="18" charset="0"/>
                  </a:rPr>
                  <a:t>is symbol length and </a:t>
                </a:r>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𝑃</m:t>
                        </m:r>
                      </m:e>
                      <m:sub>
                        <m:r>
                          <a:rPr lang="en-US" i="1">
                            <a:solidFill>
                              <a:schemeClr val="tx1"/>
                            </a:solidFill>
                            <a:latin typeface="Cambria Math" panose="02040503050406030204" pitchFamily="18" charset="0"/>
                          </a:rPr>
                          <m:t>𝑖</m:t>
                        </m:r>
                      </m:sub>
                    </m:sSub>
                  </m:oMath>
                </a14:m>
                <a:r>
                  <a:rPr lang="en-US" dirty="0">
                    <a:solidFill>
                      <a:schemeClr val="tx1"/>
                    </a:solidFill>
                    <a:latin typeface="Garamond" panose="02020404030301010803" pitchFamily="18" charset="0"/>
                    <a:cs typeface="Times New Roman" panose="02020603050405020304" pitchFamily="18" charset="0"/>
                  </a:rPr>
                  <a:t> is corresponding probability of that symbol. </a:t>
                </a:r>
              </a:p>
              <a:p>
                <a:pPr algn="just">
                  <a:lnSpc>
                    <a:spcPct val="150000"/>
                  </a:lnSpc>
                  <a:buFont typeface="Arial" panose="020B0604020202020204" pitchFamily="34" charset="0"/>
                  <a:buChar char="•"/>
                </a:pPr>
                <a:r>
                  <a:rPr lang="en-US" dirty="0">
                    <a:latin typeface="Garamond" panose="02020404030301010803" pitchFamily="18" charset="0"/>
                    <a:cs typeface="Times New Roman" panose="02020603050405020304" pitchFamily="18" charset="0"/>
                  </a:rPr>
                  <a:t>These symbols belongs to set of random variables.</a:t>
                </a:r>
              </a:p>
              <a:p>
                <a:pPr marL="960120" lvl="2" indent="0" algn="just">
                  <a:lnSpc>
                    <a:spcPct val="150000"/>
                  </a:lnSpc>
                  <a:buNone/>
                </a:pPr>
                <a:endParaRPr lang="en-US" sz="2200" dirty="0">
                  <a:latin typeface="Garamond" panose="02020404030301010803" pitchFamily="18" charset="0"/>
                </a:endParaRPr>
              </a:p>
              <a:p>
                <a:pPr lvl="1"/>
                <a:endParaRPr lang="en-US" sz="2400" dirty="0">
                  <a:latin typeface="Garamond" panose="02020404030301010803" pitchFamily="18" charset="0"/>
                </a:endParaRPr>
              </a:p>
            </p:txBody>
          </p:sp>
        </mc:Choice>
        <mc:Fallback xmlns="">
          <p:sp>
            <p:nvSpPr>
              <p:cNvPr id="19" name="Content Placeholder 2">
                <a:extLst>
                  <a:ext uri="{FF2B5EF4-FFF2-40B4-BE49-F238E27FC236}">
                    <a16:creationId xmlns:a16="http://schemas.microsoft.com/office/drawing/2014/main" id="{2209C0AA-C0D7-42A2-AAD4-6FF4ECD4CF85}"/>
                  </a:ext>
                </a:extLst>
              </p:cNvPr>
              <p:cNvSpPr txBox="1">
                <a:spLocks noRot="1" noChangeAspect="1" noMove="1" noResize="1" noEditPoints="1" noAdjustHandles="1" noChangeArrowheads="1" noChangeShapeType="1" noTextEdit="1"/>
              </p:cNvSpPr>
              <p:nvPr/>
            </p:nvSpPr>
            <p:spPr>
              <a:xfrm>
                <a:off x="3433864" y="740572"/>
                <a:ext cx="8364436" cy="5323839"/>
              </a:xfrm>
              <a:prstGeom prst="rect">
                <a:avLst/>
              </a:prstGeom>
              <a:blipFill>
                <a:blip r:embed="rId7"/>
                <a:stretch>
                  <a:fillRect l="-656" r="-802"/>
                </a:stretch>
              </a:blipFill>
            </p:spPr>
            <p:txBody>
              <a:bodyPr/>
              <a:lstStyle/>
              <a:p>
                <a:r>
                  <a:rPr lang="en-IN">
                    <a:noFill/>
                  </a:rPr>
                  <a:t> </a:t>
                </a:r>
              </a:p>
            </p:txBody>
          </p:sp>
        </mc:Fallback>
      </mc:AlternateContent>
    </p:spTree>
    <p:extLst>
      <p:ext uri="{BB962C8B-B14F-4D97-AF65-F5344CB8AC3E}">
        <p14:creationId xmlns:p14="http://schemas.microsoft.com/office/powerpoint/2010/main" val="3108800325"/>
      </p:ext>
    </p:extLst>
  </p:cSld>
  <p:clrMapOvr>
    <a:masterClrMapping/>
  </p:clrMapOvr>
  <mc:AlternateContent xmlns:mc="http://schemas.openxmlformats.org/markup-compatibility/2006" xmlns:p14="http://schemas.microsoft.com/office/powerpoint/2010/main">
    <mc:Choice Requires="p14">
      <p:transition spd="slow" p14:dur="6750" advClick="0"/>
    </mc:Choice>
    <mc:Fallback xmlns="">
      <p:transition spd="slow" advClick="0"/>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Garamond" panose="02020404030301010803" pitchFamily="18" charset="0"/>
              </a:rPr>
              <a:t>Kraft Inequality</a:t>
            </a:r>
          </a:p>
        </p:txBody>
      </p:sp>
      <p:grpSp>
        <p:nvGrpSpPr>
          <p:cNvPr id="7" name="Group 6">
            <a:extLst>
              <a:ext uri="{FF2B5EF4-FFF2-40B4-BE49-F238E27FC236}">
                <a16:creationId xmlns:a16="http://schemas.microsoft.com/office/drawing/2014/main" id="{CEB85B56-A73D-4262-BDC2-8462C69195EA}"/>
              </a:ext>
            </a:extLst>
          </p:cNvPr>
          <p:cNvGrpSpPr/>
          <p:nvPr/>
        </p:nvGrpSpPr>
        <p:grpSpPr>
          <a:xfrm>
            <a:off x="15629" y="46604"/>
            <a:ext cx="11074617" cy="693969"/>
            <a:chOff x="15629" y="46604"/>
            <a:chExt cx="11074617" cy="693969"/>
          </a:xfrm>
        </p:grpSpPr>
        <p:sp>
          <p:nvSpPr>
            <p:cNvPr id="8" name="Rectangle 7">
              <a:extLst>
                <a:ext uri="{FF2B5EF4-FFF2-40B4-BE49-F238E27FC236}">
                  <a16:creationId xmlns:a16="http://schemas.microsoft.com/office/drawing/2014/main" id="{DC98AC4A-4379-49C6-838B-97C12D58E580}"/>
                </a:ext>
              </a:extLst>
            </p:cNvPr>
            <p:cNvSpPr/>
            <p:nvPr/>
          </p:nvSpPr>
          <p:spPr>
            <a:xfrm>
              <a:off x="744972" y="208922"/>
              <a:ext cx="10345274" cy="369332"/>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lIns="91440" tIns="45720" rIns="91440" bIns="45720">
              <a:spAutoFit/>
              <a:scene3d>
                <a:camera prst="orthographicFront"/>
                <a:lightRig rig="threePt" dir="t"/>
              </a:scene3d>
              <a:sp3d extrusionH="57150">
                <a:bevelT w="38100" h="38100" prst="relaxedInset"/>
              </a:sp3d>
            </a:bodyPr>
            <a:lstStyle/>
            <a:p>
              <a:r>
                <a:rPr lang="en-US" b="1" cap="none" spc="0" dirty="0">
                  <a:ln w="0"/>
                  <a:solidFill>
                    <a:schemeClr val="tx1"/>
                  </a:solidFill>
                  <a:effectLst>
                    <a:outerShdw blurRad="50800" dist="38100" dir="2700000" algn="tl" rotWithShape="0">
                      <a:prstClr val="black">
                        <a:alpha val="40000"/>
                      </a:prstClr>
                    </a:outerShdw>
                  </a:effectLst>
                </a:rPr>
                <a:t>Department of Electronics and Communication Engineering, NIT Silchar </a:t>
              </a:r>
            </a:p>
          </p:txBody>
        </p:sp>
        <p:pic>
          <p:nvPicPr>
            <p:cNvPr id="9" name="Picture 8">
              <a:extLst>
                <a:ext uri="{FF2B5EF4-FFF2-40B4-BE49-F238E27FC236}">
                  <a16:creationId xmlns:a16="http://schemas.microsoft.com/office/drawing/2014/main" id="{F74EE9CF-9C62-46DF-87B1-7282C66F2F2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629" y="46604"/>
              <a:ext cx="729343" cy="69396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grpSp>
        <p:nvGrpSpPr>
          <p:cNvPr id="10" name="Group 9">
            <a:extLst>
              <a:ext uri="{FF2B5EF4-FFF2-40B4-BE49-F238E27FC236}">
                <a16:creationId xmlns:a16="http://schemas.microsoft.com/office/drawing/2014/main" id="{C0B21F0D-DE95-4CE8-925F-4F2AFB579B0F}"/>
              </a:ext>
            </a:extLst>
          </p:cNvPr>
          <p:cNvGrpSpPr/>
          <p:nvPr/>
        </p:nvGrpSpPr>
        <p:grpSpPr>
          <a:xfrm>
            <a:off x="151415" y="6251431"/>
            <a:ext cx="12040585" cy="509385"/>
            <a:chOff x="151415" y="6251431"/>
            <a:chExt cx="12040585" cy="509385"/>
          </a:xfrm>
        </p:grpSpPr>
        <p:sp>
          <p:nvSpPr>
            <p:cNvPr id="11" name="TextBox 10">
              <a:extLst>
                <a:ext uri="{FF2B5EF4-FFF2-40B4-BE49-F238E27FC236}">
                  <a16:creationId xmlns:a16="http://schemas.microsoft.com/office/drawing/2014/main" id="{F7C4AACC-071D-4CE5-A008-D15F05FEF19A}"/>
                </a:ext>
              </a:extLst>
            </p:cNvPr>
            <p:cNvSpPr txBox="1"/>
            <p:nvPr/>
          </p:nvSpPr>
          <p:spPr>
            <a:xfrm>
              <a:off x="5064728" y="6373299"/>
              <a:ext cx="2062544" cy="338554"/>
            </a:xfrm>
            <a:prstGeom prst="rect">
              <a:avLst/>
            </a:prstGeom>
            <a:noFill/>
          </p:spPr>
          <p:txBody>
            <a:bodyPr wrap="square" rtlCol="0">
              <a:spAutoFit/>
            </a:bodyPr>
            <a:lstStyle/>
            <a:p>
              <a:r>
                <a:rPr lang="en-US" sz="1600" b="1" i="1" dirty="0">
                  <a:solidFill>
                    <a:srgbClr val="00B0F0"/>
                  </a:solidFill>
                  <a:latin typeface="Times New Roman" panose="02020603050405020304" pitchFamily="18" charset="0"/>
                  <a:cs typeface="Times New Roman" panose="02020603050405020304" pitchFamily="18" charset="0"/>
                </a:rPr>
                <a:t>Scholar Id:21304068 </a:t>
              </a:r>
            </a:p>
          </p:txBody>
        </p:sp>
        <p:sp>
          <p:nvSpPr>
            <p:cNvPr id="12" name="TextBox 11">
              <a:extLst>
                <a:ext uri="{FF2B5EF4-FFF2-40B4-BE49-F238E27FC236}">
                  <a16:creationId xmlns:a16="http://schemas.microsoft.com/office/drawing/2014/main" id="{1C6EA108-D6A8-41D4-AD1D-5AAE02FD47BE}"/>
                </a:ext>
              </a:extLst>
            </p:cNvPr>
            <p:cNvSpPr txBox="1"/>
            <p:nvPr/>
          </p:nvSpPr>
          <p:spPr>
            <a:xfrm>
              <a:off x="9719021" y="6344196"/>
              <a:ext cx="2472979" cy="338554"/>
            </a:xfrm>
            <a:prstGeom prst="rect">
              <a:avLst/>
            </a:prstGeom>
            <a:noFill/>
          </p:spPr>
          <p:txBody>
            <a:bodyPr wrap="square" rtlCol="0">
              <a:spAutoFit/>
            </a:bodyPr>
            <a:lstStyle/>
            <a:p>
              <a:r>
                <a:rPr lang="en-US" sz="1600" b="1" i="1" dirty="0">
                  <a:solidFill>
                    <a:srgbClr val="00B0F0"/>
                  </a:solidFill>
                  <a:latin typeface="Times New Roman" panose="02020603050405020304" pitchFamily="18" charset="0"/>
                  <a:cs typeface="Times New Roman" panose="02020603050405020304" pitchFamily="18" charset="0"/>
                </a:rPr>
                <a:t>kirti21_rs@ece.nits.ac.in</a:t>
              </a:r>
            </a:p>
          </p:txBody>
        </p:sp>
        <p:sp>
          <p:nvSpPr>
            <p:cNvPr id="13" name="TextBox 12">
              <a:extLst>
                <a:ext uri="{FF2B5EF4-FFF2-40B4-BE49-F238E27FC236}">
                  <a16:creationId xmlns:a16="http://schemas.microsoft.com/office/drawing/2014/main" id="{07A1B587-5F3C-4535-9262-8406F6385333}"/>
                </a:ext>
              </a:extLst>
            </p:cNvPr>
            <p:cNvSpPr txBox="1"/>
            <p:nvPr/>
          </p:nvSpPr>
          <p:spPr>
            <a:xfrm>
              <a:off x="646101" y="6373299"/>
              <a:ext cx="2472979" cy="338554"/>
            </a:xfrm>
            <a:prstGeom prst="rect">
              <a:avLst/>
            </a:prstGeom>
            <a:noFill/>
          </p:spPr>
          <p:txBody>
            <a:bodyPr wrap="square" rtlCol="0">
              <a:spAutoFit/>
            </a:bodyPr>
            <a:lstStyle/>
            <a:p>
              <a:r>
                <a:rPr lang="en-US" sz="1600" b="1" i="1" dirty="0">
                  <a:solidFill>
                    <a:srgbClr val="00B0F0"/>
                  </a:solidFill>
                  <a:latin typeface="Times New Roman" panose="02020603050405020304" pitchFamily="18" charset="0"/>
                  <a:cs typeface="Times New Roman" panose="02020603050405020304" pitchFamily="18" charset="0"/>
                </a:rPr>
                <a:t>Kirti Swagat Mohanty</a:t>
              </a:r>
            </a:p>
          </p:txBody>
        </p:sp>
        <p:pic>
          <p:nvPicPr>
            <p:cNvPr id="14" name="Picture 13" descr="Icon&#10;&#10;Description automatically generated">
              <a:extLst>
                <a:ext uri="{FF2B5EF4-FFF2-40B4-BE49-F238E27FC236}">
                  <a16:creationId xmlns:a16="http://schemas.microsoft.com/office/drawing/2014/main" id="{9D195D50-76D8-4FA3-9C61-E82E8704300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61700" y="6251431"/>
              <a:ext cx="460422" cy="460422"/>
            </a:xfrm>
            <a:prstGeom prst="rect">
              <a:avLst/>
            </a:prstGeom>
          </p:spPr>
        </p:pic>
        <p:pic>
          <p:nvPicPr>
            <p:cNvPr id="15" name="Picture 14" descr="Icon&#10;&#10;Description automatically generated">
              <a:extLst>
                <a:ext uri="{FF2B5EF4-FFF2-40B4-BE49-F238E27FC236}">
                  <a16:creationId xmlns:a16="http://schemas.microsoft.com/office/drawing/2014/main" id="{64644747-FD8B-4EAE-9253-A4E2E2C87A5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51415" y="6266130"/>
              <a:ext cx="494686" cy="494686"/>
            </a:xfrm>
            <a:prstGeom prst="rect">
              <a:avLst/>
            </a:prstGeom>
          </p:spPr>
        </p:pic>
        <p:pic>
          <p:nvPicPr>
            <p:cNvPr id="16" name="Picture 15" descr="Icon&#10;&#10;Description automatically generated">
              <a:extLst>
                <a:ext uri="{FF2B5EF4-FFF2-40B4-BE49-F238E27FC236}">
                  <a16:creationId xmlns:a16="http://schemas.microsoft.com/office/drawing/2014/main" id="{5FFD1315-2C44-42ED-BFE7-5D247FE1775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356450" y="6312844"/>
              <a:ext cx="401257" cy="401257"/>
            </a:xfrm>
            <a:prstGeom prst="rect">
              <a:avLst/>
            </a:prstGeom>
          </p:spPr>
        </p:pic>
      </p:grpSp>
      <p:sp>
        <p:nvSpPr>
          <p:cNvPr id="4" name="Slide Number Placeholder 3">
            <a:extLst>
              <a:ext uri="{FF2B5EF4-FFF2-40B4-BE49-F238E27FC236}">
                <a16:creationId xmlns:a16="http://schemas.microsoft.com/office/drawing/2014/main" id="{EB5FF990-4CA6-470A-A89E-5530AF1F5318}"/>
              </a:ext>
            </a:extLst>
          </p:cNvPr>
          <p:cNvSpPr>
            <a:spLocks noGrp="1"/>
          </p:cNvSpPr>
          <p:nvPr>
            <p:ph type="sldNum" sz="quarter" idx="12"/>
          </p:nvPr>
        </p:nvSpPr>
        <p:spPr/>
        <p:txBody>
          <a:bodyPr/>
          <a:lstStyle/>
          <a:p>
            <a:fld id="{F05E57AE-C7CB-4E1B-849C-35869BC6D3B3}" type="slidenum">
              <a:rPr lang="en-US" smtClean="0"/>
              <a:t>57</a:t>
            </a:fld>
            <a:endParaRPr lang="en-US"/>
          </a:p>
        </p:txBody>
      </p:sp>
      <mc:AlternateContent xmlns:mc="http://schemas.openxmlformats.org/markup-compatibility/2006" xmlns:a14="http://schemas.microsoft.com/office/drawing/2010/main">
        <mc:Choice Requires="a14">
          <p:sp>
            <p:nvSpPr>
              <p:cNvPr id="19" name="Content Placeholder 2">
                <a:extLst>
                  <a:ext uri="{FF2B5EF4-FFF2-40B4-BE49-F238E27FC236}">
                    <a16:creationId xmlns:a16="http://schemas.microsoft.com/office/drawing/2014/main" id="{2209C0AA-C0D7-42A2-AAD4-6FF4ECD4CF85}"/>
                  </a:ext>
                </a:extLst>
              </p:cNvPr>
              <p:cNvSpPr txBox="1">
                <a:spLocks/>
              </p:cNvSpPr>
              <p:nvPr/>
            </p:nvSpPr>
            <p:spPr>
              <a:xfrm>
                <a:off x="3404524" y="819640"/>
                <a:ext cx="8364436" cy="5323839"/>
              </a:xfrm>
              <a:prstGeom prst="rect">
                <a:avLst/>
              </a:prstGeom>
            </p:spPr>
            <p:txBody>
              <a:bodyPr vert="horz" lIns="91440" tIns="45720" rIns="91440" bIns="45720" rtlCol="0" anchor="ctr">
                <a:normAutofit fontScale="92500"/>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algn="just">
                  <a:lnSpc>
                    <a:spcPct val="150000"/>
                  </a:lnSpc>
                  <a:buFont typeface="Arial" panose="020B0604020202020204" pitchFamily="34" charset="0"/>
                  <a:buChar char="•"/>
                </a:pPr>
                <a:r>
                  <a:rPr lang="en-US" sz="2200" dirty="0">
                    <a:latin typeface="Garamond" panose="02020404030301010803" pitchFamily="18" charset="0"/>
                    <a:cs typeface="Times New Roman" panose="02020603050405020304" pitchFamily="18" charset="0"/>
                  </a:rPr>
                  <a:t>For any instantaneous code over a domain of size D, the code wordlength</a:t>
                </a:r>
                <a14:m>
                  <m:oMath xmlns:m="http://schemas.openxmlformats.org/officeDocument/2006/math">
                    <m:sSub>
                      <m:sSubPr>
                        <m:ctrlPr>
                          <a:rPr lang="en-US" sz="2200" i="1" smtClean="0">
                            <a:solidFill>
                              <a:schemeClr val="tx1"/>
                            </a:solidFill>
                            <a:latin typeface="Cambria Math" panose="02040503050406030204" pitchFamily="18" charset="0"/>
                          </a:rPr>
                        </m:ctrlPr>
                      </m:sSubPr>
                      <m:e>
                        <m:r>
                          <a:rPr lang="en-US" sz="2200" i="1">
                            <a:solidFill>
                              <a:schemeClr val="tx1"/>
                            </a:solidFill>
                            <a:latin typeface="Cambria Math" panose="02040503050406030204" pitchFamily="18" charset="0"/>
                          </a:rPr>
                          <m:t>𝑙</m:t>
                        </m:r>
                      </m:e>
                      <m:sub>
                        <m:r>
                          <a:rPr lang="en-US" sz="2200" i="1">
                            <a:solidFill>
                              <a:schemeClr val="tx1"/>
                            </a:solidFill>
                            <a:latin typeface="Cambria Math" panose="02040503050406030204" pitchFamily="18" charset="0"/>
                          </a:rPr>
                          <m:t>1</m:t>
                        </m:r>
                      </m:sub>
                    </m:sSub>
                    <m:r>
                      <a:rPr lang="en-US" sz="2200" i="1">
                        <a:solidFill>
                          <a:schemeClr val="tx1"/>
                        </a:solidFill>
                        <a:latin typeface="Cambria Math" panose="02040503050406030204" pitchFamily="18" charset="0"/>
                      </a:rPr>
                      <m:t>,</m:t>
                    </m:r>
                    <m:sSub>
                      <m:sSubPr>
                        <m:ctrlPr>
                          <a:rPr lang="en-US" sz="2200" i="1">
                            <a:solidFill>
                              <a:schemeClr val="tx1"/>
                            </a:solidFill>
                            <a:latin typeface="Cambria Math" panose="02040503050406030204" pitchFamily="18" charset="0"/>
                          </a:rPr>
                        </m:ctrlPr>
                      </m:sSubPr>
                      <m:e>
                        <m:r>
                          <a:rPr lang="en-US" sz="2200" i="1">
                            <a:solidFill>
                              <a:schemeClr val="tx1"/>
                            </a:solidFill>
                            <a:latin typeface="Cambria Math" panose="02040503050406030204" pitchFamily="18" charset="0"/>
                          </a:rPr>
                          <m:t>𝑙</m:t>
                        </m:r>
                      </m:e>
                      <m:sub>
                        <m:r>
                          <a:rPr lang="en-US" sz="2200" i="1">
                            <a:solidFill>
                              <a:schemeClr val="tx1"/>
                            </a:solidFill>
                            <a:latin typeface="Cambria Math" panose="02040503050406030204" pitchFamily="18" charset="0"/>
                          </a:rPr>
                          <m:t>2</m:t>
                        </m:r>
                      </m:sub>
                    </m:sSub>
                    <m:r>
                      <a:rPr lang="en-US" sz="2200" i="1">
                        <a:solidFill>
                          <a:schemeClr val="tx1"/>
                        </a:solidFill>
                        <a:latin typeface="Cambria Math" panose="02040503050406030204" pitchFamily="18" charset="0"/>
                      </a:rPr>
                      <m:t>,</m:t>
                    </m:r>
                    <m:sSub>
                      <m:sSubPr>
                        <m:ctrlPr>
                          <a:rPr lang="en-US" sz="2200" i="1">
                            <a:solidFill>
                              <a:schemeClr val="tx1"/>
                            </a:solidFill>
                            <a:latin typeface="Cambria Math" panose="02040503050406030204" pitchFamily="18" charset="0"/>
                          </a:rPr>
                        </m:ctrlPr>
                      </m:sSubPr>
                      <m:e>
                        <m:r>
                          <a:rPr lang="en-US" sz="2200" i="1">
                            <a:solidFill>
                              <a:schemeClr val="tx1"/>
                            </a:solidFill>
                            <a:latin typeface="Cambria Math" panose="02040503050406030204" pitchFamily="18" charset="0"/>
                          </a:rPr>
                          <m:t>𝑙</m:t>
                        </m:r>
                      </m:e>
                      <m:sub>
                        <m:r>
                          <a:rPr lang="en-US" sz="2200" i="1">
                            <a:solidFill>
                              <a:schemeClr val="tx1"/>
                            </a:solidFill>
                            <a:latin typeface="Cambria Math" panose="02040503050406030204" pitchFamily="18" charset="0"/>
                          </a:rPr>
                          <m:t>3</m:t>
                        </m:r>
                      </m:sub>
                    </m:sSub>
                    <m:r>
                      <a:rPr lang="en-US" sz="2200" i="1">
                        <a:solidFill>
                          <a:schemeClr val="tx1"/>
                        </a:solidFill>
                        <a:latin typeface="Cambria Math" panose="02040503050406030204" pitchFamily="18" charset="0"/>
                      </a:rPr>
                      <m:t>,……..</m:t>
                    </m:r>
                    <m:sSub>
                      <m:sSubPr>
                        <m:ctrlPr>
                          <a:rPr lang="en-US" sz="2200" i="1">
                            <a:solidFill>
                              <a:schemeClr val="tx1"/>
                            </a:solidFill>
                            <a:latin typeface="Cambria Math" panose="02040503050406030204" pitchFamily="18" charset="0"/>
                          </a:rPr>
                        </m:ctrlPr>
                      </m:sSubPr>
                      <m:e>
                        <m:r>
                          <a:rPr lang="en-US" sz="2200" i="1">
                            <a:solidFill>
                              <a:schemeClr val="tx1"/>
                            </a:solidFill>
                            <a:latin typeface="Cambria Math" panose="02040503050406030204" pitchFamily="18" charset="0"/>
                          </a:rPr>
                          <m:t>𝑙</m:t>
                        </m:r>
                      </m:e>
                      <m:sub>
                        <m:r>
                          <a:rPr lang="en-US" sz="2200" i="1">
                            <a:solidFill>
                              <a:schemeClr val="tx1"/>
                            </a:solidFill>
                            <a:latin typeface="Cambria Math" panose="02040503050406030204" pitchFamily="18" charset="0"/>
                          </a:rPr>
                          <m:t>𝑚</m:t>
                        </m:r>
                      </m:sub>
                    </m:sSub>
                  </m:oMath>
                </a14:m>
                <a:r>
                  <a:rPr lang="en-US" sz="2200" dirty="0">
                    <a:solidFill>
                      <a:schemeClr val="tx1"/>
                    </a:solidFill>
                    <a:latin typeface="Garamond" panose="02020404030301010803" pitchFamily="18" charset="0"/>
                    <a:cs typeface="Times New Roman" panose="02020603050405020304" pitchFamily="18" charset="0"/>
                  </a:rPr>
                  <a:t> must satisfy the inequality: </a:t>
                </a:r>
                <a:endParaRPr lang="en-US" sz="2200" i="1" dirty="0">
                  <a:solidFill>
                    <a:srgbClr val="00B050"/>
                  </a:solidFill>
                  <a:latin typeface="Garamond" panose="02020404030301010803" pitchFamily="18" charset="0"/>
                </a:endParaRPr>
              </a:p>
              <a:p>
                <a:pPr marL="0" indent="0" algn="ctr">
                  <a:lnSpc>
                    <a:spcPct val="150000"/>
                  </a:lnSpc>
                  <a:buNone/>
                </a:pPr>
                <a14:m>
                  <m:oMathPara xmlns:m="http://schemas.openxmlformats.org/officeDocument/2006/math">
                    <m:oMathParaPr>
                      <m:jc m:val="centerGroup"/>
                    </m:oMathParaPr>
                    <m:oMath xmlns:m="http://schemas.openxmlformats.org/officeDocument/2006/math">
                      <m:nary>
                        <m:naryPr>
                          <m:chr m:val="∑"/>
                          <m:supHide m:val="on"/>
                          <m:ctrlPr>
                            <a:rPr lang="en-US" sz="2200" i="1" smtClean="0">
                              <a:solidFill>
                                <a:schemeClr val="tx1"/>
                              </a:solidFill>
                              <a:latin typeface="Cambria Math" panose="02040503050406030204" pitchFamily="18" charset="0"/>
                            </a:rPr>
                          </m:ctrlPr>
                        </m:naryPr>
                        <m:sub>
                          <m:r>
                            <m:rPr>
                              <m:brk m:alnAt="7"/>
                            </m:rPr>
                            <a:rPr lang="en-US" sz="2200" i="1">
                              <a:solidFill>
                                <a:schemeClr val="tx1"/>
                              </a:solidFill>
                              <a:latin typeface="Cambria Math" panose="02040503050406030204" pitchFamily="18" charset="0"/>
                            </a:rPr>
                            <m:t>𝑖</m:t>
                          </m:r>
                        </m:sub>
                        <m:sup/>
                        <m:e>
                          <m:sSup>
                            <m:sSupPr>
                              <m:ctrlPr>
                                <a:rPr lang="en-US" sz="2200" i="1">
                                  <a:solidFill>
                                    <a:schemeClr val="tx1"/>
                                  </a:solidFill>
                                  <a:latin typeface="Cambria Math" panose="02040503050406030204" pitchFamily="18" charset="0"/>
                                </a:rPr>
                              </m:ctrlPr>
                            </m:sSupPr>
                            <m:e>
                              <m:r>
                                <a:rPr lang="en-US" sz="2200" i="1">
                                  <a:solidFill>
                                    <a:schemeClr val="tx1"/>
                                  </a:solidFill>
                                  <a:latin typeface="Cambria Math" panose="02040503050406030204" pitchFamily="18" charset="0"/>
                                </a:rPr>
                                <m:t>𝐷</m:t>
                              </m:r>
                            </m:e>
                            <m:sup>
                              <m:r>
                                <a:rPr lang="en-US" sz="2200" i="1">
                                  <a:solidFill>
                                    <a:schemeClr val="tx1"/>
                                  </a:solidFill>
                                  <a:latin typeface="Cambria Math" panose="02040503050406030204" pitchFamily="18" charset="0"/>
                                </a:rPr>
                                <m:t>−</m:t>
                              </m:r>
                              <m:sSub>
                                <m:sSubPr>
                                  <m:ctrlPr>
                                    <a:rPr lang="en-US" sz="2200" i="1">
                                      <a:solidFill>
                                        <a:schemeClr val="tx1"/>
                                      </a:solidFill>
                                      <a:latin typeface="Cambria Math" panose="02040503050406030204" pitchFamily="18" charset="0"/>
                                    </a:rPr>
                                  </m:ctrlPr>
                                </m:sSubPr>
                                <m:e>
                                  <m:r>
                                    <a:rPr lang="en-US" sz="2200" i="1">
                                      <a:solidFill>
                                        <a:schemeClr val="tx1"/>
                                      </a:solidFill>
                                      <a:latin typeface="Cambria Math" panose="02040503050406030204" pitchFamily="18" charset="0"/>
                                    </a:rPr>
                                    <m:t>𝑙</m:t>
                                  </m:r>
                                </m:e>
                                <m:sub>
                                  <m:r>
                                    <a:rPr lang="en-US" sz="2200" i="1">
                                      <a:solidFill>
                                        <a:schemeClr val="tx1"/>
                                      </a:solidFill>
                                      <a:latin typeface="Cambria Math" panose="02040503050406030204" pitchFamily="18" charset="0"/>
                                    </a:rPr>
                                    <m:t>𝑖</m:t>
                                  </m:r>
                                </m:sub>
                              </m:sSub>
                            </m:sup>
                          </m:sSup>
                          <m:r>
                            <a:rPr lang="en-US" sz="2200" i="1">
                              <a:solidFill>
                                <a:schemeClr val="tx1"/>
                              </a:solidFill>
                              <a:latin typeface="Cambria Math" panose="02040503050406030204" pitchFamily="18" charset="0"/>
                            </a:rPr>
                            <m:t>≤1</m:t>
                          </m:r>
                        </m:e>
                      </m:nary>
                    </m:oMath>
                  </m:oMathPara>
                </a14:m>
                <a:endParaRPr lang="en-US" sz="2200" i="1" dirty="0">
                  <a:solidFill>
                    <a:srgbClr val="00B050"/>
                  </a:solidFill>
                  <a:latin typeface="Garamond" panose="02020404030301010803" pitchFamily="18" charset="0"/>
                </a:endParaRPr>
              </a:p>
              <a:p>
                <a:pPr algn="just">
                  <a:lnSpc>
                    <a:spcPct val="150000"/>
                  </a:lnSpc>
                  <a:buFont typeface="Arial" panose="020B0604020202020204" pitchFamily="34" charset="0"/>
                  <a:buChar char="•"/>
                </a:pPr>
                <a:r>
                  <a:rPr lang="en-US" sz="2200" dirty="0">
                    <a:latin typeface="Garamond" panose="02020404030301010803" pitchFamily="18" charset="0"/>
                    <a:cs typeface="Times New Roman" panose="02020603050405020304" pitchFamily="18" charset="0"/>
                  </a:rPr>
                  <a:t>Conversely given a set of code word length that satisfy this inequality there exist an instantaneous code with these code word length.</a:t>
                </a:r>
              </a:p>
              <a:p>
                <a:pPr algn="just">
                  <a:lnSpc>
                    <a:spcPct val="150000"/>
                  </a:lnSpc>
                  <a:buFont typeface="Arial" panose="020B0604020202020204" pitchFamily="34" charset="0"/>
                  <a:buChar char="•"/>
                </a:pPr>
                <a:r>
                  <a:rPr lang="en-US" sz="2200" dirty="0">
                    <a:latin typeface="Garamond" panose="02020404030301010803" pitchFamily="18" charset="0"/>
                    <a:cs typeface="Times New Roman" panose="02020603050405020304" pitchFamily="18" charset="0"/>
                  </a:rPr>
                  <a:t>Kraft inequality is a sufficient condition that has to be satisfy to obtain prefix free code condition.</a:t>
                </a:r>
              </a:p>
              <a:p>
                <a:pPr algn="just">
                  <a:lnSpc>
                    <a:spcPct val="150000"/>
                  </a:lnSpc>
                  <a:buFont typeface="Arial" panose="020B0604020202020204" pitchFamily="34" charset="0"/>
                  <a:buChar char="•"/>
                </a:pPr>
                <a:r>
                  <a:rPr lang="en-US" sz="2200" dirty="0">
                    <a:latin typeface="Garamond" panose="02020404030301010803" pitchFamily="18" charset="0"/>
                    <a:cs typeface="Times New Roman" panose="02020603050405020304" pitchFamily="18" charset="0"/>
                  </a:rPr>
                  <a:t>The instantaneous code with minimum expected code word length that implies optimal code.</a:t>
                </a:r>
                <a:endParaRPr lang="en-US" sz="2200" dirty="0">
                  <a:latin typeface="Garamond" panose="02020404030301010803" pitchFamily="18" charset="0"/>
                </a:endParaRPr>
              </a:p>
              <a:p>
                <a:pPr lvl="1"/>
                <a:endParaRPr lang="en-US" sz="2400" dirty="0">
                  <a:latin typeface="Garamond" panose="02020404030301010803" pitchFamily="18" charset="0"/>
                </a:endParaRPr>
              </a:p>
            </p:txBody>
          </p:sp>
        </mc:Choice>
        <mc:Fallback xmlns="">
          <p:sp>
            <p:nvSpPr>
              <p:cNvPr id="19" name="Content Placeholder 2">
                <a:extLst>
                  <a:ext uri="{FF2B5EF4-FFF2-40B4-BE49-F238E27FC236}">
                    <a16:creationId xmlns:a16="http://schemas.microsoft.com/office/drawing/2014/main" id="{2209C0AA-C0D7-42A2-AAD4-6FF4ECD4CF85}"/>
                  </a:ext>
                </a:extLst>
              </p:cNvPr>
              <p:cNvSpPr txBox="1">
                <a:spLocks noRot="1" noChangeAspect="1" noMove="1" noResize="1" noEditPoints="1" noAdjustHandles="1" noChangeArrowheads="1" noChangeShapeType="1" noTextEdit="1"/>
              </p:cNvSpPr>
              <p:nvPr/>
            </p:nvSpPr>
            <p:spPr>
              <a:xfrm>
                <a:off x="3404524" y="819640"/>
                <a:ext cx="8364436" cy="5323839"/>
              </a:xfrm>
              <a:prstGeom prst="rect">
                <a:avLst/>
              </a:prstGeom>
              <a:blipFill>
                <a:blip r:embed="rId7"/>
                <a:stretch>
                  <a:fillRect l="-655" t="-1716" r="-728"/>
                </a:stretch>
              </a:blipFill>
            </p:spPr>
            <p:txBody>
              <a:bodyPr/>
              <a:lstStyle/>
              <a:p>
                <a:r>
                  <a:rPr lang="en-IN">
                    <a:noFill/>
                  </a:rPr>
                  <a:t> </a:t>
                </a:r>
              </a:p>
            </p:txBody>
          </p:sp>
        </mc:Fallback>
      </mc:AlternateContent>
    </p:spTree>
    <p:extLst>
      <p:ext uri="{BB962C8B-B14F-4D97-AF65-F5344CB8AC3E}">
        <p14:creationId xmlns:p14="http://schemas.microsoft.com/office/powerpoint/2010/main" val="1166724338"/>
      </p:ext>
    </p:extLst>
  </p:cSld>
  <p:clrMapOvr>
    <a:masterClrMapping/>
  </p:clrMapOvr>
  <mc:AlternateContent xmlns:mc="http://schemas.openxmlformats.org/markup-compatibility/2006" xmlns:p14="http://schemas.microsoft.com/office/powerpoint/2010/main">
    <mc:Choice Requires="p14">
      <p:transition spd="slow" p14:dur="6750" advClick="0"/>
    </mc:Choice>
    <mc:Fallback xmlns="">
      <p:transition spd="slow" advClick="0"/>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Garamond" panose="02020404030301010803" pitchFamily="18" charset="0"/>
              </a:rPr>
              <a:t>Shannon’s Coding Theorem</a:t>
            </a:r>
          </a:p>
        </p:txBody>
      </p:sp>
      <p:grpSp>
        <p:nvGrpSpPr>
          <p:cNvPr id="7" name="Group 6">
            <a:extLst>
              <a:ext uri="{FF2B5EF4-FFF2-40B4-BE49-F238E27FC236}">
                <a16:creationId xmlns:a16="http://schemas.microsoft.com/office/drawing/2014/main" id="{CEB85B56-A73D-4262-BDC2-8462C69195EA}"/>
              </a:ext>
            </a:extLst>
          </p:cNvPr>
          <p:cNvGrpSpPr/>
          <p:nvPr/>
        </p:nvGrpSpPr>
        <p:grpSpPr>
          <a:xfrm>
            <a:off x="15629" y="46604"/>
            <a:ext cx="11074617" cy="693969"/>
            <a:chOff x="15629" y="46604"/>
            <a:chExt cx="11074617" cy="693969"/>
          </a:xfrm>
        </p:grpSpPr>
        <p:sp>
          <p:nvSpPr>
            <p:cNvPr id="8" name="Rectangle 7">
              <a:extLst>
                <a:ext uri="{FF2B5EF4-FFF2-40B4-BE49-F238E27FC236}">
                  <a16:creationId xmlns:a16="http://schemas.microsoft.com/office/drawing/2014/main" id="{DC98AC4A-4379-49C6-838B-97C12D58E580}"/>
                </a:ext>
              </a:extLst>
            </p:cNvPr>
            <p:cNvSpPr/>
            <p:nvPr/>
          </p:nvSpPr>
          <p:spPr>
            <a:xfrm>
              <a:off x="744972" y="208922"/>
              <a:ext cx="10345274" cy="369332"/>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lIns="91440" tIns="45720" rIns="91440" bIns="45720">
              <a:spAutoFit/>
              <a:scene3d>
                <a:camera prst="orthographicFront"/>
                <a:lightRig rig="threePt" dir="t"/>
              </a:scene3d>
              <a:sp3d extrusionH="57150">
                <a:bevelT w="38100" h="38100" prst="relaxedInset"/>
              </a:sp3d>
            </a:bodyPr>
            <a:lstStyle/>
            <a:p>
              <a:r>
                <a:rPr lang="en-US" b="1" cap="none" spc="0" dirty="0">
                  <a:ln w="0"/>
                  <a:solidFill>
                    <a:schemeClr val="tx1"/>
                  </a:solidFill>
                  <a:effectLst>
                    <a:outerShdw blurRad="50800" dist="38100" dir="2700000" algn="tl" rotWithShape="0">
                      <a:prstClr val="black">
                        <a:alpha val="40000"/>
                      </a:prstClr>
                    </a:outerShdw>
                  </a:effectLst>
                </a:rPr>
                <a:t>Department of Electronics and Communication Engineering, NIT Silchar </a:t>
              </a:r>
            </a:p>
          </p:txBody>
        </p:sp>
        <p:pic>
          <p:nvPicPr>
            <p:cNvPr id="9" name="Picture 8">
              <a:extLst>
                <a:ext uri="{FF2B5EF4-FFF2-40B4-BE49-F238E27FC236}">
                  <a16:creationId xmlns:a16="http://schemas.microsoft.com/office/drawing/2014/main" id="{F74EE9CF-9C62-46DF-87B1-7282C66F2F2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629" y="46604"/>
              <a:ext cx="729343" cy="69396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grpSp>
        <p:nvGrpSpPr>
          <p:cNvPr id="10" name="Group 9">
            <a:extLst>
              <a:ext uri="{FF2B5EF4-FFF2-40B4-BE49-F238E27FC236}">
                <a16:creationId xmlns:a16="http://schemas.microsoft.com/office/drawing/2014/main" id="{C0B21F0D-DE95-4CE8-925F-4F2AFB579B0F}"/>
              </a:ext>
            </a:extLst>
          </p:cNvPr>
          <p:cNvGrpSpPr/>
          <p:nvPr/>
        </p:nvGrpSpPr>
        <p:grpSpPr>
          <a:xfrm>
            <a:off x="151415" y="6251431"/>
            <a:ext cx="12040585" cy="509385"/>
            <a:chOff x="151415" y="6251431"/>
            <a:chExt cx="12040585" cy="509385"/>
          </a:xfrm>
        </p:grpSpPr>
        <p:sp>
          <p:nvSpPr>
            <p:cNvPr id="11" name="TextBox 10">
              <a:extLst>
                <a:ext uri="{FF2B5EF4-FFF2-40B4-BE49-F238E27FC236}">
                  <a16:creationId xmlns:a16="http://schemas.microsoft.com/office/drawing/2014/main" id="{F7C4AACC-071D-4CE5-A008-D15F05FEF19A}"/>
                </a:ext>
              </a:extLst>
            </p:cNvPr>
            <p:cNvSpPr txBox="1"/>
            <p:nvPr/>
          </p:nvSpPr>
          <p:spPr>
            <a:xfrm>
              <a:off x="5064728" y="6373299"/>
              <a:ext cx="2062544" cy="338554"/>
            </a:xfrm>
            <a:prstGeom prst="rect">
              <a:avLst/>
            </a:prstGeom>
            <a:noFill/>
          </p:spPr>
          <p:txBody>
            <a:bodyPr wrap="square" rtlCol="0">
              <a:spAutoFit/>
            </a:bodyPr>
            <a:lstStyle/>
            <a:p>
              <a:r>
                <a:rPr lang="en-US" sz="1600" b="1" i="1" dirty="0">
                  <a:solidFill>
                    <a:srgbClr val="00B0F0"/>
                  </a:solidFill>
                  <a:latin typeface="Times New Roman" panose="02020603050405020304" pitchFamily="18" charset="0"/>
                  <a:cs typeface="Times New Roman" panose="02020603050405020304" pitchFamily="18" charset="0"/>
                </a:rPr>
                <a:t>Scholar Id:21304068 </a:t>
              </a:r>
            </a:p>
          </p:txBody>
        </p:sp>
        <p:sp>
          <p:nvSpPr>
            <p:cNvPr id="12" name="TextBox 11">
              <a:extLst>
                <a:ext uri="{FF2B5EF4-FFF2-40B4-BE49-F238E27FC236}">
                  <a16:creationId xmlns:a16="http://schemas.microsoft.com/office/drawing/2014/main" id="{1C6EA108-D6A8-41D4-AD1D-5AAE02FD47BE}"/>
                </a:ext>
              </a:extLst>
            </p:cNvPr>
            <p:cNvSpPr txBox="1"/>
            <p:nvPr/>
          </p:nvSpPr>
          <p:spPr>
            <a:xfrm>
              <a:off x="9719021" y="6344196"/>
              <a:ext cx="2472979" cy="338554"/>
            </a:xfrm>
            <a:prstGeom prst="rect">
              <a:avLst/>
            </a:prstGeom>
            <a:noFill/>
          </p:spPr>
          <p:txBody>
            <a:bodyPr wrap="square" rtlCol="0">
              <a:spAutoFit/>
            </a:bodyPr>
            <a:lstStyle/>
            <a:p>
              <a:r>
                <a:rPr lang="en-US" sz="1600" b="1" i="1" dirty="0">
                  <a:solidFill>
                    <a:srgbClr val="00B0F0"/>
                  </a:solidFill>
                  <a:latin typeface="Times New Roman" panose="02020603050405020304" pitchFamily="18" charset="0"/>
                  <a:cs typeface="Times New Roman" panose="02020603050405020304" pitchFamily="18" charset="0"/>
                </a:rPr>
                <a:t>kirti21_rs@ece.nits.ac.in</a:t>
              </a:r>
            </a:p>
          </p:txBody>
        </p:sp>
        <p:sp>
          <p:nvSpPr>
            <p:cNvPr id="13" name="TextBox 12">
              <a:extLst>
                <a:ext uri="{FF2B5EF4-FFF2-40B4-BE49-F238E27FC236}">
                  <a16:creationId xmlns:a16="http://schemas.microsoft.com/office/drawing/2014/main" id="{07A1B587-5F3C-4535-9262-8406F6385333}"/>
                </a:ext>
              </a:extLst>
            </p:cNvPr>
            <p:cNvSpPr txBox="1"/>
            <p:nvPr/>
          </p:nvSpPr>
          <p:spPr>
            <a:xfrm>
              <a:off x="646101" y="6373299"/>
              <a:ext cx="2472979" cy="338554"/>
            </a:xfrm>
            <a:prstGeom prst="rect">
              <a:avLst/>
            </a:prstGeom>
            <a:noFill/>
          </p:spPr>
          <p:txBody>
            <a:bodyPr wrap="square" rtlCol="0">
              <a:spAutoFit/>
            </a:bodyPr>
            <a:lstStyle/>
            <a:p>
              <a:r>
                <a:rPr lang="en-US" sz="1600" b="1" i="1" dirty="0">
                  <a:solidFill>
                    <a:srgbClr val="00B0F0"/>
                  </a:solidFill>
                  <a:latin typeface="Times New Roman" panose="02020603050405020304" pitchFamily="18" charset="0"/>
                  <a:cs typeface="Times New Roman" panose="02020603050405020304" pitchFamily="18" charset="0"/>
                </a:rPr>
                <a:t>Kirti Swagat Mohanty</a:t>
              </a:r>
            </a:p>
          </p:txBody>
        </p:sp>
        <p:pic>
          <p:nvPicPr>
            <p:cNvPr id="14" name="Picture 13" descr="Icon&#10;&#10;Description automatically generated">
              <a:extLst>
                <a:ext uri="{FF2B5EF4-FFF2-40B4-BE49-F238E27FC236}">
                  <a16:creationId xmlns:a16="http://schemas.microsoft.com/office/drawing/2014/main" id="{9D195D50-76D8-4FA3-9C61-E82E8704300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61700" y="6251431"/>
              <a:ext cx="460422" cy="460422"/>
            </a:xfrm>
            <a:prstGeom prst="rect">
              <a:avLst/>
            </a:prstGeom>
          </p:spPr>
        </p:pic>
        <p:pic>
          <p:nvPicPr>
            <p:cNvPr id="15" name="Picture 14" descr="Icon&#10;&#10;Description automatically generated">
              <a:extLst>
                <a:ext uri="{FF2B5EF4-FFF2-40B4-BE49-F238E27FC236}">
                  <a16:creationId xmlns:a16="http://schemas.microsoft.com/office/drawing/2014/main" id="{64644747-FD8B-4EAE-9253-A4E2E2C87A5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51415" y="6266130"/>
              <a:ext cx="494686" cy="494686"/>
            </a:xfrm>
            <a:prstGeom prst="rect">
              <a:avLst/>
            </a:prstGeom>
          </p:spPr>
        </p:pic>
        <p:pic>
          <p:nvPicPr>
            <p:cNvPr id="16" name="Picture 15" descr="Icon&#10;&#10;Description automatically generated">
              <a:extLst>
                <a:ext uri="{FF2B5EF4-FFF2-40B4-BE49-F238E27FC236}">
                  <a16:creationId xmlns:a16="http://schemas.microsoft.com/office/drawing/2014/main" id="{5FFD1315-2C44-42ED-BFE7-5D247FE1775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356450" y="6312844"/>
              <a:ext cx="401257" cy="401257"/>
            </a:xfrm>
            <a:prstGeom prst="rect">
              <a:avLst/>
            </a:prstGeom>
          </p:spPr>
        </p:pic>
      </p:grpSp>
      <p:sp>
        <p:nvSpPr>
          <p:cNvPr id="4" name="Slide Number Placeholder 3">
            <a:extLst>
              <a:ext uri="{FF2B5EF4-FFF2-40B4-BE49-F238E27FC236}">
                <a16:creationId xmlns:a16="http://schemas.microsoft.com/office/drawing/2014/main" id="{EB5FF990-4CA6-470A-A89E-5530AF1F5318}"/>
              </a:ext>
            </a:extLst>
          </p:cNvPr>
          <p:cNvSpPr>
            <a:spLocks noGrp="1"/>
          </p:cNvSpPr>
          <p:nvPr>
            <p:ph type="sldNum" sz="quarter" idx="12"/>
          </p:nvPr>
        </p:nvSpPr>
        <p:spPr/>
        <p:txBody>
          <a:bodyPr/>
          <a:lstStyle/>
          <a:p>
            <a:fld id="{F05E57AE-C7CB-4E1B-849C-35869BC6D3B3}" type="slidenum">
              <a:rPr lang="en-US" smtClean="0"/>
              <a:t>58</a:t>
            </a:fld>
            <a:endParaRPr lang="en-US"/>
          </a:p>
        </p:txBody>
      </p:sp>
      <mc:AlternateContent xmlns:mc="http://schemas.openxmlformats.org/markup-compatibility/2006" xmlns:a14="http://schemas.microsoft.com/office/drawing/2010/main">
        <mc:Choice Requires="a14">
          <p:sp>
            <p:nvSpPr>
              <p:cNvPr id="19" name="Content Placeholder 2">
                <a:extLst>
                  <a:ext uri="{FF2B5EF4-FFF2-40B4-BE49-F238E27FC236}">
                    <a16:creationId xmlns:a16="http://schemas.microsoft.com/office/drawing/2014/main" id="{2209C0AA-C0D7-42A2-AAD4-6FF4ECD4CF85}"/>
                  </a:ext>
                </a:extLst>
              </p:cNvPr>
              <p:cNvSpPr txBox="1">
                <a:spLocks/>
              </p:cNvSpPr>
              <p:nvPr/>
            </p:nvSpPr>
            <p:spPr>
              <a:xfrm>
                <a:off x="3433864" y="819925"/>
                <a:ext cx="8364436" cy="5323839"/>
              </a:xfrm>
              <a:prstGeom prst="rect">
                <a:avLst/>
              </a:prstGeom>
            </p:spPr>
            <p:txBody>
              <a:bodyPr vert="horz" lIns="91440" tIns="45720" rIns="91440" bIns="45720" rtlCol="0" anchor="ctr">
                <a:normAutofit fontScale="77500" lnSpcReduction="20000"/>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lvl="1" algn="just">
                  <a:lnSpc>
                    <a:spcPct val="150000"/>
                  </a:lnSpc>
                </a:pPr>
                <a:r>
                  <a:rPr lang="en-US" sz="2400" b="1" dirty="0">
                    <a:latin typeface="Garamond" panose="02020404030301010803" pitchFamily="18" charset="0"/>
                  </a:rPr>
                  <a:t>Shannon’s Source Coding Theorem:</a:t>
                </a:r>
              </a:p>
              <a:p>
                <a:pPr marL="640080" lvl="2" algn="just">
                  <a:lnSpc>
                    <a:spcPct val="150000"/>
                  </a:lnSpc>
                  <a:spcBef>
                    <a:spcPts val="1200"/>
                  </a:spcBef>
                  <a:buFont typeface="Arial" panose="020B0604020202020204" pitchFamily="34" charset="0"/>
                  <a:buChar char="•"/>
                </a:pPr>
                <a:r>
                  <a:rPr lang="en-US" sz="2200" dirty="0">
                    <a:latin typeface="Garamond" panose="02020404030301010803" pitchFamily="18" charset="0"/>
                    <a:cs typeface="Times New Roman" panose="02020603050405020304" pitchFamily="18" charset="0"/>
                  </a:rPr>
                  <a:t>The expected length of any instantaneous D </a:t>
                </a:r>
                <a:r>
                  <a:rPr lang="en-US" sz="2200" dirty="0" err="1">
                    <a:latin typeface="Garamond" panose="02020404030301010803" pitchFamily="18" charset="0"/>
                    <a:cs typeface="Times New Roman" panose="02020603050405020304" pitchFamily="18" charset="0"/>
                  </a:rPr>
                  <a:t>ary</a:t>
                </a:r>
                <a:r>
                  <a:rPr lang="en-US" sz="2200" dirty="0">
                    <a:latin typeface="Garamond" panose="02020404030301010803" pitchFamily="18" charset="0"/>
                    <a:cs typeface="Times New Roman" panose="02020603050405020304" pitchFamily="18" charset="0"/>
                  </a:rPr>
                  <a:t> code for a random variable X is grater than or equal to entropy H(X). The equality can be achieved if and only if </a:t>
                </a:r>
                <a14:m>
                  <m:oMath xmlns:m="http://schemas.openxmlformats.org/officeDocument/2006/math">
                    <m:sSup>
                      <m:sSupPr>
                        <m:ctrlPr>
                          <a:rPr lang="en-US" sz="2200" i="1">
                            <a:latin typeface="Cambria Math" panose="02040503050406030204" pitchFamily="18" charset="0"/>
                            <a:cs typeface="Times New Roman" panose="02020603050405020304" pitchFamily="18" charset="0"/>
                          </a:rPr>
                        </m:ctrlPr>
                      </m:sSupPr>
                      <m:e>
                        <m:r>
                          <a:rPr lang="en-US" sz="2200">
                            <a:latin typeface="Cambria Math" panose="02040503050406030204" pitchFamily="18" charset="0"/>
                            <a:cs typeface="Times New Roman" panose="02020603050405020304" pitchFamily="18" charset="0"/>
                          </a:rPr>
                          <m:t>𝐷</m:t>
                        </m:r>
                      </m:e>
                      <m:sup>
                        <m:r>
                          <a:rPr lang="en-US" sz="2200">
                            <a:latin typeface="Cambria Math" panose="02040503050406030204" pitchFamily="18" charset="0"/>
                            <a:cs typeface="Times New Roman" panose="02020603050405020304" pitchFamily="18" charset="0"/>
                          </a:rPr>
                          <m:t>−</m:t>
                        </m:r>
                        <m:sSub>
                          <m:sSubPr>
                            <m:ctrlPr>
                              <a:rPr lang="en-US" sz="2200" i="1">
                                <a:latin typeface="Cambria Math" panose="02040503050406030204" pitchFamily="18" charset="0"/>
                                <a:cs typeface="Times New Roman" panose="02020603050405020304" pitchFamily="18" charset="0"/>
                              </a:rPr>
                            </m:ctrlPr>
                          </m:sSubPr>
                          <m:e>
                            <m:r>
                              <a:rPr lang="en-US" sz="2200">
                                <a:latin typeface="Cambria Math" panose="02040503050406030204" pitchFamily="18" charset="0"/>
                                <a:cs typeface="Times New Roman" panose="02020603050405020304" pitchFamily="18" charset="0"/>
                              </a:rPr>
                              <m:t>𝑙</m:t>
                            </m:r>
                          </m:e>
                          <m:sub>
                            <m:r>
                              <a:rPr lang="en-US" sz="2200">
                                <a:latin typeface="Cambria Math" panose="02040503050406030204" pitchFamily="18" charset="0"/>
                                <a:cs typeface="Times New Roman" panose="02020603050405020304" pitchFamily="18" charset="0"/>
                              </a:rPr>
                              <m:t>𝑖</m:t>
                            </m:r>
                          </m:sub>
                        </m:sSub>
                      </m:sup>
                    </m:sSup>
                    <m:r>
                      <a:rPr lang="en-US" sz="2200">
                        <a:latin typeface="Cambria Math" panose="02040503050406030204" pitchFamily="18" charset="0"/>
                        <a:cs typeface="Times New Roman" panose="02020603050405020304" pitchFamily="18" charset="0"/>
                      </a:rPr>
                      <m:t>=</m:t>
                    </m:r>
                    <m:sSub>
                      <m:sSubPr>
                        <m:ctrlPr>
                          <a:rPr lang="en-US" sz="2200" i="1">
                            <a:latin typeface="Cambria Math" panose="02040503050406030204" pitchFamily="18" charset="0"/>
                            <a:cs typeface="Times New Roman" panose="02020603050405020304" pitchFamily="18" charset="0"/>
                          </a:rPr>
                        </m:ctrlPr>
                      </m:sSubPr>
                      <m:e>
                        <m:r>
                          <a:rPr lang="en-US" sz="2200">
                            <a:latin typeface="Cambria Math" panose="02040503050406030204" pitchFamily="18" charset="0"/>
                            <a:cs typeface="Times New Roman" panose="02020603050405020304" pitchFamily="18" charset="0"/>
                          </a:rPr>
                          <m:t>𝑃</m:t>
                        </m:r>
                      </m:e>
                      <m:sub>
                        <m:r>
                          <a:rPr lang="en-US" sz="2200">
                            <a:latin typeface="Cambria Math" panose="02040503050406030204" pitchFamily="18" charset="0"/>
                            <a:cs typeface="Times New Roman" panose="02020603050405020304" pitchFamily="18" charset="0"/>
                          </a:rPr>
                          <m:t>𝑖</m:t>
                        </m:r>
                      </m:sub>
                    </m:sSub>
                  </m:oMath>
                </a14:m>
                <a:endParaRPr lang="en-US" sz="2200" dirty="0">
                  <a:latin typeface="Garamond" panose="02020404030301010803" pitchFamily="18" charset="0"/>
                  <a:cs typeface="Times New Roman" panose="02020603050405020304" pitchFamily="18" charset="0"/>
                </a:endParaRPr>
              </a:p>
              <a:p>
                <a:pPr marL="640080" lvl="2" algn="just">
                  <a:lnSpc>
                    <a:spcPct val="150000"/>
                  </a:lnSpc>
                  <a:spcBef>
                    <a:spcPts val="1200"/>
                  </a:spcBef>
                  <a:buFont typeface="Arial" panose="020B0604020202020204" pitchFamily="34" charset="0"/>
                  <a:buChar char="•"/>
                </a:pPr>
                <a:r>
                  <a:rPr lang="en-US" sz="2200" dirty="0">
                    <a:latin typeface="Garamond" panose="02020404030301010803" pitchFamily="18" charset="0"/>
                    <a:cs typeface="Times New Roman" panose="02020603050405020304" pitchFamily="18" charset="0"/>
                  </a:rPr>
                  <a:t>Bound on optimal code length </a:t>
                </a:r>
                <a14:m>
                  <m:oMath xmlns:m="http://schemas.openxmlformats.org/officeDocument/2006/math">
                    <m:r>
                      <a:rPr lang="en-US" sz="2200">
                        <a:latin typeface="Cambria Math" panose="02040503050406030204" pitchFamily="18" charset="0"/>
                        <a:cs typeface="Times New Roman" panose="02020603050405020304" pitchFamily="18" charset="0"/>
                      </a:rPr>
                      <m:t>𝐻</m:t>
                    </m:r>
                    <m:d>
                      <m:dPr>
                        <m:ctrlPr>
                          <a:rPr lang="en-US" sz="2200" i="1">
                            <a:latin typeface="Cambria Math" panose="02040503050406030204" pitchFamily="18" charset="0"/>
                            <a:cs typeface="Times New Roman" panose="02020603050405020304" pitchFamily="18" charset="0"/>
                          </a:rPr>
                        </m:ctrlPr>
                      </m:dPr>
                      <m:e>
                        <m:r>
                          <a:rPr lang="en-US" sz="2200">
                            <a:latin typeface="Cambria Math" panose="02040503050406030204" pitchFamily="18" charset="0"/>
                            <a:cs typeface="Times New Roman" panose="02020603050405020304" pitchFamily="18" charset="0"/>
                          </a:rPr>
                          <m:t>𝑋</m:t>
                        </m:r>
                      </m:e>
                    </m:d>
                    <m:r>
                      <a:rPr lang="en-US" sz="2200">
                        <a:latin typeface="Cambria Math" panose="02040503050406030204" pitchFamily="18" charset="0"/>
                        <a:cs typeface="Times New Roman" panose="02020603050405020304" pitchFamily="18" charset="0"/>
                      </a:rPr>
                      <m:t>≤</m:t>
                    </m:r>
                    <m:r>
                      <a:rPr lang="en-US" sz="2200">
                        <a:latin typeface="Cambria Math" panose="02040503050406030204" pitchFamily="18" charset="0"/>
                        <a:cs typeface="Times New Roman" panose="02020603050405020304" pitchFamily="18" charset="0"/>
                      </a:rPr>
                      <m:t>𝐿</m:t>
                    </m:r>
                    <m:r>
                      <a:rPr lang="en-US" sz="2200">
                        <a:latin typeface="Cambria Math" panose="02040503050406030204" pitchFamily="18" charset="0"/>
                        <a:cs typeface="Times New Roman" panose="02020603050405020304" pitchFamily="18" charset="0"/>
                      </a:rPr>
                      <m:t>≤</m:t>
                    </m:r>
                    <m:r>
                      <a:rPr lang="en-US" sz="2200">
                        <a:latin typeface="Cambria Math" panose="02040503050406030204" pitchFamily="18" charset="0"/>
                        <a:cs typeface="Times New Roman" panose="02020603050405020304" pitchFamily="18" charset="0"/>
                      </a:rPr>
                      <m:t>𝐻</m:t>
                    </m:r>
                    <m:d>
                      <m:dPr>
                        <m:ctrlPr>
                          <a:rPr lang="en-US" sz="2200" i="1">
                            <a:latin typeface="Cambria Math" panose="02040503050406030204" pitchFamily="18" charset="0"/>
                            <a:cs typeface="Times New Roman" panose="02020603050405020304" pitchFamily="18" charset="0"/>
                          </a:rPr>
                        </m:ctrlPr>
                      </m:dPr>
                      <m:e>
                        <m:r>
                          <a:rPr lang="en-US" sz="2200">
                            <a:latin typeface="Cambria Math" panose="02040503050406030204" pitchFamily="18" charset="0"/>
                            <a:cs typeface="Times New Roman" panose="02020603050405020304" pitchFamily="18" charset="0"/>
                          </a:rPr>
                          <m:t>𝑋</m:t>
                        </m:r>
                      </m:e>
                    </m:d>
                    <m:r>
                      <a:rPr lang="en-US" sz="2200">
                        <a:latin typeface="Cambria Math" panose="02040503050406030204" pitchFamily="18" charset="0"/>
                        <a:cs typeface="Times New Roman" panose="02020603050405020304" pitchFamily="18" charset="0"/>
                      </a:rPr>
                      <m:t>+1</m:t>
                    </m:r>
                  </m:oMath>
                </a14:m>
                <a:endParaRPr lang="en-US" sz="2200" dirty="0">
                  <a:latin typeface="Garamond" panose="02020404030301010803" pitchFamily="18" charset="0"/>
                  <a:cs typeface="Times New Roman" panose="02020603050405020304" pitchFamily="18" charset="0"/>
                </a:endParaRPr>
              </a:p>
              <a:p>
                <a:pPr lvl="1" algn="just">
                  <a:lnSpc>
                    <a:spcPct val="150000"/>
                  </a:lnSpc>
                </a:pPr>
                <a:r>
                  <a:rPr lang="en-US" sz="2400" b="1" dirty="0">
                    <a:latin typeface="Garamond" panose="02020404030301010803" pitchFamily="18" charset="0"/>
                  </a:rPr>
                  <a:t>Shannon’s Channel Coding Theorem:</a:t>
                </a:r>
              </a:p>
              <a:p>
                <a:pPr marL="640080" lvl="2" algn="just">
                  <a:lnSpc>
                    <a:spcPct val="150000"/>
                  </a:lnSpc>
                  <a:spcBef>
                    <a:spcPts val="1200"/>
                  </a:spcBef>
                  <a:buFont typeface="Arial" panose="020B0604020202020204" pitchFamily="34" charset="0"/>
                  <a:buChar char="•"/>
                </a:pPr>
                <a:r>
                  <a:rPr lang="en-IN" sz="2400" dirty="0">
                    <a:latin typeface="Garamond" panose="02020404030301010803" pitchFamily="18" charset="0"/>
                    <a:cs typeface="Times New Roman" panose="02020603050405020304" pitchFamily="18" charset="0"/>
                  </a:rPr>
                  <a:t>It states that maximum rate at which information can be transmitted over a communication channel of a specified bandwidth in the presence of noise.</a:t>
                </a:r>
              </a:p>
              <a:p>
                <a:pPr marL="640080" lvl="2" algn="just">
                  <a:lnSpc>
                    <a:spcPct val="150000"/>
                  </a:lnSpc>
                  <a:spcBef>
                    <a:spcPts val="1200"/>
                  </a:spcBef>
                  <a:buFont typeface="Arial" panose="020B0604020202020204" pitchFamily="34" charset="0"/>
                  <a:buChar char="•"/>
                </a:pPr>
                <a14:m>
                  <m:oMath xmlns:m="http://schemas.openxmlformats.org/officeDocument/2006/math">
                    <m:r>
                      <a:rPr lang="en-US" sz="2400">
                        <a:latin typeface="Cambria Math" panose="02040503050406030204" pitchFamily="18" charset="0"/>
                      </a:rPr>
                      <m:t>𝐶</m:t>
                    </m:r>
                    <m:r>
                      <a:rPr lang="en-US" sz="2400">
                        <a:latin typeface="Cambria Math" panose="02040503050406030204" pitchFamily="18" charset="0"/>
                      </a:rPr>
                      <m:t>=</m:t>
                    </m:r>
                    <m:r>
                      <a:rPr lang="en-US" sz="2400">
                        <a:latin typeface="Cambria Math" panose="02040503050406030204" pitchFamily="18" charset="0"/>
                      </a:rPr>
                      <m:t>𝐵</m:t>
                    </m:r>
                    <m:func>
                      <m:funcPr>
                        <m:ctrlPr>
                          <a:rPr lang="en-US" sz="2400" i="1">
                            <a:latin typeface="Cambria Math" panose="02040503050406030204" pitchFamily="18" charset="0"/>
                          </a:rPr>
                        </m:ctrlPr>
                      </m:funcPr>
                      <m:fName>
                        <m:sSub>
                          <m:sSubPr>
                            <m:ctrlPr>
                              <a:rPr lang="en-US" sz="2400" i="1">
                                <a:latin typeface="Cambria Math" panose="02040503050406030204" pitchFamily="18" charset="0"/>
                              </a:rPr>
                            </m:ctrlPr>
                          </m:sSubPr>
                          <m:e>
                            <m:r>
                              <m:rPr>
                                <m:sty m:val="p"/>
                              </m:rPr>
                              <a:rPr lang="en-US" sz="2400">
                                <a:latin typeface="Cambria Math" panose="02040503050406030204" pitchFamily="18" charset="0"/>
                              </a:rPr>
                              <m:t>log</m:t>
                            </m:r>
                          </m:e>
                          <m:sub>
                            <m:r>
                              <a:rPr lang="en-US" sz="2400">
                                <a:latin typeface="Cambria Math" panose="02040503050406030204" pitchFamily="18" charset="0"/>
                              </a:rPr>
                              <m:t>2</m:t>
                            </m:r>
                          </m:sub>
                        </m:sSub>
                      </m:fName>
                      <m:e>
                        <m:r>
                          <a:rPr lang="en-US" sz="2400">
                            <a:latin typeface="Cambria Math" panose="02040503050406030204" pitchFamily="18" charset="0"/>
                          </a:rPr>
                          <m:t>(1+</m:t>
                        </m:r>
                        <m:f>
                          <m:fPr>
                            <m:ctrlPr>
                              <a:rPr lang="en-US" sz="2400" i="1">
                                <a:latin typeface="Cambria Math" panose="02040503050406030204" pitchFamily="18" charset="0"/>
                              </a:rPr>
                            </m:ctrlPr>
                          </m:fPr>
                          <m:num>
                            <m:r>
                              <a:rPr lang="en-US" sz="2400">
                                <a:latin typeface="Cambria Math" panose="02040503050406030204" pitchFamily="18" charset="0"/>
                              </a:rPr>
                              <m:t>𝑆</m:t>
                            </m:r>
                          </m:num>
                          <m:den>
                            <m:r>
                              <a:rPr lang="en-US" sz="2400">
                                <a:latin typeface="Cambria Math" panose="02040503050406030204" pitchFamily="18" charset="0"/>
                              </a:rPr>
                              <m:t>𝑁</m:t>
                            </m:r>
                          </m:den>
                        </m:f>
                        <m:r>
                          <a:rPr lang="en-US" sz="2400">
                            <a:latin typeface="Cambria Math" panose="02040503050406030204" pitchFamily="18" charset="0"/>
                          </a:rPr>
                          <m:t>)</m:t>
                        </m:r>
                      </m:e>
                    </m:func>
                  </m:oMath>
                </a14:m>
                <a:r>
                  <a:rPr lang="en-US" sz="2400" dirty="0">
                    <a:latin typeface="Garamond" panose="02020404030301010803" pitchFamily="18" charset="0"/>
                    <a:cs typeface="Times New Roman" panose="02020603050405020304" pitchFamily="18" charset="0"/>
                  </a:rPr>
                  <a:t> where C= channel capacity, B= channel bandwidth, S= signal power, N= noise power</a:t>
                </a:r>
              </a:p>
              <a:p>
                <a:pPr marL="640080" lvl="2" algn="just">
                  <a:lnSpc>
                    <a:spcPct val="150000"/>
                  </a:lnSpc>
                  <a:spcBef>
                    <a:spcPts val="1200"/>
                  </a:spcBef>
                  <a:buFont typeface="Arial" panose="020B0604020202020204" pitchFamily="34" charset="0"/>
                  <a:buChar char="•"/>
                </a:pPr>
                <a:r>
                  <a:rPr lang="en-US" sz="2400" dirty="0">
                    <a:latin typeface="Garamond" panose="02020404030301010803" pitchFamily="18" charset="0"/>
                    <a:cs typeface="Times New Roman" panose="02020603050405020304" pitchFamily="18" charset="0"/>
                  </a:rPr>
                  <a:t>Shannon channel capacity </a:t>
                </a:r>
                <a14:m>
                  <m:oMath xmlns:m="http://schemas.openxmlformats.org/officeDocument/2006/math">
                    <m:r>
                      <m:rPr>
                        <m:sty m:val="p"/>
                      </m:rPr>
                      <a:rPr lang="en-US" sz="2400">
                        <a:latin typeface="Cambria Math" panose="02040503050406030204" pitchFamily="18" charset="0"/>
                      </a:rPr>
                      <m:t>C</m:t>
                    </m:r>
                    <m:r>
                      <a:rPr lang="en-US" sz="2400">
                        <a:latin typeface="Cambria Math" panose="02040503050406030204" pitchFamily="18" charset="0"/>
                      </a:rPr>
                      <m:t>=</m:t>
                    </m:r>
                    <m:func>
                      <m:funcPr>
                        <m:ctrlPr>
                          <a:rPr lang="en-US" sz="2400" i="1">
                            <a:latin typeface="Cambria Math" panose="02040503050406030204" pitchFamily="18" charset="0"/>
                          </a:rPr>
                        </m:ctrlPr>
                      </m:funcPr>
                      <m:fName>
                        <m:r>
                          <m:rPr>
                            <m:sty m:val="p"/>
                          </m:rPr>
                          <a:rPr lang="en-US" sz="2400">
                            <a:latin typeface="Cambria Math" panose="02040503050406030204" pitchFamily="18" charset="0"/>
                          </a:rPr>
                          <m:t>max</m:t>
                        </m:r>
                      </m:fName>
                      <m:e>
                        <m:d>
                          <m:dPr>
                            <m:begChr m:val="["/>
                            <m:endChr m:val="]"/>
                            <m:ctrlPr>
                              <a:rPr lang="en-US" sz="2400" i="1">
                                <a:latin typeface="Cambria Math" panose="02040503050406030204" pitchFamily="18" charset="0"/>
                              </a:rPr>
                            </m:ctrlPr>
                          </m:dPr>
                          <m:e>
                            <m:r>
                              <a:rPr lang="en-US" sz="2400">
                                <a:latin typeface="Cambria Math" panose="02040503050406030204" pitchFamily="18" charset="0"/>
                              </a:rPr>
                              <m:t>𝐼</m:t>
                            </m:r>
                            <m:d>
                              <m:dPr>
                                <m:ctrlPr>
                                  <a:rPr lang="en-US" sz="2400" i="1">
                                    <a:latin typeface="Cambria Math" panose="02040503050406030204" pitchFamily="18" charset="0"/>
                                  </a:rPr>
                                </m:ctrlPr>
                              </m:dPr>
                              <m:e>
                                <m:r>
                                  <a:rPr lang="en-US" sz="2400">
                                    <a:latin typeface="Cambria Math" panose="02040503050406030204" pitchFamily="18" charset="0"/>
                                  </a:rPr>
                                  <m:t>𝑥</m:t>
                                </m:r>
                                <m:r>
                                  <a:rPr lang="en-US" sz="2400">
                                    <a:latin typeface="Cambria Math" panose="02040503050406030204" pitchFamily="18" charset="0"/>
                                  </a:rPr>
                                  <m:t>;</m:t>
                                </m:r>
                                <m:r>
                                  <a:rPr lang="en-US" sz="2400">
                                    <a:latin typeface="Cambria Math" panose="02040503050406030204" pitchFamily="18" charset="0"/>
                                  </a:rPr>
                                  <m:t>𝑦</m:t>
                                </m:r>
                              </m:e>
                            </m:d>
                          </m:e>
                        </m:d>
                      </m:e>
                    </m:func>
                  </m:oMath>
                </a14:m>
                <a:endParaRPr lang="en-US" sz="2400" b="1" dirty="0">
                  <a:latin typeface="Garamond" panose="02020404030301010803" pitchFamily="18" charset="0"/>
                </a:endParaRPr>
              </a:p>
              <a:p>
                <a:pPr marL="960120" lvl="2" indent="0" algn="just">
                  <a:lnSpc>
                    <a:spcPct val="150000"/>
                  </a:lnSpc>
                  <a:buNone/>
                </a:pPr>
                <a:endParaRPr lang="en-US" sz="2200" dirty="0">
                  <a:latin typeface="Garamond" panose="02020404030301010803" pitchFamily="18" charset="0"/>
                </a:endParaRPr>
              </a:p>
              <a:p>
                <a:pPr lvl="1"/>
                <a:endParaRPr lang="en-US" sz="2400" dirty="0">
                  <a:latin typeface="Garamond" panose="02020404030301010803" pitchFamily="18" charset="0"/>
                </a:endParaRPr>
              </a:p>
            </p:txBody>
          </p:sp>
        </mc:Choice>
        <mc:Fallback xmlns="">
          <p:sp>
            <p:nvSpPr>
              <p:cNvPr id="19" name="Content Placeholder 2">
                <a:extLst>
                  <a:ext uri="{FF2B5EF4-FFF2-40B4-BE49-F238E27FC236}">
                    <a16:creationId xmlns:a16="http://schemas.microsoft.com/office/drawing/2014/main" id="{2209C0AA-C0D7-42A2-AAD4-6FF4ECD4CF85}"/>
                  </a:ext>
                </a:extLst>
              </p:cNvPr>
              <p:cNvSpPr txBox="1">
                <a:spLocks noRot="1" noChangeAspect="1" noMove="1" noResize="1" noEditPoints="1" noAdjustHandles="1" noChangeArrowheads="1" noChangeShapeType="1" noTextEdit="1"/>
              </p:cNvSpPr>
              <p:nvPr/>
            </p:nvSpPr>
            <p:spPr>
              <a:xfrm>
                <a:off x="3433864" y="819925"/>
                <a:ext cx="8364436" cy="5323839"/>
              </a:xfrm>
              <a:prstGeom prst="rect">
                <a:avLst/>
              </a:prstGeom>
              <a:blipFill>
                <a:blip r:embed="rId7"/>
                <a:stretch>
                  <a:fillRect t="-2520" r="-729"/>
                </a:stretch>
              </a:blipFill>
            </p:spPr>
            <p:txBody>
              <a:bodyPr/>
              <a:lstStyle/>
              <a:p>
                <a:r>
                  <a:rPr lang="en-IN">
                    <a:noFill/>
                  </a:rPr>
                  <a:t> </a:t>
                </a:r>
              </a:p>
            </p:txBody>
          </p:sp>
        </mc:Fallback>
      </mc:AlternateContent>
    </p:spTree>
    <p:extLst>
      <p:ext uri="{BB962C8B-B14F-4D97-AF65-F5344CB8AC3E}">
        <p14:creationId xmlns:p14="http://schemas.microsoft.com/office/powerpoint/2010/main" val="3620264556"/>
      </p:ext>
    </p:extLst>
  </p:cSld>
  <p:clrMapOvr>
    <a:masterClrMapping/>
  </p:clrMapOvr>
  <mc:AlternateContent xmlns:mc="http://schemas.openxmlformats.org/markup-compatibility/2006" xmlns:p14="http://schemas.microsoft.com/office/powerpoint/2010/main">
    <mc:Choice Requires="p14">
      <p:transition spd="slow" p14:dur="6750" advClick="0"/>
    </mc:Choice>
    <mc:Fallback xmlns="">
      <p:transition spd="slow" advClick="0"/>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Different Channels</a:t>
            </a:r>
          </a:p>
        </p:txBody>
      </p:sp>
      <p:grpSp>
        <p:nvGrpSpPr>
          <p:cNvPr id="7" name="Group 6">
            <a:extLst>
              <a:ext uri="{FF2B5EF4-FFF2-40B4-BE49-F238E27FC236}">
                <a16:creationId xmlns:a16="http://schemas.microsoft.com/office/drawing/2014/main" id="{CEB85B56-A73D-4262-BDC2-8462C69195EA}"/>
              </a:ext>
            </a:extLst>
          </p:cNvPr>
          <p:cNvGrpSpPr/>
          <p:nvPr/>
        </p:nvGrpSpPr>
        <p:grpSpPr>
          <a:xfrm>
            <a:off x="15629" y="46604"/>
            <a:ext cx="11074617" cy="693969"/>
            <a:chOff x="15629" y="46604"/>
            <a:chExt cx="11074617" cy="693969"/>
          </a:xfrm>
        </p:grpSpPr>
        <p:sp>
          <p:nvSpPr>
            <p:cNvPr id="8" name="Rectangle 7">
              <a:extLst>
                <a:ext uri="{FF2B5EF4-FFF2-40B4-BE49-F238E27FC236}">
                  <a16:creationId xmlns:a16="http://schemas.microsoft.com/office/drawing/2014/main" id="{DC98AC4A-4379-49C6-838B-97C12D58E580}"/>
                </a:ext>
              </a:extLst>
            </p:cNvPr>
            <p:cNvSpPr/>
            <p:nvPr/>
          </p:nvSpPr>
          <p:spPr>
            <a:xfrm>
              <a:off x="744972" y="208922"/>
              <a:ext cx="10345274" cy="369332"/>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lIns="91440" tIns="45720" rIns="91440" bIns="45720">
              <a:spAutoFit/>
              <a:scene3d>
                <a:camera prst="orthographicFront"/>
                <a:lightRig rig="threePt" dir="t"/>
              </a:scene3d>
              <a:sp3d extrusionH="57150">
                <a:bevelT w="38100" h="38100" prst="relaxedInset"/>
              </a:sp3d>
            </a:bodyPr>
            <a:lstStyle/>
            <a:p>
              <a:r>
                <a:rPr lang="en-US" b="1" cap="none" spc="0" dirty="0">
                  <a:ln w="0"/>
                  <a:solidFill>
                    <a:schemeClr val="tx1"/>
                  </a:solidFill>
                  <a:effectLst>
                    <a:outerShdw blurRad="50800" dist="38100" dir="2700000" algn="tl" rotWithShape="0">
                      <a:prstClr val="black">
                        <a:alpha val="40000"/>
                      </a:prstClr>
                    </a:outerShdw>
                  </a:effectLst>
                </a:rPr>
                <a:t>Department of Electronics and Communication Engineering, NIT Silchar </a:t>
              </a:r>
            </a:p>
          </p:txBody>
        </p:sp>
        <p:pic>
          <p:nvPicPr>
            <p:cNvPr id="9" name="Picture 8">
              <a:extLst>
                <a:ext uri="{FF2B5EF4-FFF2-40B4-BE49-F238E27FC236}">
                  <a16:creationId xmlns:a16="http://schemas.microsoft.com/office/drawing/2014/main" id="{F74EE9CF-9C62-46DF-87B1-7282C66F2F2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629" y="46604"/>
              <a:ext cx="729343" cy="69396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grpSp>
        <p:nvGrpSpPr>
          <p:cNvPr id="10" name="Group 9">
            <a:extLst>
              <a:ext uri="{FF2B5EF4-FFF2-40B4-BE49-F238E27FC236}">
                <a16:creationId xmlns:a16="http://schemas.microsoft.com/office/drawing/2014/main" id="{C0B21F0D-DE95-4CE8-925F-4F2AFB579B0F}"/>
              </a:ext>
            </a:extLst>
          </p:cNvPr>
          <p:cNvGrpSpPr/>
          <p:nvPr/>
        </p:nvGrpSpPr>
        <p:grpSpPr>
          <a:xfrm>
            <a:off x="151415" y="6251431"/>
            <a:ext cx="12040585" cy="509385"/>
            <a:chOff x="151415" y="6251431"/>
            <a:chExt cx="12040585" cy="509385"/>
          </a:xfrm>
        </p:grpSpPr>
        <p:sp>
          <p:nvSpPr>
            <p:cNvPr id="11" name="TextBox 10">
              <a:extLst>
                <a:ext uri="{FF2B5EF4-FFF2-40B4-BE49-F238E27FC236}">
                  <a16:creationId xmlns:a16="http://schemas.microsoft.com/office/drawing/2014/main" id="{F7C4AACC-071D-4CE5-A008-D15F05FEF19A}"/>
                </a:ext>
              </a:extLst>
            </p:cNvPr>
            <p:cNvSpPr txBox="1"/>
            <p:nvPr/>
          </p:nvSpPr>
          <p:spPr>
            <a:xfrm>
              <a:off x="5064728" y="6373299"/>
              <a:ext cx="2062544" cy="338554"/>
            </a:xfrm>
            <a:prstGeom prst="rect">
              <a:avLst/>
            </a:prstGeom>
            <a:noFill/>
          </p:spPr>
          <p:txBody>
            <a:bodyPr wrap="square" rtlCol="0">
              <a:spAutoFit/>
            </a:bodyPr>
            <a:lstStyle/>
            <a:p>
              <a:r>
                <a:rPr lang="en-US" sz="1600" b="1" i="1" dirty="0">
                  <a:solidFill>
                    <a:srgbClr val="00B0F0"/>
                  </a:solidFill>
                  <a:latin typeface="Times New Roman" panose="02020603050405020304" pitchFamily="18" charset="0"/>
                  <a:cs typeface="Times New Roman" panose="02020603050405020304" pitchFamily="18" charset="0"/>
                </a:rPr>
                <a:t>Scholar Id:21304068 </a:t>
              </a:r>
            </a:p>
          </p:txBody>
        </p:sp>
        <p:sp>
          <p:nvSpPr>
            <p:cNvPr id="12" name="TextBox 11">
              <a:extLst>
                <a:ext uri="{FF2B5EF4-FFF2-40B4-BE49-F238E27FC236}">
                  <a16:creationId xmlns:a16="http://schemas.microsoft.com/office/drawing/2014/main" id="{1C6EA108-D6A8-41D4-AD1D-5AAE02FD47BE}"/>
                </a:ext>
              </a:extLst>
            </p:cNvPr>
            <p:cNvSpPr txBox="1"/>
            <p:nvPr/>
          </p:nvSpPr>
          <p:spPr>
            <a:xfrm>
              <a:off x="9719021" y="6344196"/>
              <a:ext cx="2472979" cy="338554"/>
            </a:xfrm>
            <a:prstGeom prst="rect">
              <a:avLst/>
            </a:prstGeom>
            <a:noFill/>
          </p:spPr>
          <p:txBody>
            <a:bodyPr wrap="square" rtlCol="0">
              <a:spAutoFit/>
            </a:bodyPr>
            <a:lstStyle/>
            <a:p>
              <a:r>
                <a:rPr lang="en-US" sz="1600" b="1" i="1" dirty="0">
                  <a:solidFill>
                    <a:srgbClr val="00B0F0"/>
                  </a:solidFill>
                  <a:latin typeface="Times New Roman" panose="02020603050405020304" pitchFamily="18" charset="0"/>
                  <a:cs typeface="Times New Roman" panose="02020603050405020304" pitchFamily="18" charset="0"/>
                </a:rPr>
                <a:t>kirti21_rs@ece.nits.ac.in</a:t>
              </a:r>
            </a:p>
          </p:txBody>
        </p:sp>
        <p:sp>
          <p:nvSpPr>
            <p:cNvPr id="13" name="TextBox 12">
              <a:extLst>
                <a:ext uri="{FF2B5EF4-FFF2-40B4-BE49-F238E27FC236}">
                  <a16:creationId xmlns:a16="http://schemas.microsoft.com/office/drawing/2014/main" id="{07A1B587-5F3C-4535-9262-8406F6385333}"/>
                </a:ext>
              </a:extLst>
            </p:cNvPr>
            <p:cNvSpPr txBox="1"/>
            <p:nvPr/>
          </p:nvSpPr>
          <p:spPr>
            <a:xfrm>
              <a:off x="646101" y="6373299"/>
              <a:ext cx="2472979" cy="338554"/>
            </a:xfrm>
            <a:prstGeom prst="rect">
              <a:avLst/>
            </a:prstGeom>
            <a:noFill/>
          </p:spPr>
          <p:txBody>
            <a:bodyPr wrap="square" rtlCol="0">
              <a:spAutoFit/>
            </a:bodyPr>
            <a:lstStyle/>
            <a:p>
              <a:r>
                <a:rPr lang="en-US" sz="1600" b="1" i="1" dirty="0">
                  <a:solidFill>
                    <a:srgbClr val="00B0F0"/>
                  </a:solidFill>
                  <a:latin typeface="Times New Roman" panose="02020603050405020304" pitchFamily="18" charset="0"/>
                  <a:cs typeface="Times New Roman" panose="02020603050405020304" pitchFamily="18" charset="0"/>
                </a:rPr>
                <a:t>Kirti Swagat Mohanty</a:t>
              </a:r>
            </a:p>
          </p:txBody>
        </p:sp>
        <p:pic>
          <p:nvPicPr>
            <p:cNvPr id="14" name="Picture 13" descr="Icon&#10;&#10;Description automatically generated">
              <a:extLst>
                <a:ext uri="{FF2B5EF4-FFF2-40B4-BE49-F238E27FC236}">
                  <a16:creationId xmlns:a16="http://schemas.microsoft.com/office/drawing/2014/main" id="{9D195D50-76D8-4FA3-9C61-E82E8704300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61700" y="6251431"/>
              <a:ext cx="460422" cy="460422"/>
            </a:xfrm>
            <a:prstGeom prst="rect">
              <a:avLst/>
            </a:prstGeom>
          </p:spPr>
        </p:pic>
        <p:pic>
          <p:nvPicPr>
            <p:cNvPr id="15" name="Picture 14" descr="Icon&#10;&#10;Description automatically generated">
              <a:extLst>
                <a:ext uri="{FF2B5EF4-FFF2-40B4-BE49-F238E27FC236}">
                  <a16:creationId xmlns:a16="http://schemas.microsoft.com/office/drawing/2014/main" id="{64644747-FD8B-4EAE-9253-A4E2E2C87A5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1415" y="6266130"/>
              <a:ext cx="494686" cy="494686"/>
            </a:xfrm>
            <a:prstGeom prst="rect">
              <a:avLst/>
            </a:prstGeom>
          </p:spPr>
        </p:pic>
        <p:pic>
          <p:nvPicPr>
            <p:cNvPr id="16" name="Picture 15" descr="Icon&#10;&#10;Description automatically generated">
              <a:extLst>
                <a:ext uri="{FF2B5EF4-FFF2-40B4-BE49-F238E27FC236}">
                  <a16:creationId xmlns:a16="http://schemas.microsoft.com/office/drawing/2014/main" id="{5FFD1315-2C44-42ED-BFE7-5D247FE1775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356450" y="6312844"/>
              <a:ext cx="401257" cy="401257"/>
            </a:xfrm>
            <a:prstGeom prst="rect">
              <a:avLst/>
            </a:prstGeom>
          </p:spPr>
        </p:pic>
      </p:grpSp>
      <p:sp>
        <p:nvSpPr>
          <p:cNvPr id="4" name="Slide Number Placeholder 3">
            <a:extLst>
              <a:ext uri="{FF2B5EF4-FFF2-40B4-BE49-F238E27FC236}">
                <a16:creationId xmlns:a16="http://schemas.microsoft.com/office/drawing/2014/main" id="{EB5FF990-4CA6-470A-A89E-5530AF1F5318}"/>
              </a:ext>
            </a:extLst>
          </p:cNvPr>
          <p:cNvSpPr>
            <a:spLocks noGrp="1"/>
          </p:cNvSpPr>
          <p:nvPr>
            <p:ph type="sldNum" sz="quarter" idx="12"/>
          </p:nvPr>
        </p:nvSpPr>
        <p:spPr/>
        <p:txBody>
          <a:bodyPr/>
          <a:lstStyle/>
          <a:p>
            <a:fld id="{F05E57AE-C7CB-4E1B-849C-35869BC6D3B3}" type="slidenum">
              <a:rPr lang="en-US" smtClean="0"/>
              <a:t>59</a:t>
            </a:fld>
            <a:endParaRPr lang="en-US"/>
          </a:p>
        </p:txBody>
      </p:sp>
      <p:sp>
        <p:nvSpPr>
          <p:cNvPr id="17" name="Content Placeholder 2">
            <a:extLst>
              <a:ext uri="{FF2B5EF4-FFF2-40B4-BE49-F238E27FC236}">
                <a16:creationId xmlns:a16="http://schemas.microsoft.com/office/drawing/2014/main" id="{56F4C408-0CC0-4364-9CE9-DE0F9F553F45}"/>
              </a:ext>
            </a:extLst>
          </p:cNvPr>
          <p:cNvSpPr txBox="1">
            <a:spLocks/>
          </p:cNvSpPr>
          <p:nvPr/>
        </p:nvSpPr>
        <p:spPr>
          <a:xfrm>
            <a:off x="3481651" y="740571"/>
            <a:ext cx="8214163" cy="5319987"/>
          </a:xfrm>
          <a:prstGeom prst="rect">
            <a:avLst/>
          </a:prstGeom>
        </p:spPr>
        <p:txBody>
          <a:bodyPr>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a:buFont typeface="Arial" panose="020B0604020202020204" pitchFamily="34" charset="0"/>
              <a:buChar char="•"/>
            </a:pPr>
            <a:r>
              <a:rPr lang="en-US" sz="2000" b="1" dirty="0">
                <a:latin typeface="Garamond" panose="02020404030301010803" pitchFamily="18" charset="0"/>
                <a:cs typeface="Times New Roman" panose="02020603050405020304" pitchFamily="18" charset="0"/>
              </a:rPr>
              <a:t>Noiseless Binary Channel:</a:t>
            </a:r>
          </a:p>
          <a:p>
            <a:endParaRPr lang="en-US" sz="2400" dirty="0">
              <a:latin typeface="Times New Roman" panose="02020603050405020304" pitchFamily="18" charset="0"/>
              <a:cs typeface="Times New Roman" panose="02020603050405020304" pitchFamily="18" charset="0"/>
            </a:endParaRPr>
          </a:p>
          <a:p>
            <a:endParaRPr lang="en-US" sz="2400" dirty="0">
              <a:latin typeface="Times New Roman" panose="02020603050405020304" pitchFamily="18" charset="0"/>
              <a:cs typeface="Times New Roman" panose="02020603050405020304" pitchFamily="18" charset="0"/>
            </a:endParaRPr>
          </a:p>
          <a:p>
            <a:pPr marL="457200" lvl="1" indent="0">
              <a:buFont typeface="Wingdings 3" charset="2"/>
              <a:buNone/>
            </a:pPr>
            <a:endParaRPr lang="en-US" dirty="0">
              <a:latin typeface="Times New Roman" panose="02020603050405020304" pitchFamily="18" charset="0"/>
              <a:cs typeface="Times New Roman" panose="02020603050405020304" pitchFamily="18" charset="0"/>
            </a:endParaRPr>
          </a:p>
          <a:p>
            <a:pPr marL="457200" lvl="1" indent="0">
              <a:buFont typeface="Wingdings 3" charset="2"/>
              <a:buNone/>
            </a:pPr>
            <a:endParaRPr lang="en-US"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2000" b="1" dirty="0">
                <a:latin typeface="Garamond" panose="02020404030301010803" pitchFamily="18" charset="0"/>
                <a:cs typeface="Times New Roman" panose="02020603050405020304" pitchFamily="18" charset="0"/>
              </a:rPr>
              <a:t>Noisy Channel with Non Overlapping Outputs:</a:t>
            </a:r>
          </a:p>
          <a:p>
            <a:pPr>
              <a:buFont typeface="Arial" panose="020B0604020202020204" pitchFamily="34" charset="0"/>
              <a:buChar char="•"/>
            </a:pPr>
            <a:endParaRPr lang="en-US" sz="2000" b="1" dirty="0">
              <a:latin typeface="Garamond" panose="02020404030301010803" pitchFamily="18" charset="0"/>
              <a:cs typeface="Times New Roman" panose="02020603050405020304" pitchFamily="18" charset="0"/>
            </a:endParaRPr>
          </a:p>
          <a:p>
            <a:endParaRPr lang="en-US" sz="2400" dirty="0">
              <a:latin typeface="Times New Roman" panose="02020603050405020304" pitchFamily="18" charset="0"/>
              <a:cs typeface="Times New Roman" panose="02020603050405020304" pitchFamily="18" charset="0"/>
            </a:endParaRPr>
          </a:p>
          <a:p>
            <a:endParaRPr lang="en-US" sz="2400" dirty="0">
              <a:latin typeface="Times New Roman" panose="02020603050405020304" pitchFamily="18" charset="0"/>
              <a:cs typeface="Times New Roman" panose="02020603050405020304" pitchFamily="18" charset="0"/>
            </a:endParaRPr>
          </a:p>
          <a:p>
            <a:endParaRPr lang="en-US" sz="2400" dirty="0">
              <a:latin typeface="Times New Roman" panose="02020603050405020304" pitchFamily="18" charset="0"/>
              <a:cs typeface="Times New Roman" panose="02020603050405020304" pitchFamily="18" charset="0"/>
            </a:endParaRPr>
          </a:p>
          <a:p>
            <a:pPr lvl="1">
              <a:buFont typeface="Wingdings" panose="05000000000000000000" pitchFamily="2" charset="2"/>
              <a:buChar char="§"/>
            </a:pPr>
            <a:endParaRPr lang="en-US" dirty="0">
              <a:latin typeface="Times New Roman" panose="02020603050405020304" pitchFamily="18" charset="0"/>
              <a:cs typeface="Times New Roman" panose="02020603050405020304" pitchFamily="18" charset="0"/>
            </a:endParaRPr>
          </a:p>
          <a:p>
            <a:pPr lvl="1">
              <a:buFont typeface="Wingdings" panose="05000000000000000000" pitchFamily="2" charset="2"/>
              <a:buChar char="§"/>
            </a:pPr>
            <a:endParaRPr lang="en-US" dirty="0">
              <a:latin typeface="Times New Roman" panose="02020603050405020304" pitchFamily="18" charset="0"/>
              <a:cs typeface="Times New Roman" panose="02020603050405020304" pitchFamily="18" charset="0"/>
            </a:endParaRPr>
          </a:p>
          <a:p>
            <a:pPr lvl="1">
              <a:buFont typeface="Wingdings" panose="05000000000000000000" pitchFamily="2" charset="2"/>
              <a:buChar char="§"/>
            </a:pPr>
            <a:endParaRPr lang="en-US" sz="2200" dirty="0">
              <a:latin typeface="Times New Roman" panose="02020603050405020304" pitchFamily="18" charset="0"/>
              <a:cs typeface="Times New Roman" panose="02020603050405020304" pitchFamily="18" charset="0"/>
            </a:endParaRPr>
          </a:p>
          <a:p>
            <a:pPr lvl="1">
              <a:buFont typeface="Wingdings" panose="05000000000000000000" pitchFamily="2" charset="2"/>
              <a:buChar char="§"/>
            </a:pPr>
            <a:endParaRPr lang="en-US" sz="2200" dirty="0">
              <a:latin typeface="Times New Roman" panose="02020603050405020304" pitchFamily="18" charset="0"/>
              <a:cs typeface="Times New Roman" panose="02020603050405020304" pitchFamily="18" charset="0"/>
            </a:endParaRPr>
          </a:p>
          <a:p>
            <a:pPr lvl="1">
              <a:buFont typeface="Wingdings" panose="05000000000000000000" pitchFamily="2" charset="2"/>
              <a:buChar char="§"/>
            </a:pPr>
            <a:endParaRPr lang="en-US" sz="2900" dirty="0">
              <a:latin typeface="Times New Roman" panose="02020603050405020304" pitchFamily="18" charset="0"/>
              <a:cs typeface="Times New Roman" panose="02020603050405020304" pitchFamily="18" charset="0"/>
            </a:endParaRPr>
          </a:p>
          <a:p>
            <a:endParaRPr lang="en-IN" dirty="0"/>
          </a:p>
        </p:txBody>
      </p:sp>
      <p:grpSp>
        <p:nvGrpSpPr>
          <p:cNvPr id="18" name="Group 17">
            <a:extLst>
              <a:ext uri="{FF2B5EF4-FFF2-40B4-BE49-F238E27FC236}">
                <a16:creationId xmlns:a16="http://schemas.microsoft.com/office/drawing/2014/main" id="{71BD7F91-BB39-421E-BD18-35382217AFED}"/>
              </a:ext>
            </a:extLst>
          </p:cNvPr>
          <p:cNvGrpSpPr/>
          <p:nvPr/>
        </p:nvGrpSpPr>
        <p:grpSpPr>
          <a:xfrm>
            <a:off x="4154775" y="1123837"/>
            <a:ext cx="2972497" cy="1230360"/>
            <a:chOff x="1363532" y="1070252"/>
            <a:chExt cx="3016469" cy="1444078"/>
          </a:xfrm>
        </p:grpSpPr>
        <p:cxnSp>
          <p:nvCxnSpPr>
            <p:cNvPr id="19" name="Straight Arrow Connector 18">
              <a:extLst>
                <a:ext uri="{FF2B5EF4-FFF2-40B4-BE49-F238E27FC236}">
                  <a16:creationId xmlns:a16="http://schemas.microsoft.com/office/drawing/2014/main" id="{59A9AA8B-D6BD-47E9-883C-38E5EA023158}"/>
                </a:ext>
              </a:extLst>
            </p:cNvPr>
            <p:cNvCxnSpPr/>
            <p:nvPr/>
          </p:nvCxnSpPr>
          <p:spPr>
            <a:xfrm>
              <a:off x="1762539" y="1613166"/>
              <a:ext cx="208059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F197AD32-3924-49D3-A82B-D7CCC1CA9139}"/>
                </a:ext>
              </a:extLst>
            </p:cNvPr>
            <p:cNvCxnSpPr/>
            <p:nvPr/>
          </p:nvCxnSpPr>
          <p:spPr>
            <a:xfrm>
              <a:off x="1762540" y="2299253"/>
              <a:ext cx="208059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1" name="TextBox 20">
              <a:extLst>
                <a:ext uri="{FF2B5EF4-FFF2-40B4-BE49-F238E27FC236}">
                  <a16:creationId xmlns:a16="http://schemas.microsoft.com/office/drawing/2014/main" id="{8821ABAF-0C30-48B4-B515-240B31C0153C}"/>
                </a:ext>
              </a:extLst>
            </p:cNvPr>
            <p:cNvSpPr txBox="1"/>
            <p:nvPr/>
          </p:nvSpPr>
          <p:spPr>
            <a:xfrm>
              <a:off x="1460854" y="1428501"/>
              <a:ext cx="301686"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0</a:t>
              </a:r>
            </a:p>
          </p:txBody>
        </p:sp>
        <p:sp>
          <p:nvSpPr>
            <p:cNvPr id="22" name="TextBox 21">
              <a:extLst>
                <a:ext uri="{FF2B5EF4-FFF2-40B4-BE49-F238E27FC236}">
                  <a16:creationId xmlns:a16="http://schemas.microsoft.com/office/drawing/2014/main" id="{7C1ED417-963B-4BDD-ADB0-043BD059EF5E}"/>
                </a:ext>
              </a:extLst>
            </p:cNvPr>
            <p:cNvSpPr txBox="1"/>
            <p:nvPr/>
          </p:nvSpPr>
          <p:spPr>
            <a:xfrm>
              <a:off x="1460854" y="2114587"/>
              <a:ext cx="301686"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1</a:t>
              </a:r>
            </a:p>
          </p:txBody>
        </p:sp>
        <p:sp>
          <p:nvSpPr>
            <p:cNvPr id="23" name="TextBox 22">
              <a:extLst>
                <a:ext uri="{FF2B5EF4-FFF2-40B4-BE49-F238E27FC236}">
                  <a16:creationId xmlns:a16="http://schemas.microsoft.com/office/drawing/2014/main" id="{9AE2D01D-28B6-44F4-8BC1-9676CE1ADCE3}"/>
                </a:ext>
              </a:extLst>
            </p:cNvPr>
            <p:cNvSpPr txBox="1"/>
            <p:nvPr/>
          </p:nvSpPr>
          <p:spPr>
            <a:xfrm>
              <a:off x="3843131" y="2144998"/>
              <a:ext cx="301686"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1</a:t>
              </a:r>
            </a:p>
          </p:txBody>
        </p:sp>
        <p:sp>
          <p:nvSpPr>
            <p:cNvPr id="24" name="TextBox 23">
              <a:extLst>
                <a:ext uri="{FF2B5EF4-FFF2-40B4-BE49-F238E27FC236}">
                  <a16:creationId xmlns:a16="http://schemas.microsoft.com/office/drawing/2014/main" id="{53E93C59-7CDC-4D9C-AB23-CCA59AE8C993}"/>
                </a:ext>
              </a:extLst>
            </p:cNvPr>
            <p:cNvSpPr txBox="1"/>
            <p:nvPr/>
          </p:nvSpPr>
          <p:spPr>
            <a:xfrm>
              <a:off x="3843131" y="1428501"/>
              <a:ext cx="301686"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0</a:t>
              </a:r>
            </a:p>
          </p:txBody>
        </p:sp>
        <p:sp>
          <p:nvSpPr>
            <p:cNvPr id="25" name="TextBox 24">
              <a:extLst>
                <a:ext uri="{FF2B5EF4-FFF2-40B4-BE49-F238E27FC236}">
                  <a16:creationId xmlns:a16="http://schemas.microsoft.com/office/drawing/2014/main" id="{30284390-4AC4-46B8-AA28-8541FC560E83}"/>
                </a:ext>
              </a:extLst>
            </p:cNvPr>
            <p:cNvSpPr txBox="1"/>
            <p:nvPr/>
          </p:nvSpPr>
          <p:spPr>
            <a:xfrm>
              <a:off x="1363532" y="1107434"/>
              <a:ext cx="636104"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 X</a:t>
              </a:r>
            </a:p>
          </p:txBody>
        </p:sp>
        <p:sp>
          <p:nvSpPr>
            <p:cNvPr id="26" name="TextBox 24">
              <a:extLst>
                <a:ext uri="{FF2B5EF4-FFF2-40B4-BE49-F238E27FC236}">
                  <a16:creationId xmlns:a16="http://schemas.microsoft.com/office/drawing/2014/main" id="{544F660B-E0C8-4E83-8CF9-985B4BEDFC97}"/>
                </a:ext>
              </a:extLst>
            </p:cNvPr>
            <p:cNvSpPr txBox="1"/>
            <p:nvPr/>
          </p:nvSpPr>
          <p:spPr>
            <a:xfrm>
              <a:off x="3743897" y="1070252"/>
              <a:ext cx="636104"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 Y</a:t>
              </a:r>
            </a:p>
          </p:txBody>
        </p:sp>
      </p:grpSp>
      <p:sp>
        <p:nvSpPr>
          <p:cNvPr id="27" name="TextBox 26">
            <a:extLst>
              <a:ext uri="{FF2B5EF4-FFF2-40B4-BE49-F238E27FC236}">
                <a16:creationId xmlns:a16="http://schemas.microsoft.com/office/drawing/2014/main" id="{91D41266-8AFE-4F38-A954-E846C93A0FA3}"/>
              </a:ext>
            </a:extLst>
          </p:cNvPr>
          <p:cNvSpPr txBox="1"/>
          <p:nvPr/>
        </p:nvSpPr>
        <p:spPr>
          <a:xfrm>
            <a:off x="4250678" y="2490603"/>
            <a:ext cx="2984627" cy="338554"/>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Fig. 1. Noiseless binary channel </a:t>
            </a:r>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BC37CEF0-8557-47E7-9A4A-5A514E30F3AD}"/>
                  </a:ext>
                </a:extLst>
              </p:cNvPr>
              <p:cNvSpPr txBox="1"/>
              <p:nvPr/>
            </p:nvSpPr>
            <p:spPr>
              <a:xfrm>
                <a:off x="7588309" y="1205002"/>
                <a:ext cx="4203408" cy="1077474"/>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Channel matrix </a:t>
                </a:r>
                <a14:m>
                  <m:oMath xmlns:m="http://schemas.openxmlformats.org/officeDocument/2006/math">
                    <m:r>
                      <a:rPr lang="en-US" sz="2400" b="0" i="1" smtClean="0">
                        <a:latin typeface="Cambria Math" panose="02040503050406030204" pitchFamily="18" charset="0"/>
                      </a:rPr>
                      <m:t>𝑍</m:t>
                    </m:r>
                    <m:r>
                      <a:rPr lang="en-US" sz="2400" b="0" i="1" smtClean="0">
                        <a:latin typeface="Cambria Math" panose="02040503050406030204" pitchFamily="18" charset="0"/>
                      </a:rPr>
                      <m:t>=</m:t>
                    </m:r>
                    <m:d>
                      <m:dPr>
                        <m:ctrlPr>
                          <a:rPr lang="en-US" sz="2400" b="0" i="1" smtClean="0">
                            <a:latin typeface="Cambria Math" panose="02040503050406030204" pitchFamily="18" charset="0"/>
                          </a:rPr>
                        </m:ctrlPr>
                      </m:dPr>
                      <m:e>
                        <m:m>
                          <m:mPr>
                            <m:mcs>
                              <m:mc>
                                <m:mcPr>
                                  <m:count m:val="2"/>
                                  <m:mcJc m:val="center"/>
                                </m:mcPr>
                              </m:mc>
                            </m:mcs>
                            <m:ctrlPr>
                              <a:rPr lang="en-US" sz="2400" b="0" i="1" smtClean="0">
                                <a:latin typeface="Cambria Math" panose="02040503050406030204" pitchFamily="18" charset="0"/>
                              </a:rPr>
                            </m:ctrlPr>
                          </m:mPr>
                          <m:mr>
                            <m:e>
                              <m:r>
                                <m:rPr>
                                  <m:brk m:alnAt="7"/>
                                </m:rPr>
                                <a:rPr lang="en-US" sz="2400" b="0" i="1" smtClean="0">
                                  <a:latin typeface="Cambria Math" panose="02040503050406030204" pitchFamily="18" charset="0"/>
                                </a:rPr>
                                <m:t>1</m:t>
                              </m:r>
                            </m:e>
                            <m:e>
                              <m:r>
                                <a:rPr lang="en-US" sz="2400" b="0" i="1" smtClean="0">
                                  <a:latin typeface="Cambria Math" panose="02040503050406030204" pitchFamily="18" charset="0"/>
                                </a:rPr>
                                <m:t>0</m:t>
                              </m:r>
                            </m:e>
                          </m:mr>
                          <m:mr>
                            <m:e>
                              <m:r>
                                <a:rPr lang="en-US" sz="2400" b="0" i="1" smtClean="0">
                                  <a:latin typeface="Cambria Math" panose="02040503050406030204" pitchFamily="18" charset="0"/>
                                </a:rPr>
                                <m:t>0</m:t>
                              </m:r>
                            </m:e>
                            <m:e>
                              <m:r>
                                <a:rPr lang="en-US" sz="2400" b="0" i="1" smtClean="0">
                                  <a:latin typeface="Cambria Math" panose="02040503050406030204" pitchFamily="18" charset="0"/>
                                </a:rPr>
                                <m:t>1</m:t>
                              </m:r>
                            </m:e>
                          </m:mr>
                        </m:m>
                      </m:e>
                    </m:d>
                  </m:oMath>
                </a14:m>
                <a:endParaRPr lang="en-US" sz="2400" b="0" dirty="0">
                  <a:latin typeface="Times New Roman" panose="020206030504050203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𝑃</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𝑋</m:t>
                          </m:r>
                          <m:r>
                            <a:rPr lang="en-US" sz="2400" b="0" i="1" smtClean="0">
                              <a:latin typeface="Cambria Math" panose="02040503050406030204" pitchFamily="18" charset="0"/>
                            </a:rPr>
                            <m:t>=0</m:t>
                          </m:r>
                        </m:e>
                      </m:d>
                      <m:r>
                        <a:rPr lang="en-US" sz="2400" b="0" i="1" smtClean="0">
                          <a:latin typeface="Cambria Math" panose="02040503050406030204" pitchFamily="18" charset="0"/>
                        </a:rPr>
                        <m:t>=</m:t>
                      </m:r>
                      <m:r>
                        <a:rPr lang="en-US" sz="2400" b="0" i="1" smtClean="0">
                          <a:latin typeface="Cambria Math" panose="02040503050406030204" pitchFamily="18" charset="0"/>
                        </a:rPr>
                        <m:t>𝑃</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𝑋</m:t>
                          </m:r>
                          <m:r>
                            <a:rPr lang="en-US" sz="2400" b="0" i="1" smtClean="0">
                              <a:latin typeface="Cambria Math" panose="02040503050406030204" pitchFamily="18" charset="0"/>
                            </a:rPr>
                            <m:t>=1</m:t>
                          </m:r>
                        </m:e>
                      </m:d>
                      <m:r>
                        <a:rPr lang="en-US" sz="2400" b="0" i="1" smtClean="0">
                          <a:latin typeface="Cambria Math" panose="02040503050406030204" pitchFamily="18" charset="0"/>
                        </a:rPr>
                        <m:t>=0.5</m:t>
                      </m:r>
                    </m:oMath>
                  </m:oMathPara>
                </a14:m>
                <a:endParaRPr lang="en-US" sz="2400" dirty="0">
                  <a:latin typeface="Times New Roman" panose="02020603050405020304" pitchFamily="18" charset="0"/>
                  <a:cs typeface="Times New Roman" panose="02020603050405020304" pitchFamily="18" charset="0"/>
                </a:endParaRPr>
              </a:p>
            </p:txBody>
          </p:sp>
        </mc:Choice>
        <mc:Fallback xmlns="">
          <p:sp>
            <p:nvSpPr>
              <p:cNvPr id="28" name="TextBox 27">
                <a:extLst>
                  <a:ext uri="{FF2B5EF4-FFF2-40B4-BE49-F238E27FC236}">
                    <a16:creationId xmlns:a16="http://schemas.microsoft.com/office/drawing/2014/main" id="{BC37CEF0-8557-47E7-9A4A-5A514E30F3AD}"/>
                  </a:ext>
                </a:extLst>
              </p:cNvPr>
              <p:cNvSpPr txBox="1">
                <a:spLocks noRot="1" noChangeAspect="1" noMove="1" noResize="1" noEditPoints="1" noAdjustHandles="1" noChangeArrowheads="1" noChangeShapeType="1" noTextEdit="1"/>
              </p:cNvSpPr>
              <p:nvPr/>
            </p:nvSpPr>
            <p:spPr>
              <a:xfrm>
                <a:off x="7588309" y="1205002"/>
                <a:ext cx="4203408" cy="1077474"/>
              </a:xfrm>
              <a:prstGeom prst="rect">
                <a:avLst/>
              </a:prstGeom>
              <a:blipFill>
                <a:blip r:embed="rId6"/>
                <a:stretch>
                  <a:fillRect l="-2322"/>
                </a:stretch>
              </a:blipFill>
            </p:spPr>
            <p:txBody>
              <a:bodyPr/>
              <a:lstStyle/>
              <a:p>
                <a:r>
                  <a:rPr lang="en-IN">
                    <a:noFill/>
                  </a:rPr>
                  <a:t> </a:t>
                </a:r>
              </a:p>
            </p:txBody>
          </p:sp>
        </mc:Fallback>
      </mc:AlternateContent>
      <p:grpSp>
        <p:nvGrpSpPr>
          <p:cNvPr id="29" name="Group 28">
            <a:extLst>
              <a:ext uri="{FF2B5EF4-FFF2-40B4-BE49-F238E27FC236}">
                <a16:creationId xmlns:a16="http://schemas.microsoft.com/office/drawing/2014/main" id="{BB07EF40-E4DD-4905-BBBA-01EBF1922A2E}"/>
              </a:ext>
            </a:extLst>
          </p:cNvPr>
          <p:cNvGrpSpPr/>
          <p:nvPr/>
        </p:nvGrpSpPr>
        <p:grpSpPr>
          <a:xfrm>
            <a:off x="4142646" y="3585152"/>
            <a:ext cx="2984626" cy="2071812"/>
            <a:chOff x="1668897" y="3586388"/>
            <a:chExt cx="2961181" cy="2314005"/>
          </a:xfrm>
        </p:grpSpPr>
        <p:cxnSp>
          <p:nvCxnSpPr>
            <p:cNvPr id="30" name="Straight Arrow Connector 29">
              <a:extLst>
                <a:ext uri="{FF2B5EF4-FFF2-40B4-BE49-F238E27FC236}">
                  <a16:creationId xmlns:a16="http://schemas.microsoft.com/office/drawing/2014/main" id="{3A556CF3-E863-48B9-AD54-EA1EA17254ED}"/>
                </a:ext>
              </a:extLst>
            </p:cNvPr>
            <p:cNvCxnSpPr>
              <a:cxnSpLocks/>
            </p:cNvCxnSpPr>
            <p:nvPr/>
          </p:nvCxnSpPr>
          <p:spPr>
            <a:xfrm flipV="1">
              <a:off x="1986949" y="5075583"/>
              <a:ext cx="2080591" cy="50358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1" name="Straight Arrow Connector 30">
              <a:extLst>
                <a:ext uri="{FF2B5EF4-FFF2-40B4-BE49-F238E27FC236}">
                  <a16:creationId xmlns:a16="http://schemas.microsoft.com/office/drawing/2014/main" id="{6633058B-9FC6-46BE-A45C-4B6F47854127}"/>
                </a:ext>
              </a:extLst>
            </p:cNvPr>
            <p:cNvCxnSpPr/>
            <p:nvPr/>
          </p:nvCxnSpPr>
          <p:spPr>
            <a:xfrm>
              <a:off x="1986949" y="5579166"/>
              <a:ext cx="208059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3584B191-46C3-40B0-A15A-1DFE94444040}"/>
                </a:ext>
              </a:extLst>
            </p:cNvPr>
            <p:cNvCxnSpPr>
              <a:cxnSpLocks/>
            </p:cNvCxnSpPr>
            <p:nvPr/>
          </p:nvCxnSpPr>
          <p:spPr>
            <a:xfrm>
              <a:off x="1986949" y="4121426"/>
              <a:ext cx="2080591" cy="47707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3" name="Straight Arrow Connector 32">
              <a:extLst>
                <a:ext uri="{FF2B5EF4-FFF2-40B4-BE49-F238E27FC236}">
                  <a16:creationId xmlns:a16="http://schemas.microsoft.com/office/drawing/2014/main" id="{D434F615-A742-423D-AB7D-90430F9F389A}"/>
                </a:ext>
              </a:extLst>
            </p:cNvPr>
            <p:cNvCxnSpPr/>
            <p:nvPr/>
          </p:nvCxnSpPr>
          <p:spPr>
            <a:xfrm>
              <a:off x="1986949" y="4121426"/>
              <a:ext cx="208059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4" name="TextBox 33">
              <a:extLst>
                <a:ext uri="{FF2B5EF4-FFF2-40B4-BE49-F238E27FC236}">
                  <a16:creationId xmlns:a16="http://schemas.microsoft.com/office/drawing/2014/main" id="{035D0745-8A26-42A2-BD6A-FECFE68FCF5B}"/>
                </a:ext>
              </a:extLst>
            </p:cNvPr>
            <p:cNvSpPr txBox="1"/>
            <p:nvPr/>
          </p:nvSpPr>
          <p:spPr>
            <a:xfrm>
              <a:off x="1668897" y="5376338"/>
              <a:ext cx="636104"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 1</a:t>
              </a:r>
            </a:p>
          </p:txBody>
        </p:sp>
        <p:sp>
          <p:nvSpPr>
            <p:cNvPr id="35" name="TextBox 34">
              <a:extLst>
                <a:ext uri="{FF2B5EF4-FFF2-40B4-BE49-F238E27FC236}">
                  <a16:creationId xmlns:a16="http://schemas.microsoft.com/office/drawing/2014/main" id="{4EC33C8E-6DCA-4210-AB32-BA5D0D9FEF63}"/>
                </a:ext>
              </a:extLst>
            </p:cNvPr>
            <p:cNvSpPr txBox="1"/>
            <p:nvPr/>
          </p:nvSpPr>
          <p:spPr>
            <a:xfrm>
              <a:off x="3981172" y="3586388"/>
              <a:ext cx="636104"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 Y</a:t>
              </a:r>
            </a:p>
          </p:txBody>
        </p:sp>
        <p:sp>
          <p:nvSpPr>
            <p:cNvPr id="36" name="TextBox 35">
              <a:extLst>
                <a:ext uri="{FF2B5EF4-FFF2-40B4-BE49-F238E27FC236}">
                  <a16:creationId xmlns:a16="http://schemas.microsoft.com/office/drawing/2014/main" id="{89AB5C02-8386-49C1-AB71-D18145516A2F}"/>
                </a:ext>
              </a:extLst>
            </p:cNvPr>
            <p:cNvSpPr txBox="1"/>
            <p:nvPr/>
          </p:nvSpPr>
          <p:spPr>
            <a:xfrm>
              <a:off x="1668897" y="3952028"/>
              <a:ext cx="636104"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 0</a:t>
              </a:r>
            </a:p>
          </p:txBody>
        </p:sp>
        <p:sp>
          <p:nvSpPr>
            <p:cNvPr id="37" name="TextBox 36">
              <a:extLst>
                <a:ext uri="{FF2B5EF4-FFF2-40B4-BE49-F238E27FC236}">
                  <a16:creationId xmlns:a16="http://schemas.microsoft.com/office/drawing/2014/main" id="{4A3DCA79-2783-41F0-AA79-66B97AAC30E4}"/>
                </a:ext>
              </a:extLst>
            </p:cNvPr>
            <p:cNvSpPr txBox="1"/>
            <p:nvPr/>
          </p:nvSpPr>
          <p:spPr>
            <a:xfrm>
              <a:off x="1762540" y="3653130"/>
              <a:ext cx="636104"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 X</a:t>
              </a:r>
            </a:p>
          </p:txBody>
        </p: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97585C5E-6EF2-49D7-B9D8-1D95BB465CE3}"/>
                    </a:ext>
                  </a:extLst>
                </p:cNvPr>
                <p:cNvSpPr txBox="1"/>
                <p:nvPr/>
              </p:nvSpPr>
              <p:spPr>
                <a:xfrm>
                  <a:off x="3993974" y="3913508"/>
                  <a:ext cx="63610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1</m:t>
                            </m:r>
                          </m:sub>
                        </m:sSub>
                      </m:oMath>
                    </m:oMathPara>
                  </a14:m>
                  <a:endParaRPr lang="en-US" dirty="0">
                    <a:latin typeface="Times New Roman" panose="02020603050405020304" pitchFamily="18" charset="0"/>
                    <a:cs typeface="Times New Roman" panose="02020603050405020304" pitchFamily="18" charset="0"/>
                  </a:endParaRPr>
                </a:p>
              </p:txBody>
            </p:sp>
          </mc:Choice>
          <mc:Fallback xmlns="">
            <p:sp>
              <p:nvSpPr>
                <p:cNvPr id="25" name="TextBox 24">
                  <a:extLst>
                    <a:ext uri="{FF2B5EF4-FFF2-40B4-BE49-F238E27FC236}">
                      <a16:creationId xmlns:a16="http://schemas.microsoft.com/office/drawing/2014/main" xmlns="" xmlns:a14="http://schemas.microsoft.com/office/drawing/2010/main" id="{211AD5FD-1599-454B-B233-6A07FEAF5D5E}"/>
                    </a:ext>
                  </a:extLst>
                </p:cNvPr>
                <p:cNvSpPr txBox="1">
                  <a:spLocks noRot="1" noChangeAspect="1" noMove="1" noResize="1" noEditPoints="1" noAdjustHandles="1" noChangeArrowheads="1" noChangeShapeType="1" noTextEdit="1"/>
                </p:cNvSpPr>
                <p:nvPr/>
              </p:nvSpPr>
              <p:spPr>
                <a:xfrm>
                  <a:off x="3993974" y="3913508"/>
                  <a:ext cx="636104" cy="369332"/>
                </a:xfrm>
                <a:prstGeom prst="rect">
                  <a:avLst/>
                </a:prstGeom>
                <a:blipFill>
                  <a:blip r:embed="rId7" cstate="print"/>
                  <a:stretch>
                    <a:fillRect b="-3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14EB027D-C9EC-43C9-B182-FC11154D568B}"/>
                    </a:ext>
                  </a:extLst>
                </p:cNvPr>
                <p:cNvSpPr txBox="1"/>
                <p:nvPr/>
              </p:nvSpPr>
              <p:spPr>
                <a:xfrm>
                  <a:off x="3965234" y="4396851"/>
                  <a:ext cx="63610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2</m:t>
                            </m:r>
                          </m:sub>
                        </m:sSub>
                      </m:oMath>
                    </m:oMathPara>
                  </a14:m>
                  <a:endParaRPr lang="en-US" dirty="0">
                    <a:latin typeface="Times New Roman" panose="02020603050405020304" pitchFamily="18" charset="0"/>
                    <a:cs typeface="Times New Roman" panose="02020603050405020304" pitchFamily="18" charset="0"/>
                  </a:endParaRPr>
                </a:p>
              </p:txBody>
            </p:sp>
          </mc:Choice>
          <mc:Fallback xmlns="">
            <p:sp>
              <p:nvSpPr>
                <p:cNvPr id="3" name="TextBox 25">
                  <a:extLst>
                    <a:ext uri="{FF2B5EF4-FFF2-40B4-BE49-F238E27FC236}">
                      <a16:creationId xmlns:a16="http://schemas.microsoft.com/office/drawing/2014/main" xmlns="" xmlns:a14="http://schemas.microsoft.com/office/drawing/2010/main" id="{55074C2A-3CF2-4AC3-987A-B7F42564C3D9}"/>
                    </a:ext>
                  </a:extLst>
                </p:cNvPr>
                <p:cNvSpPr txBox="1">
                  <a:spLocks noRot="1" noChangeAspect="1" noMove="1" noResize="1" noEditPoints="1" noAdjustHandles="1" noChangeArrowheads="1" noChangeShapeType="1" noTextEdit="1"/>
                </p:cNvSpPr>
                <p:nvPr/>
              </p:nvSpPr>
              <p:spPr>
                <a:xfrm>
                  <a:off x="3965234" y="4396851"/>
                  <a:ext cx="636104" cy="369332"/>
                </a:xfrm>
                <a:prstGeom prst="rect">
                  <a:avLst/>
                </a:prstGeom>
                <a:blipFill>
                  <a:blip r:embed="rId8" cstate="print"/>
                  <a:stretch>
                    <a:fillRect b="-3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FD123186-56CA-4F5A-BA35-8869C768B9DF}"/>
                    </a:ext>
                  </a:extLst>
                </p:cNvPr>
                <p:cNvSpPr txBox="1"/>
                <p:nvPr/>
              </p:nvSpPr>
              <p:spPr>
                <a:xfrm>
                  <a:off x="3965234" y="4869316"/>
                  <a:ext cx="63610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3</m:t>
                            </m:r>
                          </m:sub>
                        </m:sSub>
                      </m:oMath>
                    </m:oMathPara>
                  </a14:m>
                  <a:endParaRPr lang="en-US" dirty="0">
                    <a:latin typeface="Times New Roman" panose="02020603050405020304" pitchFamily="18" charset="0"/>
                    <a:cs typeface="Times New Roman" panose="02020603050405020304" pitchFamily="18" charset="0"/>
                  </a:endParaRPr>
                </a:p>
              </p:txBody>
            </p:sp>
          </mc:Choice>
          <mc:Fallback xmlns="">
            <p:sp>
              <p:nvSpPr>
                <p:cNvPr id="4" name="TextBox 26">
                  <a:extLst>
                    <a:ext uri="{FF2B5EF4-FFF2-40B4-BE49-F238E27FC236}">
                      <a16:creationId xmlns:a16="http://schemas.microsoft.com/office/drawing/2014/main" xmlns="" xmlns:a14="http://schemas.microsoft.com/office/drawing/2010/main" id="{901F1223-B676-4AD3-98C4-8C3339F79998}"/>
                    </a:ext>
                  </a:extLst>
                </p:cNvPr>
                <p:cNvSpPr txBox="1">
                  <a:spLocks noRot="1" noChangeAspect="1" noMove="1" noResize="1" noEditPoints="1" noAdjustHandles="1" noChangeArrowheads="1" noChangeShapeType="1" noTextEdit="1"/>
                </p:cNvSpPr>
                <p:nvPr/>
              </p:nvSpPr>
              <p:spPr>
                <a:xfrm>
                  <a:off x="3965234" y="4869316"/>
                  <a:ext cx="636104" cy="369332"/>
                </a:xfrm>
                <a:prstGeom prst="rect">
                  <a:avLst/>
                </a:prstGeom>
                <a:blipFill>
                  <a:blip r:embed="rId9" cstate="print"/>
                  <a:stretch>
                    <a:fillRect b="-3265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D6AEAC3-3B97-4F5B-B2BC-87D2D3EC9275}"/>
                    </a:ext>
                  </a:extLst>
                </p:cNvPr>
                <p:cNvSpPr txBox="1"/>
                <p:nvPr/>
              </p:nvSpPr>
              <p:spPr>
                <a:xfrm>
                  <a:off x="3965234" y="5376338"/>
                  <a:ext cx="63610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4</m:t>
                            </m:r>
                          </m:sub>
                        </m:sSub>
                      </m:oMath>
                    </m:oMathPara>
                  </a14:m>
                  <a:endParaRPr lang="en-US" dirty="0">
                    <a:latin typeface="Times New Roman" panose="02020603050405020304" pitchFamily="18" charset="0"/>
                    <a:cs typeface="Times New Roman" panose="02020603050405020304" pitchFamily="18" charset="0"/>
                  </a:endParaRPr>
                </a:p>
              </p:txBody>
            </p:sp>
          </mc:Choice>
          <mc:Fallback xmlns="">
            <p:sp>
              <p:nvSpPr>
                <p:cNvPr id="5" name="TextBox 27">
                  <a:extLst>
                    <a:ext uri="{FF2B5EF4-FFF2-40B4-BE49-F238E27FC236}">
                      <a16:creationId xmlns:a16="http://schemas.microsoft.com/office/drawing/2014/main" xmlns="" xmlns:a14="http://schemas.microsoft.com/office/drawing/2010/main" id="{01696BD9-3BE4-4BA9-AB2B-1389DDF11231}"/>
                    </a:ext>
                  </a:extLst>
                </p:cNvPr>
                <p:cNvSpPr txBox="1">
                  <a:spLocks noRot="1" noChangeAspect="1" noMove="1" noResize="1" noEditPoints="1" noAdjustHandles="1" noChangeArrowheads="1" noChangeShapeType="1" noTextEdit="1"/>
                </p:cNvSpPr>
                <p:nvPr/>
              </p:nvSpPr>
              <p:spPr>
                <a:xfrm>
                  <a:off x="3965234" y="5376338"/>
                  <a:ext cx="636104" cy="369332"/>
                </a:xfrm>
                <a:prstGeom prst="rect">
                  <a:avLst/>
                </a:prstGeom>
                <a:blipFill>
                  <a:blip r:embed="rId10" cstate="print"/>
                  <a:stretch>
                    <a:fillRect b="-3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3BB0C25B-C6CE-4CDA-8E4A-BE008EA52618}"/>
                    </a:ext>
                  </a:extLst>
                </p:cNvPr>
                <p:cNvSpPr txBox="1"/>
                <p:nvPr/>
              </p:nvSpPr>
              <p:spPr>
                <a:xfrm>
                  <a:off x="3340327" y="3879938"/>
                  <a:ext cx="631035"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1−</m:t>
                            </m:r>
                            <m:r>
                              <a:rPr lang="en-US" sz="1400" b="0" i="1" smtClean="0">
                                <a:latin typeface="Cambria Math" panose="02040503050406030204" pitchFamily="18" charset="0"/>
                              </a:rPr>
                              <m:t>𝑃</m:t>
                            </m:r>
                          </m:e>
                          <m:sub>
                            <m:r>
                              <a:rPr lang="en-US" sz="1400" b="0" i="1" smtClean="0">
                                <a:latin typeface="Cambria Math" panose="02040503050406030204" pitchFamily="18" charset="0"/>
                              </a:rPr>
                              <m:t>1</m:t>
                            </m:r>
                          </m:sub>
                        </m:sSub>
                      </m:oMath>
                    </m:oMathPara>
                  </a14:m>
                  <a:endParaRPr lang="en-US" sz="1400" dirty="0">
                    <a:latin typeface="Times New Roman" panose="02020603050405020304" pitchFamily="18" charset="0"/>
                    <a:cs typeface="Times New Roman" panose="02020603050405020304" pitchFamily="18" charset="0"/>
                  </a:endParaRPr>
                </a:p>
              </p:txBody>
            </p:sp>
          </mc:Choice>
          <mc:Fallback xmlns="">
            <p:sp>
              <p:nvSpPr>
                <p:cNvPr id="6" name="TextBox 30">
                  <a:extLst>
                    <a:ext uri="{FF2B5EF4-FFF2-40B4-BE49-F238E27FC236}">
                      <a16:creationId xmlns:a16="http://schemas.microsoft.com/office/drawing/2014/main" xmlns="" xmlns:a14="http://schemas.microsoft.com/office/drawing/2010/main" id="{5F299205-BD97-452F-A35D-5A96FA1681B4}"/>
                    </a:ext>
                  </a:extLst>
                </p:cNvPr>
                <p:cNvSpPr txBox="1">
                  <a:spLocks noRot="1" noChangeAspect="1" noMove="1" noResize="1" noEditPoints="1" noAdjustHandles="1" noChangeArrowheads="1" noChangeShapeType="1" noTextEdit="1"/>
                </p:cNvSpPr>
                <p:nvPr/>
              </p:nvSpPr>
              <p:spPr>
                <a:xfrm>
                  <a:off x="3340327" y="3879938"/>
                  <a:ext cx="631035" cy="584775"/>
                </a:xfrm>
                <a:prstGeom prst="rect">
                  <a:avLst/>
                </a:prstGeom>
                <a:blipFill>
                  <a:blip r:embed="rId11"/>
                  <a:stretch>
                    <a:fillRect r="-1020" b="-1923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B31EBC45-D736-4535-9938-E70326A39C06}"/>
                    </a:ext>
                  </a:extLst>
                </p:cNvPr>
                <p:cNvSpPr txBox="1"/>
                <p:nvPr/>
              </p:nvSpPr>
              <p:spPr>
                <a:xfrm>
                  <a:off x="3113384" y="3739585"/>
                  <a:ext cx="63610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𝑃</m:t>
                            </m:r>
                          </m:e>
                          <m:sub>
                            <m:r>
                              <a:rPr lang="en-US" sz="1400" b="0" i="1" smtClean="0">
                                <a:latin typeface="Cambria Math" panose="02040503050406030204" pitchFamily="18" charset="0"/>
                              </a:rPr>
                              <m:t>1</m:t>
                            </m:r>
                          </m:sub>
                        </m:sSub>
                      </m:oMath>
                    </m:oMathPara>
                  </a14:m>
                  <a:endParaRPr lang="en-US" sz="1400" dirty="0">
                    <a:latin typeface="Times New Roman" panose="02020603050405020304" pitchFamily="18" charset="0"/>
                    <a:cs typeface="Times New Roman" panose="02020603050405020304" pitchFamily="18" charset="0"/>
                  </a:endParaRPr>
                </a:p>
              </p:txBody>
            </p:sp>
          </mc:Choice>
          <mc:Fallback xmlns="">
            <p:sp>
              <p:nvSpPr>
                <p:cNvPr id="7" name="TextBox 31">
                  <a:extLst>
                    <a:ext uri="{FF2B5EF4-FFF2-40B4-BE49-F238E27FC236}">
                      <a16:creationId xmlns:a16="http://schemas.microsoft.com/office/drawing/2014/main" xmlns="" xmlns:a14="http://schemas.microsoft.com/office/drawing/2010/main" id="{72E7523E-3BFF-4436-A942-CB196E1905C1}"/>
                    </a:ext>
                  </a:extLst>
                </p:cNvPr>
                <p:cNvSpPr txBox="1">
                  <a:spLocks noRot="1" noChangeAspect="1" noMove="1" noResize="1" noEditPoints="1" noAdjustHandles="1" noChangeArrowheads="1" noChangeShapeType="1" noTextEdit="1"/>
                </p:cNvSpPr>
                <p:nvPr/>
              </p:nvSpPr>
              <p:spPr>
                <a:xfrm>
                  <a:off x="3113384" y="3739585"/>
                  <a:ext cx="636104" cy="369332"/>
                </a:xfrm>
                <a:prstGeom prst="rect">
                  <a:avLst/>
                </a:prstGeom>
                <a:blipFill>
                  <a:blip r:embed="rId12"/>
                  <a:stretch>
                    <a:fillRect b="-1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ED4B22AE-41FA-443B-859A-98B03181AD52}"/>
                    </a:ext>
                  </a:extLst>
                </p:cNvPr>
                <p:cNvSpPr txBox="1"/>
                <p:nvPr/>
              </p:nvSpPr>
              <p:spPr>
                <a:xfrm>
                  <a:off x="3458820" y="5531061"/>
                  <a:ext cx="63103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𝑃</m:t>
                            </m:r>
                          </m:e>
                          <m:sub>
                            <m:r>
                              <a:rPr lang="en-US" sz="1400" b="0" i="1" smtClean="0">
                                <a:latin typeface="Cambria Math" panose="02040503050406030204" pitchFamily="18" charset="0"/>
                              </a:rPr>
                              <m:t>2</m:t>
                            </m:r>
                          </m:sub>
                        </m:sSub>
                      </m:oMath>
                    </m:oMathPara>
                  </a14:m>
                  <a:endParaRPr lang="en-US" sz="1400" dirty="0">
                    <a:latin typeface="Times New Roman" panose="02020603050405020304" pitchFamily="18" charset="0"/>
                    <a:cs typeface="Times New Roman" panose="02020603050405020304" pitchFamily="18" charset="0"/>
                  </a:endParaRPr>
                </a:p>
              </p:txBody>
            </p:sp>
          </mc:Choice>
          <mc:Fallback xmlns="">
            <p:sp>
              <p:nvSpPr>
                <p:cNvPr id="8" name="TextBox 32">
                  <a:extLst>
                    <a:ext uri="{FF2B5EF4-FFF2-40B4-BE49-F238E27FC236}">
                      <a16:creationId xmlns:a16="http://schemas.microsoft.com/office/drawing/2014/main" xmlns="" xmlns:a14="http://schemas.microsoft.com/office/drawing/2010/main" id="{372EF695-8A23-4BA5-B6FE-A7323453438B}"/>
                    </a:ext>
                  </a:extLst>
                </p:cNvPr>
                <p:cNvSpPr txBox="1">
                  <a:spLocks noRot="1" noChangeAspect="1" noMove="1" noResize="1" noEditPoints="1" noAdjustHandles="1" noChangeArrowheads="1" noChangeShapeType="1" noTextEdit="1"/>
                </p:cNvSpPr>
                <p:nvPr/>
              </p:nvSpPr>
              <p:spPr>
                <a:xfrm>
                  <a:off x="3458820" y="5531061"/>
                  <a:ext cx="631035" cy="369332"/>
                </a:xfrm>
                <a:prstGeom prst="rect">
                  <a:avLst/>
                </a:prstGeom>
                <a:blipFill>
                  <a:blip r:embed="rId13"/>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F40E94AF-8712-4B4B-844C-A25D2D2A9E11}"/>
                    </a:ext>
                  </a:extLst>
                </p:cNvPr>
                <p:cNvSpPr txBox="1"/>
                <p:nvPr/>
              </p:nvSpPr>
              <p:spPr>
                <a:xfrm>
                  <a:off x="3231520" y="4542641"/>
                  <a:ext cx="762454" cy="47790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1−</m:t>
                            </m:r>
                            <m:r>
                              <a:rPr lang="en-US" sz="1400" b="0" i="1" smtClean="0">
                                <a:latin typeface="Cambria Math" panose="02040503050406030204" pitchFamily="18" charset="0"/>
                              </a:rPr>
                              <m:t>𝑃</m:t>
                            </m:r>
                          </m:e>
                          <m:sub>
                            <m:r>
                              <a:rPr lang="en-US" sz="1400" b="0" i="1" smtClean="0">
                                <a:latin typeface="Cambria Math" panose="02040503050406030204" pitchFamily="18" charset="0"/>
                              </a:rPr>
                              <m:t>2</m:t>
                            </m:r>
                          </m:sub>
                        </m:sSub>
                      </m:oMath>
                    </m:oMathPara>
                  </a14:m>
                  <a:endParaRPr lang="en-US" sz="1400" dirty="0">
                    <a:latin typeface="Times New Roman" panose="02020603050405020304" pitchFamily="18" charset="0"/>
                    <a:cs typeface="Times New Roman" panose="02020603050405020304" pitchFamily="18" charset="0"/>
                  </a:endParaRPr>
                </a:p>
              </p:txBody>
            </p:sp>
          </mc:Choice>
          <mc:Fallback xmlns="">
            <p:sp>
              <p:nvSpPr>
                <p:cNvPr id="9" name="TextBox 32">
                  <a:extLst>
                    <a:ext uri="{FF2B5EF4-FFF2-40B4-BE49-F238E27FC236}">
                      <a16:creationId xmlns:a14="http://schemas.microsoft.com/office/drawing/2010/main" xmlns:a16="http://schemas.microsoft.com/office/drawing/2014/main" xmlns="" id="{12BB9E59-60EE-422B-B5EA-2124FB958E61}"/>
                    </a:ext>
                  </a:extLst>
                </p:cNvPr>
                <p:cNvSpPr txBox="1">
                  <a:spLocks noRot="1" noChangeAspect="1" noMove="1" noResize="1" noEditPoints="1" noAdjustHandles="1" noChangeArrowheads="1" noChangeShapeType="1" noTextEdit="1"/>
                </p:cNvSpPr>
                <p:nvPr/>
              </p:nvSpPr>
              <p:spPr>
                <a:xfrm>
                  <a:off x="3231520" y="4542641"/>
                  <a:ext cx="762454" cy="477903"/>
                </a:xfrm>
                <a:prstGeom prst="rect">
                  <a:avLst/>
                </a:prstGeom>
                <a:blipFill rotWithShape="0">
                  <a:blip r:embed="rId14" cstate="print"/>
                  <a:stretch>
                    <a:fillRect/>
                  </a:stretch>
                </a:blipFill>
              </p:spPr>
              <p:txBody>
                <a:bodyPr/>
                <a:lstStyle/>
                <a:p>
                  <a:r>
                    <a:rPr lang="en-IN">
                      <a:noFill/>
                    </a:rPr>
                    <a:t> </a:t>
                  </a:r>
                </a:p>
              </p:txBody>
            </p:sp>
          </mc:Fallback>
        </mc:AlternateContent>
      </p:grpSp>
      <p:sp>
        <p:nvSpPr>
          <p:cNvPr id="46" name="TextBox 45">
            <a:extLst>
              <a:ext uri="{FF2B5EF4-FFF2-40B4-BE49-F238E27FC236}">
                <a16:creationId xmlns:a16="http://schemas.microsoft.com/office/drawing/2014/main" id="{34A4A737-C076-4AFE-90A0-EF5F6E428ADD}"/>
              </a:ext>
            </a:extLst>
          </p:cNvPr>
          <p:cNvSpPr txBox="1"/>
          <p:nvPr/>
        </p:nvSpPr>
        <p:spPr>
          <a:xfrm>
            <a:off x="4001865" y="5689484"/>
            <a:ext cx="3889752" cy="338554"/>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Fig. 2. Channel with overlapping outputs</a:t>
            </a:r>
          </a:p>
        </p:txBody>
      </p: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9E27A9B8-1E58-46BE-92F7-56506A55E26C}"/>
                  </a:ext>
                </a:extLst>
              </p:cNvPr>
              <p:cNvSpPr txBox="1"/>
              <p:nvPr/>
            </p:nvSpPr>
            <p:spPr>
              <a:xfrm>
                <a:off x="8463516" y="3711410"/>
                <a:ext cx="3493872" cy="2152769"/>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Channel matrix </a:t>
                </a:r>
                <a14:m>
                  <m:oMath xmlns:m="http://schemas.openxmlformats.org/officeDocument/2006/math">
                    <m:r>
                      <a:rPr lang="en-US" sz="2400" b="0" i="1" smtClean="0">
                        <a:latin typeface="Cambria Math" panose="02040503050406030204" pitchFamily="18" charset="0"/>
                      </a:rPr>
                      <m:t>𝑍</m:t>
                    </m:r>
                    <m:r>
                      <a:rPr lang="en-US" sz="2400" b="0" i="1" smtClean="0">
                        <a:latin typeface="Cambria Math" panose="02040503050406030204" pitchFamily="18" charset="0"/>
                      </a:rPr>
                      <m:t>=</m:t>
                    </m:r>
                    <m:d>
                      <m:dPr>
                        <m:ctrlPr>
                          <a:rPr lang="en-US" sz="2400" b="0" i="1" smtClean="0">
                            <a:latin typeface="Cambria Math" panose="02040503050406030204" pitchFamily="18" charset="0"/>
                          </a:rPr>
                        </m:ctrlPr>
                      </m:dPr>
                      <m:e>
                        <m:eqArr>
                          <m:eqArrPr>
                            <m:ctrlPr>
                              <a:rPr lang="en-US" sz="2400" b="0" i="1" smtClean="0">
                                <a:latin typeface="Cambria Math" panose="02040503050406030204" pitchFamily="18" charset="0"/>
                              </a:rPr>
                            </m:ctrlPr>
                          </m:eqArr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𝑃</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     1−</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𝑃</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     0     0</m:t>
                            </m:r>
                          </m:e>
                          <m:e>
                            <m:r>
                              <a:rPr lang="en-US" sz="2400" b="0" i="1" smtClean="0">
                                <a:latin typeface="Cambria Math" panose="02040503050406030204" pitchFamily="18" charset="0"/>
                              </a:rPr>
                              <m:t>0       0   1−</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𝑃</m:t>
                                </m:r>
                              </m:e>
                              <m:sub>
                                <m:r>
                                  <a:rPr lang="en-US" sz="2400" b="0" i="1" smtClean="0">
                                    <a:latin typeface="Cambria Math" panose="02040503050406030204" pitchFamily="18" charset="0"/>
                                  </a:rPr>
                                  <m:t>2</m:t>
                                </m:r>
                              </m:sub>
                            </m:sSub>
                            <m:r>
                              <a:rPr lang="en-US" sz="2400" b="0" i="1" smtClean="0">
                                <a:latin typeface="Cambria Math" panose="02040503050406030204" pitchFamily="18" charset="0"/>
                              </a:rPr>
                              <m:t>      </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𝑃</m:t>
                                </m:r>
                              </m:e>
                              <m:sub>
                                <m:r>
                                  <a:rPr lang="en-US" sz="2400" b="0" i="1" smtClean="0">
                                    <a:latin typeface="Cambria Math" panose="02040503050406030204" pitchFamily="18" charset="0"/>
                                  </a:rPr>
                                  <m:t>2</m:t>
                                </m:r>
                              </m:sub>
                            </m:sSub>
                          </m:e>
                        </m:eqArr>
                      </m:e>
                    </m:d>
                  </m:oMath>
                </a14:m>
                <a:endParaRPr lang="en-US" sz="2400" dirty="0">
                  <a:latin typeface="Times New Roman" panose="020206030504050203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𝑃</m:t>
                      </m:r>
                      <m:d>
                        <m:dPr>
                          <m:ctrlPr>
                            <a:rPr lang="en-US" sz="2400" i="1">
                              <a:latin typeface="Cambria Math" panose="02040503050406030204" pitchFamily="18" charset="0"/>
                            </a:rPr>
                          </m:ctrlPr>
                        </m:dPr>
                        <m:e>
                          <m:r>
                            <a:rPr lang="en-US" sz="2400" i="1">
                              <a:latin typeface="Cambria Math" panose="02040503050406030204" pitchFamily="18" charset="0"/>
                            </a:rPr>
                            <m:t>𝑋</m:t>
                          </m:r>
                          <m:r>
                            <a:rPr lang="en-US" sz="2400" i="1">
                              <a:latin typeface="Cambria Math" panose="02040503050406030204" pitchFamily="18" charset="0"/>
                            </a:rPr>
                            <m:t>=0</m:t>
                          </m:r>
                        </m:e>
                      </m:d>
                      <m:r>
                        <a:rPr lang="en-US" sz="2400" i="1">
                          <a:latin typeface="Cambria Math" panose="02040503050406030204" pitchFamily="18" charset="0"/>
                        </a:rPr>
                        <m:t>=</m:t>
                      </m:r>
                      <m:r>
                        <a:rPr lang="en-US" sz="2400" i="1">
                          <a:latin typeface="Cambria Math" panose="02040503050406030204" pitchFamily="18" charset="0"/>
                        </a:rPr>
                        <m:t>𝑃</m:t>
                      </m:r>
                      <m:d>
                        <m:dPr>
                          <m:ctrlPr>
                            <a:rPr lang="en-US" sz="2400" i="1">
                              <a:latin typeface="Cambria Math" panose="02040503050406030204" pitchFamily="18" charset="0"/>
                            </a:rPr>
                          </m:ctrlPr>
                        </m:dPr>
                        <m:e>
                          <m:r>
                            <a:rPr lang="en-US" sz="2400" i="1">
                              <a:latin typeface="Cambria Math" panose="02040503050406030204" pitchFamily="18" charset="0"/>
                            </a:rPr>
                            <m:t>𝑋</m:t>
                          </m:r>
                          <m:r>
                            <a:rPr lang="en-US" sz="2400" i="1">
                              <a:latin typeface="Cambria Math" panose="02040503050406030204" pitchFamily="18" charset="0"/>
                            </a:rPr>
                            <m:t>=1</m:t>
                          </m:r>
                        </m:e>
                      </m:d>
                      <m:r>
                        <a:rPr lang="en-US" sz="2400" i="1">
                          <a:latin typeface="Cambria Math" panose="02040503050406030204" pitchFamily="18" charset="0"/>
                        </a:rPr>
                        <m:t>=0.5</m:t>
                      </m:r>
                    </m:oMath>
                  </m:oMathPara>
                </a14:m>
                <a:endParaRPr lang="en-US" sz="2400"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mc:Choice>
        <mc:Fallback xmlns="">
          <p:sp>
            <p:nvSpPr>
              <p:cNvPr id="47" name="TextBox 46">
                <a:extLst>
                  <a:ext uri="{FF2B5EF4-FFF2-40B4-BE49-F238E27FC236}">
                    <a16:creationId xmlns:a16="http://schemas.microsoft.com/office/drawing/2014/main" id="{9E27A9B8-1E58-46BE-92F7-56506A55E26C}"/>
                  </a:ext>
                </a:extLst>
              </p:cNvPr>
              <p:cNvSpPr txBox="1">
                <a:spLocks noRot="1" noChangeAspect="1" noMove="1" noResize="1" noEditPoints="1" noAdjustHandles="1" noChangeArrowheads="1" noChangeShapeType="1" noTextEdit="1"/>
              </p:cNvSpPr>
              <p:nvPr/>
            </p:nvSpPr>
            <p:spPr>
              <a:xfrm>
                <a:off x="8463516" y="3711410"/>
                <a:ext cx="3493872" cy="2152769"/>
              </a:xfrm>
              <a:prstGeom prst="rect">
                <a:avLst/>
              </a:prstGeom>
              <a:blipFill>
                <a:blip r:embed="rId15"/>
                <a:stretch>
                  <a:fillRect l="-2613" t="-2266"/>
                </a:stretch>
              </a:blipFill>
            </p:spPr>
            <p:txBody>
              <a:bodyPr/>
              <a:lstStyle/>
              <a:p>
                <a:r>
                  <a:rPr lang="en-IN">
                    <a:noFill/>
                  </a:rPr>
                  <a:t> </a:t>
                </a:r>
              </a:p>
            </p:txBody>
          </p:sp>
        </mc:Fallback>
      </mc:AlternateContent>
    </p:spTree>
    <p:extLst>
      <p:ext uri="{BB962C8B-B14F-4D97-AF65-F5344CB8AC3E}">
        <p14:creationId xmlns:p14="http://schemas.microsoft.com/office/powerpoint/2010/main" val="5515008"/>
      </p:ext>
    </p:extLst>
  </p:cSld>
  <p:clrMapOvr>
    <a:masterClrMapping/>
  </p:clrMapOvr>
  <mc:AlternateContent xmlns:mc="http://schemas.openxmlformats.org/markup-compatibility/2006" xmlns:p14="http://schemas.microsoft.com/office/powerpoint/2010/main">
    <mc:Choice Requires="p14">
      <p:transition spd="slow" p14:dur="6750" advClick="0"/>
    </mc:Choice>
    <mc:Fallback xmlns="">
      <p:transition spd="slow" advClick="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Garamond" panose="02020404030301010803" pitchFamily="18" charset="0"/>
              </a:rPr>
              <a:t>Outline</a:t>
            </a:r>
          </a:p>
        </p:txBody>
      </p:sp>
      <p:sp>
        <p:nvSpPr>
          <p:cNvPr id="3" name="Content Placeholder 2"/>
          <p:cNvSpPr>
            <a:spLocks noGrp="1"/>
          </p:cNvSpPr>
          <p:nvPr>
            <p:ph idx="1"/>
          </p:nvPr>
        </p:nvSpPr>
        <p:spPr/>
        <p:txBody>
          <a:bodyPr>
            <a:normAutofit/>
          </a:bodyPr>
          <a:lstStyle/>
          <a:p>
            <a:pPr lvl="1"/>
            <a:r>
              <a:rPr lang="en-US" sz="2000" dirty="0">
                <a:latin typeface="Garamond" panose="02020404030301010803" pitchFamily="18" charset="0"/>
              </a:rPr>
              <a:t>Research</a:t>
            </a:r>
          </a:p>
          <a:p>
            <a:pPr lvl="1"/>
            <a:r>
              <a:rPr lang="en-US" sz="2000" dirty="0">
                <a:latin typeface="Garamond" panose="02020404030301010803" pitchFamily="18" charset="0"/>
              </a:rPr>
              <a:t>Creativity, Communication and Management</a:t>
            </a:r>
          </a:p>
          <a:p>
            <a:pPr lvl="1"/>
            <a:r>
              <a:rPr lang="en-US" sz="2000" dirty="0">
                <a:latin typeface="Garamond" panose="02020404030301010803" pitchFamily="18" charset="0"/>
              </a:rPr>
              <a:t>Style and Format of Report Writing</a:t>
            </a:r>
          </a:p>
          <a:p>
            <a:pPr lvl="1"/>
            <a:r>
              <a:rPr lang="en-US" sz="2000" dirty="0">
                <a:latin typeface="Garamond" panose="02020404030301010803" pitchFamily="18" charset="0"/>
              </a:rPr>
              <a:t>Experimentation</a:t>
            </a:r>
          </a:p>
          <a:p>
            <a:pPr lvl="1"/>
            <a:r>
              <a:rPr lang="en-US" sz="2000" dirty="0">
                <a:latin typeface="Garamond" panose="02020404030301010803" pitchFamily="18" charset="0"/>
              </a:rPr>
              <a:t>Interpretation of Data</a:t>
            </a:r>
          </a:p>
          <a:p>
            <a:pPr lvl="1"/>
            <a:r>
              <a:rPr lang="en-US" sz="2000" dirty="0">
                <a:latin typeface="Garamond" panose="02020404030301010803" pitchFamily="18" charset="0"/>
              </a:rPr>
              <a:t>Intellectual Property Rights</a:t>
            </a:r>
          </a:p>
        </p:txBody>
      </p:sp>
      <p:grpSp>
        <p:nvGrpSpPr>
          <p:cNvPr id="7" name="Group 6">
            <a:extLst>
              <a:ext uri="{FF2B5EF4-FFF2-40B4-BE49-F238E27FC236}">
                <a16:creationId xmlns:a16="http://schemas.microsoft.com/office/drawing/2014/main" id="{CEB85B56-A73D-4262-BDC2-8462C69195EA}"/>
              </a:ext>
            </a:extLst>
          </p:cNvPr>
          <p:cNvGrpSpPr/>
          <p:nvPr/>
        </p:nvGrpSpPr>
        <p:grpSpPr>
          <a:xfrm>
            <a:off x="15629" y="46604"/>
            <a:ext cx="11074617" cy="693969"/>
            <a:chOff x="15629" y="46604"/>
            <a:chExt cx="11074617" cy="693969"/>
          </a:xfrm>
        </p:grpSpPr>
        <p:sp>
          <p:nvSpPr>
            <p:cNvPr id="8" name="Rectangle 7">
              <a:extLst>
                <a:ext uri="{FF2B5EF4-FFF2-40B4-BE49-F238E27FC236}">
                  <a16:creationId xmlns:a16="http://schemas.microsoft.com/office/drawing/2014/main" id="{DC98AC4A-4379-49C6-838B-97C12D58E580}"/>
                </a:ext>
              </a:extLst>
            </p:cNvPr>
            <p:cNvSpPr/>
            <p:nvPr/>
          </p:nvSpPr>
          <p:spPr>
            <a:xfrm>
              <a:off x="744972" y="208922"/>
              <a:ext cx="10345274" cy="369332"/>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lIns="91440" tIns="45720" rIns="91440" bIns="45720">
              <a:spAutoFit/>
              <a:scene3d>
                <a:camera prst="orthographicFront"/>
                <a:lightRig rig="threePt" dir="t"/>
              </a:scene3d>
              <a:sp3d extrusionH="57150">
                <a:bevelT w="38100" h="38100" prst="relaxedInset"/>
              </a:sp3d>
            </a:bodyPr>
            <a:lstStyle/>
            <a:p>
              <a:r>
                <a:rPr lang="en-US" b="1" cap="none" spc="0" dirty="0">
                  <a:ln w="0"/>
                  <a:solidFill>
                    <a:schemeClr val="tx1"/>
                  </a:solidFill>
                  <a:effectLst>
                    <a:outerShdw blurRad="50800" dist="38100" dir="2700000" algn="tl" rotWithShape="0">
                      <a:prstClr val="black">
                        <a:alpha val="40000"/>
                      </a:prstClr>
                    </a:outerShdw>
                  </a:effectLst>
                </a:rPr>
                <a:t>Department of Electronics and Communication Engineering, NIT Silchar </a:t>
              </a:r>
            </a:p>
          </p:txBody>
        </p:sp>
        <p:pic>
          <p:nvPicPr>
            <p:cNvPr id="9" name="Picture 8">
              <a:extLst>
                <a:ext uri="{FF2B5EF4-FFF2-40B4-BE49-F238E27FC236}">
                  <a16:creationId xmlns:a16="http://schemas.microsoft.com/office/drawing/2014/main" id="{F74EE9CF-9C62-46DF-87B1-7282C66F2F2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629" y="46604"/>
              <a:ext cx="729343" cy="69396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grpSp>
        <p:nvGrpSpPr>
          <p:cNvPr id="10" name="Group 9">
            <a:extLst>
              <a:ext uri="{FF2B5EF4-FFF2-40B4-BE49-F238E27FC236}">
                <a16:creationId xmlns:a16="http://schemas.microsoft.com/office/drawing/2014/main" id="{C0B21F0D-DE95-4CE8-925F-4F2AFB579B0F}"/>
              </a:ext>
            </a:extLst>
          </p:cNvPr>
          <p:cNvGrpSpPr/>
          <p:nvPr/>
        </p:nvGrpSpPr>
        <p:grpSpPr>
          <a:xfrm>
            <a:off x="151415" y="6251431"/>
            <a:ext cx="12040585" cy="509385"/>
            <a:chOff x="151415" y="6251431"/>
            <a:chExt cx="12040585" cy="509385"/>
          </a:xfrm>
        </p:grpSpPr>
        <p:sp>
          <p:nvSpPr>
            <p:cNvPr id="11" name="TextBox 10">
              <a:extLst>
                <a:ext uri="{FF2B5EF4-FFF2-40B4-BE49-F238E27FC236}">
                  <a16:creationId xmlns:a16="http://schemas.microsoft.com/office/drawing/2014/main" id="{F7C4AACC-071D-4CE5-A008-D15F05FEF19A}"/>
                </a:ext>
              </a:extLst>
            </p:cNvPr>
            <p:cNvSpPr txBox="1"/>
            <p:nvPr/>
          </p:nvSpPr>
          <p:spPr>
            <a:xfrm>
              <a:off x="5064728" y="6373299"/>
              <a:ext cx="2062544" cy="338554"/>
            </a:xfrm>
            <a:prstGeom prst="rect">
              <a:avLst/>
            </a:prstGeom>
            <a:noFill/>
          </p:spPr>
          <p:txBody>
            <a:bodyPr wrap="square" rtlCol="0">
              <a:spAutoFit/>
            </a:bodyPr>
            <a:lstStyle/>
            <a:p>
              <a:r>
                <a:rPr lang="en-US" sz="1600" b="1" i="1" dirty="0">
                  <a:solidFill>
                    <a:srgbClr val="00B0F0"/>
                  </a:solidFill>
                  <a:latin typeface="Times New Roman" panose="02020603050405020304" pitchFamily="18" charset="0"/>
                  <a:cs typeface="Times New Roman" panose="02020603050405020304" pitchFamily="18" charset="0"/>
                </a:rPr>
                <a:t>Scholar Id:21304068 </a:t>
              </a:r>
            </a:p>
          </p:txBody>
        </p:sp>
        <p:sp>
          <p:nvSpPr>
            <p:cNvPr id="12" name="TextBox 11">
              <a:extLst>
                <a:ext uri="{FF2B5EF4-FFF2-40B4-BE49-F238E27FC236}">
                  <a16:creationId xmlns:a16="http://schemas.microsoft.com/office/drawing/2014/main" id="{1C6EA108-D6A8-41D4-AD1D-5AAE02FD47BE}"/>
                </a:ext>
              </a:extLst>
            </p:cNvPr>
            <p:cNvSpPr txBox="1"/>
            <p:nvPr/>
          </p:nvSpPr>
          <p:spPr>
            <a:xfrm>
              <a:off x="9719021" y="6344196"/>
              <a:ext cx="2472979" cy="338554"/>
            </a:xfrm>
            <a:prstGeom prst="rect">
              <a:avLst/>
            </a:prstGeom>
            <a:noFill/>
          </p:spPr>
          <p:txBody>
            <a:bodyPr wrap="square" rtlCol="0">
              <a:spAutoFit/>
            </a:bodyPr>
            <a:lstStyle/>
            <a:p>
              <a:r>
                <a:rPr lang="en-US" sz="1600" b="1" i="1" dirty="0">
                  <a:solidFill>
                    <a:srgbClr val="00B0F0"/>
                  </a:solidFill>
                  <a:latin typeface="Times New Roman" panose="02020603050405020304" pitchFamily="18" charset="0"/>
                  <a:cs typeface="Times New Roman" panose="02020603050405020304" pitchFamily="18" charset="0"/>
                </a:rPr>
                <a:t>kirti21_rs@ece.nits.ac.in</a:t>
              </a:r>
            </a:p>
          </p:txBody>
        </p:sp>
        <p:sp>
          <p:nvSpPr>
            <p:cNvPr id="13" name="TextBox 12">
              <a:extLst>
                <a:ext uri="{FF2B5EF4-FFF2-40B4-BE49-F238E27FC236}">
                  <a16:creationId xmlns:a16="http://schemas.microsoft.com/office/drawing/2014/main" id="{07A1B587-5F3C-4535-9262-8406F6385333}"/>
                </a:ext>
              </a:extLst>
            </p:cNvPr>
            <p:cNvSpPr txBox="1"/>
            <p:nvPr/>
          </p:nvSpPr>
          <p:spPr>
            <a:xfrm>
              <a:off x="646101" y="6373299"/>
              <a:ext cx="2472979" cy="338554"/>
            </a:xfrm>
            <a:prstGeom prst="rect">
              <a:avLst/>
            </a:prstGeom>
            <a:noFill/>
          </p:spPr>
          <p:txBody>
            <a:bodyPr wrap="square" rtlCol="0">
              <a:spAutoFit/>
            </a:bodyPr>
            <a:lstStyle/>
            <a:p>
              <a:r>
                <a:rPr lang="en-US" sz="1600" b="1" i="1" dirty="0">
                  <a:solidFill>
                    <a:srgbClr val="00B0F0"/>
                  </a:solidFill>
                  <a:latin typeface="Times New Roman" panose="02020603050405020304" pitchFamily="18" charset="0"/>
                  <a:cs typeface="Times New Roman" panose="02020603050405020304" pitchFamily="18" charset="0"/>
                </a:rPr>
                <a:t>Kirti Swagat Mohanty</a:t>
              </a:r>
            </a:p>
          </p:txBody>
        </p:sp>
        <p:pic>
          <p:nvPicPr>
            <p:cNvPr id="14" name="Picture 13" descr="Icon&#10;&#10;Description automatically generated">
              <a:extLst>
                <a:ext uri="{FF2B5EF4-FFF2-40B4-BE49-F238E27FC236}">
                  <a16:creationId xmlns:a16="http://schemas.microsoft.com/office/drawing/2014/main" id="{9D195D50-76D8-4FA3-9C61-E82E8704300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61700" y="6251431"/>
              <a:ext cx="460422" cy="460422"/>
            </a:xfrm>
            <a:prstGeom prst="rect">
              <a:avLst/>
            </a:prstGeom>
          </p:spPr>
        </p:pic>
        <p:pic>
          <p:nvPicPr>
            <p:cNvPr id="15" name="Picture 14" descr="Icon&#10;&#10;Description automatically generated">
              <a:extLst>
                <a:ext uri="{FF2B5EF4-FFF2-40B4-BE49-F238E27FC236}">
                  <a16:creationId xmlns:a16="http://schemas.microsoft.com/office/drawing/2014/main" id="{64644747-FD8B-4EAE-9253-A4E2E2C87A5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1415" y="6266130"/>
              <a:ext cx="494686" cy="494686"/>
            </a:xfrm>
            <a:prstGeom prst="rect">
              <a:avLst/>
            </a:prstGeom>
          </p:spPr>
        </p:pic>
        <p:pic>
          <p:nvPicPr>
            <p:cNvPr id="16" name="Picture 15" descr="Icon&#10;&#10;Description automatically generated">
              <a:extLst>
                <a:ext uri="{FF2B5EF4-FFF2-40B4-BE49-F238E27FC236}">
                  <a16:creationId xmlns:a16="http://schemas.microsoft.com/office/drawing/2014/main" id="{5FFD1315-2C44-42ED-BFE7-5D247FE1775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356450" y="6312844"/>
              <a:ext cx="401257" cy="401257"/>
            </a:xfrm>
            <a:prstGeom prst="rect">
              <a:avLst/>
            </a:prstGeom>
          </p:spPr>
        </p:pic>
      </p:grpSp>
      <p:sp>
        <p:nvSpPr>
          <p:cNvPr id="4" name="Slide Number Placeholder 3">
            <a:extLst>
              <a:ext uri="{FF2B5EF4-FFF2-40B4-BE49-F238E27FC236}">
                <a16:creationId xmlns:a16="http://schemas.microsoft.com/office/drawing/2014/main" id="{EB5FF990-4CA6-470A-A89E-5530AF1F5318}"/>
              </a:ext>
            </a:extLst>
          </p:cNvPr>
          <p:cNvSpPr>
            <a:spLocks noGrp="1"/>
          </p:cNvSpPr>
          <p:nvPr>
            <p:ph type="sldNum" sz="quarter" idx="12"/>
          </p:nvPr>
        </p:nvSpPr>
        <p:spPr/>
        <p:txBody>
          <a:bodyPr/>
          <a:lstStyle/>
          <a:p>
            <a:fld id="{F05E57AE-C7CB-4E1B-849C-35869BC6D3B3}" type="slidenum">
              <a:rPr lang="en-US" smtClean="0"/>
              <a:t>6</a:t>
            </a:fld>
            <a:endParaRPr lang="en-US"/>
          </a:p>
        </p:txBody>
      </p:sp>
    </p:spTree>
    <p:extLst>
      <p:ext uri="{BB962C8B-B14F-4D97-AF65-F5344CB8AC3E}">
        <p14:creationId xmlns:p14="http://schemas.microsoft.com/office/powerpoint/2010/main" val="1937320577"/>
      </p:ext>
    </p:extLst>
  </p:cSld>
  <p:clrMapOvr>
    <a:masterClrMapping/>
  </p:clrMapOvr>
  <mc:AlternateContent xmlns:mc="http://schemas.openxmlformats.org/markup-compatibility/2006" xmlns:p14="http://schemas.microsoft.com/office/powerpoint/2010/main">
    <mc:Choice Requires="p14">
      <p:transition spd="slow" p14:dur="6750" advClick="0"/>
    </mc:Choice>
    <mc:Fallback xmlns="">
      <p:transition spd="slow" advClick="0"/>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Different Channels</a:t>
            </a:r>
          </a:p>
        </p:txBody>
      </p:sp>
      <p:sp>
        <p:nvSpPr>
          <p:cNvPr id="3" name="Content Placeholder 2"/>
          <p:cNvSpPr>
            <a:spLocks noGrp="1"/>
          </p:cNvSpPr>
          <p:nvPr>
            <p:ph idx="1"/>
          </p:nvPr>
        </p:nvSpPr>
        <p:spPr>
          <a:xfrm>
            <a:off x="3869268" y="864108"/>
            <a:ext cx="7315200" cy="460423"/>
          </a:xfrm>
        </p:spPr>
        <p:txBody>
          <a:bodyPr/>
          <a:lstStyle/>
          <a:p>
            <a:r>
              <a:rPr lang="en-US" b="1" dirty="0">
                <a:latin typeface="Garamond" panose="02020404030301010803" pitchFamily="18" charset="0"/>
              </a:rPr>
              <a:t>Binary Symmetric Channel:</a:t>
            </a:r>
          </a:p>
        </p:txBody>
      </p:sp>
      <p:grpSp>
        <p:nvGrpSpPr>
          <p:cNvPr id="7" name="Group 6">
            <a:extLst>
              <a:ext uri="{FF2B5EF4-FFF2-40B4-BE49-F238E27FC236}">
                <a16:creationId xmlns:a16="http://schemas.microsoft.com/office/drawing/2014/main" id="{CEB85B56-A73D-4262-BDC2-8462C69195EA}"/>
              </a:ext>
            </a:extLst>
          </p:cNvPr>
          <p:cNvGrpSpPr/>
          <p:nvPr/>
        </p:nvGrpSpPr>
        <p:grpSpPr>
          <a:xfrm>
            <a:off x="15629" y="46604"/>
            <a:ext cx="11074617" cy="693969"/>
            <a:chOff x="15629" y="46604"/>
            <a:chExt cx="11074617" cy="693969"/>
          </a:xfrm>
        </p:grpSpPr>
        <p:sp>
          <p:nvSpPr>
            <p:cNvPr id="8" name="Rectangle 7">
              <a:extLst>
                <a:ext uri="{FF2B5EF4-FFF2-40B4-BE49-F238E27FC236}">
                  <a16:creationId xmlns:a16="http://schemas.microsoft.com/office/drawing/2014/main" id="{DC98AC4A-4379-49C6-838B-97C12D58E580}"/>
                </a:ext>
              </a:extLst>
            </p:cNvPr>
            <p:cNvSpPr/>
            <p:nvPr/>
          </p:nvSpPr>
          <p:spPr>
            <a:xfrm>
              <a:off x="744972" y="208922"/>
              <a:ext cx="10345274" cy="369332"/>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lIns="91440" tIns="45720" rIns="91440" bIns="45720">
              <a:spAutoFit/>
              <a:scene3d>
                <a:camera prst="orthographicFront"/>
                <a:lightRig rig="threePt" dir="t"/>
              </a:scene3d>
              <a:sp3d extrusionH="57150">
                <a:bevelT w="38100" h="38100" prst="relaxedInset"/>
              </a:sp3d>
            </a:bodyPr>
            <a:lstStyle/>
            <a:p>
              <a:r>
                <a:rPr lang="en-US" b="1" cap="none" spc="0" dirty="0">
                  <a:ln w="0"/>
                  <a:solidFill>
                    <a:schemeClr val="tx1"/>
                  </a:solidFill>
                  <a:effectLst>
                    <a:outerShdw blurRad="50800" dist="38100" dir="2700000" algn="tl" rotWithShape="0">
                      <a:prstClr val="black">
                        <a:alpha val="40000"/>
                      </a:prstClr>
                    </a:outerShdw>
                  </a:effectLst>
                </a:rPr>
                <a:t>Department of Electronics and Communication Engineering, NIT Silchar </a:t>
              </a:r>
            </a:p>
          </p:txBody>
        </p:sp>
        <p:pic>
          <p:nvPicPr>
            <p:cNvPr id="9" name="Picture 8">
              <a:extLst>
                <a:ext uri="{FF2B5EF4-FFF2-40B4-BE49-F238E27FC236}">
                  <a16:creationId xmlns:a16="http://schemas.microsoft.com/office/drawing/2014/main" id="{F74EE9CF-9C62-46DF-87B1-7282C66F2F2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629" y="46604"/>
              <a:ext cx="729343" cy="69396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grpSp>
        <p:nvGrpSpPr>
          <p:cNvPr id="10" name="Group 9">
            <a:extLst>
              <a:ext uri="{FF2B5EF4-FFF2-40B4-BE49-F238E27FC236}">
                <a16:creationId xmlns:a16="http://schemas.microsoft.com/office/drawing/2014/main" id="{C0B21F0D-DE95-4CE8-925F-4F2AFB579B0F}"/>
              </a:ext>
            </a:extLst>
          </p:cNvPr>
          <p:cNvGrpSpPr/>
          <p:nvPr/>
        </p:nvGrpSpPr>
        <p:grpSpPr>
          <a:xfrm>
            <a:off x="151415" y="6251431"/>
            <a:ext cx="12040585" cy="509385"/>
            <a:chOff x="151415" y="6251431"/>
            <a:chExt cx="12040585" cy="509385"/>
          </a:xfrm>
        </p:grpSpPr>
        <p:sp>
          <p:nvSpPr>
            <p:cNvPr id="11" name="TextBox 10">
              <a:extLst>
                <a:ext uri="{FF2B5EF4-FFF2-40B4-BE49-F238E27FC236}">
                  <a16:creationId xmlns:a16="http://schemas.microsoft.com/office/drawing/2014/main" id="{F7C4AACC-071D-4CE5-A008-D15F05FEF19A}"/>
                </a:ext>
              </a:extLst>
            </p:cNvPr>
            <p:cNvSpPr txBox="1"/>
            <p:nvPr/>
          </p:nvSpPr>
          <p:spPr>
            <a:xfrm>
              <a:off x="5064728" y="6373299"/>
              <a:ext cx="2062544" cy="338554"/>
            </a:xfrm>
            <a:prstGeom prst="rect">
              <a:avLst/>
            </a:prstGeom>
            <a:noFill/>
          </p:spPr>
          <p:txBody>
            <a:bodyPr wrap="square" rtlCol="0">
              <a:spAutoFit/>
            </a:bodyPr>
            <a:lstStyle/>
            <a:p>
              <a:r>
                <a:rPr lang="en-US" sz="1600" b="1" i="1" dirty="0">
                  <a:solidFill>
                    <a:srgbClr val="00B0F0"/>
                  </a:solidFill>
                  <a:latin typeface="Times New Roman" panose="02020603050405020304" pitchFamily="18" charset="0"/>
                  <a:cs typeface="Times New Roman" panose="02020603050405020304" pitchFamily="18" charset="0"/>
                </a:rPr>
                <a:t>Scholar Id:21304068 </a:t>
              </a:r>
            </a:p>
          </p:txBody>
        </p:sp>
        <p:sp>
          <p:nvSpPr>
            <p:cNvPr id="12" name="TextBox 11">
              <a:extLst>
                <a:ext uri="{FF2B5EF4-FFF2-40B4-BE49-F238E27FC236}">
                  <a16:creationId xmlns:a16="http://schemas.microsoft.com/office/drawing/2014/main" id="{1C6EA108-D6A8-41D4-AD1D-5AAE02FD47BE}"/>
                </a:ext>
              </a:extLst>
            </p:cNvPr>
            <p:cNvSpPr txBox="1"/>
            <p:nvPr/>
          </p:nvSpPr>
          <p:spPr>
            <a:xfrm>
              <a:off x="9719021" y="6344196"/>
              <a:ext cx="2472979" cy="338554"/>
            </a:xfrm>
            <a:prstGeom prst="rect">
              <a:avLst/>
            </a:prstGeom>
            <a:noFill/>
          </p:spPr>
          <p:txBody>
            <a:bodyPr wrap="square" rtlCol="0">
              <a:spAutoFit/>
            </a:bodyPr>
            <a:lstStyle/>
            <a:p>
              <a:r>
                <a:rPr lang="en-US" sz="1600" b="1" i="1" dirty="0">
                  <a:solidFill>
                    <a:srgbClr val="00B0F0"/>
                  </a:solidFill>
                  <a:latin typeface="Times New Roman" panose="02020603050405020304" pitchFamily="18" charset="0"/>
                  <a:cs typeface="Times New Roman" panose="02020603050405020304" pitchFamily="18" charset="0"/>
                </a:rPr>
                <a:t>kirti21_rs@ece.nits.ac.in</a:t>
              </a:r>
            </a:p>
          </p:txBody>
        </p:sp>
        <p:sp>
          <p:nvSpPr>
            <p:cNvPr id="13" name="TextBox 12">
              <a:extLst>
                <a:ext uri="{FF2B5EF4-FFF2-40B4-BE49-F238E27FC236}">
                  <a16:creationId xmlns:a16="http://schemas.microsoft.com/office/drawing/2014/main" id="{07A1B587-5F3C-4535-9262-8406F6385333}"/>
                </a:ext>
              </a:extLst>
            </p:cNvPr>
            <p:cNvSpPr txBox="1"/>
            <p:nvPr/>
          </p:nvSpPr>
          <p:spPr>
            <a:xfrm>
              <a:off x="646101" y="6373299"/>
              <a:ext cx="2472979" cy="338554"/>
            </a:xfrm>
            <a:prstGeom prst="rect">
              <a:avLst/>
            </a:prstGeom>
            <a:noFill/>
          </p:spPr>
          <p:txBody>
            <a:bodyPr wrap="square" rtlCol="0">
              <a:spAutoFit/>
            </a:bodyPr>
            <a:lstStyle/>
            <a:p>
              <a:r>
                <a:rPr lang="en-US" sz="1600" b="1" i="1" dirty="0">
                  <a:solidFill>
                    <a:srgbClr val="00B0F0"/>
                  </a:solidFill>
                  <a:latin typeface="Times New Roman" panose="02020603050405020304" pitchFamily="18" charset="0"/>
                  <a:cs typeface="Times New Roman" panose="02020603050405020304" pitchFamily="18" charset="0"/>
                </a:rPr>
                <a:t>Kirti Swagat Mohanty</a:t>
              </a:r>
            </a:p>
          </p:txBody>
        </p:sp>
        <p:pic>
          <p:nvPicPr>
            <p:cNvPr id="14" name="Picture 13" descr="Icon&#10;&#10;Description automatically generated">
              <a:extLst>
                <a:ext uri="{FF2B5EF4-FFF2-40B4-BE49-F238E27FC236}">
                  <a16:creationId xmlns:a16="http://schemas.microsoft.com/office/drawing/2014/main" id="{9D195D50-76D8-4FA3-9C61-E82E8704300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61700" y="6251431"/>
              <a:ext cx="460422" cy="460422"/>
            </a:xfrm>
            <a:prstGeom prst="rect">
              <a:avLst/>
            </a:prstGeom>
          </p:spPr>
        </p:pic>
        <p:pic>
          <p:nvPicPr>
            <p:cNvPr id="15" name="Picture 14" descr="Icon&#10;&#10;Description automatically generated">
              <a:extLst>
                <a:ext uri="{FF2B5EF4-FFF2-40B4-BE49-F238E27FC236}">
                  <a16:creationId xmlns:a16="http://schemas.microsoft.com/office/drawing/2014/main" id="{64644747-FD8B-4EAE-9253-A4E2E2C87A5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1415" y="6266130"/>
              <a:ext cx="494686" cy="494686"/>
            </a:xfrm>
            <a:prstGeom prst="rect">
              <a:avLst/>
            </a:prstGeom>
          </p:spPr>
        </p:pic>
        <p:pic>
          <p:nvPicPr>
            <p:cNvPr id="16" name="Picture 15" descr="Icon&#10;&#10;Description automatically generated">
              <a:extLst>
                <a:ext uri="{FF2B5EF4-FFF2-40B4-BE49-F238E27FC236}">
                  <a16:creationId xmlns:a16="http://schemas.microsoft.com/office/drawing/2014/main" id="{5FFD1315-2C44-42ED-BFE7-5D247FE1775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356450" y="6312844"/>
              <a:ext cx="401257" cy="401257"/>
            </a:xfrm>
            <a:prstGeom prst="rect">
              <a:avLst/>
            </a:prstGeom>
          </p:spPr>
        </p:pic>
      </p:grpSp>
      <p:sp>
        <p:nvSpPr>
          <p:cNvPr id="4" name="Slide Number Placeholder 3">
            <a:extLst>
              <a:ext uri="{FF2B5EF4-FFF2-40B4-BE49-F238E27FC236}">
                <a16:creationId xmlns:a16="http://schemas.microsoft.com/office/drawing/2014/main" id="{EB5FF990-4CA6-470A-A89E-5530AF1F5318}"/>
              </a:ext>
            </a:extLst>
          </p:cNvPr>
          <p:cNvSpPr>
            <a:spLocks noGrp="1"/>
          </p:cNvSpPr>
          <p:nvPr>
            <p:ph type="sldNum" sz="quarter" idx="12"/>
          </p:nvPr>
        </p:nvSpPr>
        <p:spPr/>
        <p:txBody>
          <a:bodyPr/>
          <a:lstStyle/>
          <a:p>
            <a:fld id="{F05E57AE-C7CB-4E1B-849C-35869BC6D3B3}" type="slidenum">
              <a:rPr lang="en-US" smtClean="0"/>
              <a:t>60</a:t>
            </a:fld>
            <a:endParaRPr lang="en-US"/>
          </a:p>
        </p:txBody>
      </p:sp>
      <p:grpSp>
        <p:nvGrpSpPr>
          <p:cNvPr id="17" name="Group 16">
            <a:extLst>
              <a:ext uri="{FF2B5EF4-FFF2-40B4-BE49-F238E27FC236}">
                <a16:creationId xmlns:a16="http://schemas.microsoft.com/office/drawing/2014/main" id="{03C007B7-C389-4114-820E-E89DA7FB283C}"/>
              </a:ext>
            </a:extLst>
          </p:cNvPr>
          <p:cNvGrpSpPr/>
          <p:nvPr/>
        </p:nvGrpSpPr>
        <p:grpSpPr>
          <a:xfrm>
            <a:off x="4256906" y="1232583"/>
            <a:ext cx="2675522" cy="1468088"/>
            <a:chOff x="2300193" y="917944"/>
            <a:chExt cx="3013697" cy="1866454"/>
          </a:xfrm>
        </p:grpSpPr>
        <p:sp>
          <p:nvSpPr>
            <p:cNvPr id="18" name="TextBox 17">
              <a:extLst>
                <a:ext uri="{FF2B5EF4-FFF2-40B4-BE49-F238E27FC236}">
                  <a16:creationId xmlns:a16="http://schemas.microsoft.com/office/drawing/2014/main" id="{2E16D317-2438-42B3-B15C-724665540FCA}"/>
                </a:ext>
              </a:extLst>
            </p:cNvPr>
            <p:cNvSpPr txBox="1"/>
            <p:nvPr/>
          </p:nvSpPr>
          <p:spPr>
            <a:xfrm>
              <a:off x="4673499" y="1435703"/>
              <a:ext cx="267877" cy="328270"/>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0</a:t>
              </a:r>
            </a:p>
          </p:txBody>
        </p:sp>
        <p:cxnSp>
          <p:nvCxnSpPr>
            <p:cNvPr id="19" name="Straight Arrow Connector 18">
              <a:extLst>
                <a:ext uri="{FF2B5EF4-FFF2-40B4-BE49-F238E27FC236}">
                  <a16:creationId xmlns:a16="http://schemas.microsoft.com/office/drawing/2014/main" id="{13EAB048-F5D9-4960-94F2-CE84F175E130}"/>
                </a:ext>
              </a:extLst>
            </p:cNvPr>
            <p:cNvCxnSpPr/>
            <p:nvPr/>
          </p:nvCxnSpPr>
          <p:spPr>
            <a:xfrm>
              <a:off x="2677351" y="1447992"/>
              <a:ext cx="190584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A14BB7F3-B403-46EA-AC7E-D8B87BB779EC}"/>
                </a:ext>
              </a:extLst>
            </p:cNvPr>
            <p:cNvCxnSpPr/>
            <p:nvPr/>
          </p:nvCxnSpPr>
          <p:spPr>
            <a:xfrm>
              <a:off x="2677351" y="2349858"/>
              <a:ext cx="190584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id="{F5CC6F39-5DE8-4A20-B66D-B89023D16829}"/>
                </a:ext>
              </a:extLst>
            </p:cNvPr>
            <p:cNvCxnSpPr>
              <a:cxnSpLocks/>
            </p:cNvCxnSpPr>
            <p:nvPr/>
          </p:nvCxnSpPr>
          <p:spPr>
            <a:xfrm>
              <a:off x="2677351" y="1447992"/>
              <a:ext cx="1905848" cy="90186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id="{42822DCB-967A-49F5-A3D3-09FE5450BA4E}"/>
                </a:ext>
              </a:extLst>
            </p:cNvPr>
            <p:cNvCxnSpPr>
              <a:cxnSpLocks/>
            </p:cNvCxnSpPr>
            <p:nvPr/>
          </p:nvCxnSpPr>
          <p:spPr>
            <a:xfrm flipV="1">
              <a:off x="2677350" y="1447991"/>
              <a:ext cx="1905849" cy="90186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3" name="TextBox 22">
              <a:extLst>
                <a:ext uri="{FF2B5EF4-FFF2-40B4-BE49-F238E27FC236}">
                  <a16:creationId xmlns:a16="http://schemas.microsoft.com/office/drawing/2014/main" id="{C81759E4-048F-442C-8E19-284276C166E6}"/>
                </a:ext>
              </a:extLst>
            </p:cNvPr>
            <p:cNvSpPr txBox="1"/>
            <p:nvPr/>
          </p:nvSpPr>
          <p:spPr>
            <a:xfrm>
              <a:off x="2437027" y="966045"/>
              <a:ext cx="582679" cy="356519"/>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 X</a:t>
              </a:r>
            </a:p>
          </p:txBody>
        </p:sp>
        <p:sp>
          <p:nvSpPr>
            <p:cNvPr id="24" name="TextBox 23">
              <a:extLst>
                <a:ext uri="{FF2B5EF4-FFF2-40B4-BE49-F238E27FC236}">
                  <a16:creationId xmlns:a16="http://schemas.microsoft.com/office/drawing/2014/main" id="{C46A470E-3F12-4F2B-BAC2-15E21FAB363A}"/>
                </a:ext>
              </a:extLst>
            </p:cNvPr>
            <p:cNvSpPr txBox="1"/>
            <p:nvPr/>
          </p:nvSpPr>
          <p:spPr>
            <a:xfrm>
              <a:off x="4541903" y="917944"/>
              <a:ext cx="771987" cy="356519"/>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 y</a:t>
              </a:r>
            </a:p>
          </p:txBody>
        </p:sp>
        <p:sp>
          <p:nvSpPr>
            <p:cNvPr id="25" name="TextBox 24">
              <a:extLst>
                <a:ext uri="{FF2B5EF4-FFF2-40B4-BE49-F238E27FC236}">
                  <a16:creationId xmlns:a16="http://schemas.microsoft.com/office/drawing/2014/main" id="{4589F21E-8FB2-4904-B116-5B1A6EB5495E}"/>
                </a:ext>
              </a:extLst>
            </p:cNvPr>
            <p:cNvSpPr txBox="1"/>
            <p:nvPr/>
          </p:nvSpPr>
          <p:spPr>
            <a:xfrm>
              <a:off x="4221102" y="1534207"/>
              <a:ext cx="286626" cy="356519"/>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P</a:t>
              </a:r>
            </a:p>
          </p:txBody>
        </p:sp>
        <p:sp>
          <p:nvSpPr>
            <p:cNvPr id="26" name="TextBox 25">
              <a:extLst>
                <a:ext uri="{FF2B5EF4-FFF2-40B4-BE49-F238E27FC236}">
                  <a16:creationId xmlns:a16="http://schemas.microsoft.com/office/drawing/2014/main" id="{B397621B-D8F7-48AA-B0C1-C2B3280C007F}"/>
                </a:ext>
              </a:extLst>
            </p:cNvPr>
            <p:cNvSpPr txBox="1"/>
            <p:nvPr/>
          </p:nvSpPr>
          <p:spPr>
            <a:xfrm>
              <a:off x="4288787" y="1961675"/>
              <a:ext cx="286626" cy="356519"/>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P</a:t>
              </a:r>
            </a:p>
          </p:txBody>
        </p:sp>
        <p:sp>
          <p:nvSpPr>
            <p:cNvPr id="27" name="TextBox 26">
              <a:extLst>
                <a:ext uri="{FF2B5EF4-FFF2-40B4-BE49-F238E27FC236}">
                  <a16:creationId xmlns:a16="http://schemas.microsoft.com/office/drawing/2014/main" id="{66A0E4EA-F4BB-47A4-9CD4-6EAA7B59F5E6}"/>
                </a:ext>
              </a:extLst>
            </p:cNvPr>
            <p:cNvSpPr txBox="1"/>
            <p:nvPr/>
          </p:nvSpPr>
          <p:spPr>
            <a:xfrm flipH="1">
              <a:off x="3538891" y="1146379"/>
              <a:ext cx="1696994" cy="414523"/>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1-P</a:t>
              </a:r>
            </a:p>
          </p:txBody>
        </p:sp>
        <p:sp>
          <p:nvSpPr>
            <p:cNvPr id="28" name="TextBox 27">
              <a:extLst>
                <a:ext uri="{FF2B5EF4-FFF2-40B4-BE49-F238E27FC236}">
                  <a16:creationId xmlns:a16="http://schemas.microsoft.com/office/drawing/2014/main" id="{71152B7A-E72B-48E6-A5B5-8FB57F3EF719}"/>
                </a:ext>
              </a:extLst>
            </p:cNvPr>
            <p:cNvSpPr txBox="1"/>
            <p:nvPr/>
          </p:nvSpPr>
          <p:spPr>
            <a:xfrm>
              <a:off x="3468945" y="2369875"/>
              <a:ext cx="921572" cy="414523"/>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1-P</a:t>
              </a:r>
            </a:p>
          </p:txBody>
        </p:sp>
        <p:sp>
          <p:nvSpPr>
            <p:cNvPr id="29" name="TextBox 28">
              <a:extLst>
                <a:ext uri="{FF2B5EF4-FFF2-40B4-BE49-F238E27FC236}">
                  <a16:creationId xmlns:a16="http://schemas.microsoft.com/office/drawing/2014/main" id="{4E3BE1CA-7616-4F8C-AC62-34D56B44D9B3}"/>
                </a:ext>
              </a:extLst>
            </p:cNvPr>
            <p:cNvSpPr txBox="1"/>
            <p:nvPr/>
          </p:nvSpPr>
          <p:spPr>
            <a:xfrm>
              <a:off x="2401002" y="2215395"/>
              <a:ext cx="276348" cy="356519"/>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1</a:t>
              </a:r>
            </a:p>
          </p:txBody>
        </p:sp>
        <p:sp>
          <p:nvSpPr>
            <p:cNvPr id="30" name="TextBox 29">
              <a:extLst>
                <a:ext uri="{FF2B5EF4-FFF2-40B4-BE49-F238E27FC236}">
                  <a16:creationId xmlns:a16="http://schemas.microsoft.com/office/drawing/2014/main" id="{9F19B897-152E-49B7-9D31-76ADADF2D891}"/>
                </a:ext>
              </a:extLst>
            </p:cNvPr>
            <p:cNvSpPr txBox="1"/>
            <p:nvPr/>
          </p:nvSpPr>
          <p:spPr>
            <a:xfrm>
              <a:off x="4541903" y="2198436"/>
              <a:ext cx="276348" cy="356519"/>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1</a:t>
              </a:r>
            </a:p>
          </p:txBody>
        </p:sp>
        <p:sp>
          <p:nvSpPr>
            <p:cNvPr id="31" name="TextBox 30">
              <a:extLst>
                <a:ext uri="{FF2B5EF4-FFF2-40B4-BE49-F238E27FC236}">
                  <a16:creationId xmlns:a16="http://schemas.microsoft.com/office/drawing/2014/main" id="{7F8A1018-3B3F-4828-A99A-D029A0153396}"/>
                </a:ext>
              </a:extLst>
            </p:cNvPr>
            <p:cNvSpPr txBox="1"/>
            <p:nvPr/>
          </p:nvSpPr>
          <p:spPr>
            <a:xfrm>
              <a:off x="2300193" y="1362072"/>
              <a:ext cx="301686"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0</a:t>
              </a:r>
            </a:p>
          </p:txBody>
        </p:sp>
      </p:grpSp>
      <p:sp>
        <p:nvSpPr>
          <p:cNvPr id="32" name="TextBox 31">
            <a:extLst>
              <a:ext uri="{FF2B5EF4-FFF2-40B4-BE49-F238E27FC236}">
                <a16:creationId xmlns:a16="http://schemas.microsoft.com/office/drawing/2014/main" id="{1B12CE35-3A16-4C3F-BBCC-57EF93A56AE6}"/>
              </a:ext>
            </a:extLst>
          </p:cNvPr>
          <p:cNvSpPr txBox="1"/>
          <p:nvPr/>
        </p:nvSpPr>
        <p:spPr>
          <a:xfrm>
            <a:off x="4318220" y="2722593"/>
            <a:ext cx="4764441" cy="338554"/>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Fig. 3. Binary Symmetric channel</a:t>
            </a: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4398874A-4B99-4B0A-968B-45459CEF3CEC}"/>
                  </a:ext>
                </a:extLst>
              </p:cNvPr>
              <p:cNvSpPr txBox="1"/>
              <p:nvPr/>
            </p:nvSpPr>
            <p:spPr>
              <a:xfrm>
                <a:off x="7215001" y="1466863"/>
                <a:ext cx="4909512" cy="911275"/>
              </a:xfrm>
              <a:prstGeom prst="rect">
                <a:avLst/>
              </a:prstGeom>
              <a:noFill/>
            </p:spPr>
            <p:txBody>
              <a:bodyPr wrap="square" rtlCol="0">
                <a:spAutoFit/>
              </a:bodyPr>
              <a:lstStyle/>
              <a:p>
                <a:r>
                  <a:rPr lang="en-US" sz="2000" dirty="0">
                    <a:latin typeface="Garamond" panose="02020404030301010803" pitchFamily="18" charset="0"/>
                    <a:cs typeface="Times New Roman" panose="02020603050405020304" pitchFamily="18" charset="0"/>
                  </a:rPr>
                  <a:t>Channel matrix </a:t>
                </a:r>
                <a14:m>
                  <m:oMath xmlns:m="http://schemas.openxmlformats.org/officeDocument/2006/math">
                    <m:r>
                      <a:rPr lang="en-US" sz="2000" b="0" i="1" smtClean="0">
                        <a:latin typeface="Cambria Math" panose="02040503050406030204" pitchFamily="18" charset="0"/>
                      </a:rPr>
                      <m:t>𝑍</m:t>
                    </m:r>
                    <m:r>
                      <a:rPr lang="en-US" sz="2000" b="0" i="1" smtClean="0">
                        <a:latin typeface="Cambria Math" panose="02040503050406030204" pitchFamily="18" charset="0"/>
                      </a:rPr>
                      <m:t>=</m:t>
                    </m:r>
                    <m:d>
                      <m:dPr>
                        <m:ctrlPr>
                          <a:rPr lang="en-US" sz="2000" b="0" i="1" smtClean="0">
                            <a:latin typeface="Cambria Math" panose="02040503050406030204" pitchFamily="18" charset="0"/>
                          </a:rPr>
                        </m:ctrlPr>
                      </m:dPr>
                      <m:e>
                        <m:m>
                          <m:mPr>
                            <m:mcs>
                              <m:mc>
                                <m:mcPr>
                                  <m:count m:val="2"/>
                                  <m:mcJc m:val="center"/>
                                </m:mcPr>
                              </m:mc>
                            </m:mcs>
                            <m:ctrlPr>
                              <a:rPr lang="en-US" sz="2000" b="0" i="1" smtClean="0">
                                <a:latin typeface="Cambria Math" panose="02040503050406030204" pitchFamily="18" charset="0"/>
                              </a:rPr>
                            </m:ctrlPr>
                          </m:mPr>
                          <m:mr>
                            <m:e>
                              <m:r>
                                <m:rPr>
                                  <m:brk m:alnAt="7"/>
                                </m:rPr>
                                <a:rPr lang="en-US" sz="2000" b="0" i="1" smtClean="0">
                                  <a:latin typeface="Cambria Math" panose="02040503050406030204" pitchFamily="18" charset="0"/>
                                </a:rPr>
                                <m:t>1</m:t>
                              </m:r>
                              <m:r>
                                <a:rPr lang="en-US" sz="2000" b="0" i="1" smtClean="0">
                                  <a:latin typeface="Cambria Math" panose="02040503050406030204" pitchFamily="18" charset="0"/>
                                </a:rPr>
                                <m:t>−</m:t>
                              </m:r>
                              <m:r>
                                <a:rPr lang="en-US" sz="2000" b="0" i="1" smtClean="0">
                                  <a:latin typeface="Cambria Math" panose="02040503050406030204" pitchFamily="18" charset="0"/>
                                </a:rPr>
                                <m:t>𝑃</m:t>
                              </m:r>
                            </m:e>
                            <m:e>
                              <m:r>
                                <a:rPr lang="en-US" sz="2000" b="0" i="1" smtClean="0">
                                  <a:latin typeface="Cambria Math" panose="02040503050406030204" pitchFamily="18" charset="0"/>
                                </a:rPr>
                                <m:t>𝑃</m:t>
                              </m:r>
                            </m:e>
                          </m:mr>
                          <m:mr>
                            <m:e>
                              <m:r>
                                <a:rPr lang="en-US" sz="2000" b="0" i="1" smtClean="0">
                                  <a:latin typeface="Cambria Math" panose="02040503050406030204" pitchFamily="18" charset="0"/>
                                </a:rPr>
                                <m:t>𝑃</m:t>
                              </m:r>
                            </m:e>
                            <m:e>
                              <m:r>
                                <a:rPr lang="en-US" sz="2000" b="0" i="1" smtClean="0">
                                  <a:latin typeface="Cambria Math" panose="02040503050406030204" pitchFamily="18" charset="0"/>
                                </a:rPr>
                                <m:t>1−</m:t>
                              </m:r>
                              <m:r>
                                <a:rPr lang="en-US" sz="2000" b="0" i="1" smtClean="0">
                                  <a:latin typeface="Cambria Math" panose="02040503050406030204" pitchFamily="18" charset="0"/>
                                </a:rPr>
                                <m:t>𝑃</m:t>
                              </m:r>
                            </m:e>
                          </m:mr>
                        </m:m>
                      </m:e>
                    </m:d>
                  </m:oMath>
                </a14:m>
                <a:endParaRPr lang="en-US" sz="2000" b="0" dirty="0">
                  <a:latin typeface="Garamond" panose="02020404030301010803"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𝑃</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𝑋</m:t>
                          </m:r>
                          <m:r>
                            <a:rPr lang="en-US" sz="2000" b="0" i="1" smtClean="0">
                              <a:latin typeface="Cambria Math" panose="02040503050406030204" pitchFamily="18" charset="0"/>
                            </a:rPr>
                            <m:t>=0</m:t>
                          </m:r>
                        </m:e>
                      </m:d>
                      <m:r>
                        <a:rPr lang="en-US" sz="2000" b="0" i="1" smtClean="0">
                          <a:latin typeface="Cambria Math" panose="02040503050406030204" pitchFamily="18" charset="0"/>
                        </a:rPr>
                        <m:t>=</m:t>
                      </m:r>
                      <m:r>
                        <a:rPr lang="en-US" sz="2000" b="0" i="1" smtClean="0">
                          <a:latin typeface="Cambria Math" panose="02040503050406030204" pitchFamily="18" charset="0"/>
                        </a:rPr>
                        <m:t>𝑃</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𝑋</m:t>
                          </m:r>
                          <m:r>
                            <a:rPr lang="en-US" sz="2000" b="0" i="1" smtClean="0">
                              <a:latin typeface="Cambria Math" panose="02040503050406030204" pitchFamily="18" charset="0"/>
                            </a:rPr>
                            <m:t>=1</m:t>
                          </m:r>
                        </m:e>
                      </m:d>
                      <m:r>
                        <a:rPr lang="en-US" sz="2000" b="0" i="1" smtClean="0">
                          <a:latin typeface="Cambria Math" panose="02040503050406030204" pitchFamily="18" charset="0"/>
                        </a:rPr>
                        <m:t>=0.5</m:t>
                      </m:r>
                    </m:oMath>
                  </m:oMathPara>
                </a14:m>
                <a:endParaRPr lang="en-US" sz="2000" dirty="0">
                  <a:latin typeface="Garamond" panose="02020404030301010803" pitchFamily="18" charset="0"/>
                  <a:cs typeface="Times New Roman" panose="02020603050405020304" pitchFamily="18" charset="0"/>
                </a:endParaRPr>
              </a:p>
            </p:txBody>
          </p:sp>
        </mc:Choice>
        <mc:Fallback xmlns="">
          <p:sp>
            <p:nvSpPr>
              <p:cNvPr id="33" name="TextBox 32">
                <a:extLst>
                  <a:ext uri="{FF2B5EF4-FFF2-40B4-BE49-F238E27FC236}">
                    <a16:creationId xmlns:a16="http://schemas.microsoft.com/office/drawing/2014/main" id="{4398874A-4B99-4B0A-968B-45459CEF3CEC}"/>
                  </a:ext>
                </a:extLst>
              </p:cNvPr>
              <p:cNvSpPr txBox="1">
                <a:spLocks noRot="1" noChangeAspect="1" noMove="1" noResize="1" noEditPoints="1" noAdjustHandles="1" noChangeArrowheads="1" noChangeShapeType="1" noTextEdit="1"/>
              </p:cNvSpPr>
              <p:nvPr/>
            </p:nvSpPr>
            <p:spPr>
              <a:xfrm>
                <a:off x="7215001" y="1466863"/>
                <a:ext cx="4909512" cy="911275"/>
              </a:xfrm>
              <a:prstGeom prst="rect">
                <a:avLst/>
              </a:prstGeom>
              <a:blipFill>
                <a:blip r:embed="rId6"/>
                <a:stretch>
                  <a:fillRect l="-1366"/>
                </a:stretch>
              </a:blipFill>
            </p:spPr>
            <p:txBody>
              <a:bodyPr/>
              <a:lstStyle/>
              <a:p>
                <a:r>
                  <a:rPr lang="en-IN">
                    <a:noFill/>
                  </a:rPr>
                  <a:t> </a:t>
                </a:r>
              </a:p>
            </p:txBody>
          </p:sp>
        </mc:Fallback>
      </mc:AlternateContent>
      <p:sp>
        <p:nvSpPr>
          <p:cNvPr id="34" name="Content Placeholder 2">
            <a:extLst>
              <a:ext uri="{FF2B5EF4-FFF2-40B4-BE49-F238E27FC236}">
                <a16:creationId xmlns:a16="http://schemas.microsoft.com/office/drawing/2014/main" id="{2CDCC36B-50F2-4D8F-B627-05F75C2BBD72}"/>
              </a:ext>
            </a:extLst>
          </p:cNvPr>
          <p:cNvSpPr txBox="1">
            <a:spLocks/>
          </p:cNvSpPr>
          <p:nvPr/>
        </p:nvSpPr>
        <p:spPr>
          <a:xfrm>
            <a:off x="4084398" y="3295012"/>
            <a:ext cx="7315200" cy="460423"/>
          </a:xfrm>
          <a:prstGeom prst="rect">
            <a:avLst/>
          </a:prstGeom>
        </p:spPr>
        <p:txBody>
          <a:bodyPr vert="horz" lIns="91440" tIns="45720" rIns="91440" bIns="45720" rtlCol="0" anchor="ctr">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r>
              <a:rPr lang="en-US" b="1" dirty="0">
                <a:latin typeface="Garamond" panose="02020404030301010803" pitchFamily="18" charset="0"/>
              </a:rPr>
              <a:t>Binary Erasure Channel:</a:t>
            </a:r>
          </a:p>
        </p:txBody>
      </p:sp>
      <p:grpSp>
        <p:nvGrpSpPr>
          <p:cNvPr id="35" name="Group 34">
            <a:extLst>
              <a:ext uri="{FF2B5EF4-FFF2-40B4-BE49-F238E27FC236}">
                <a16:creationId xmlns:a16="http://schemas.microsoft.com/office/drawing/2014/main" id="{C6F73F16-6489-4D79-82E6-E2AC415B2860}"/>
              </a:ext>
            </a:extLst>
          </p:cNvPr>
          <p:cNvGrpSpPr/>
          <p:nvPr/>
        </p:nvGrpSpPr>
        <p:grpSpPr>
          <a:xfrm>
            <a:off x="4524739" y="3655090"/>
            <a:ext cx="4494211" cy="1477891"/>
            <a:chOff x="972778" y="3714086"/>
            <a:chExt cx="6356948" cy="2117215"/>
          </a:xfrm>
        </p:grpSpPr>
        <p:cxnSp>
          <p:nvCxnSpPr>
            <p:cNvPr id="36" name="Straight Arrow Connector 35">
              <a:extLst>
                <a:ext uri="{FF2B5EF4-FFF2-40B4-BE49-F238E27FC236}">
                  <a16:creationId xmlns:a16="http://schemas.microsoft.com/office/drawing/2014/main" id="{387145C8-5A23-4133-9CF4-F04C1B872E6C}"/>
                </a:ext>
              </a:extLst>
            </p:cNvPr>
            <p:cNvCxnSpPr/>
            <p:nvPr/>
          </p:nvCxnSpPr>
          <p:spPr>
            <a:xfrm>
              <a:off x="1293386" y="4260574"/>
              <a:ext cx="208059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7" name="Straight Arrow Connector 36">
              <a:extLst>
                <a:ext uri="{FF2B5EF4-FFF2-40B4-BE49-F238E27FC236}">
                  <a16:creationId xmlns:a16="http://schemas.microsoft.com/office/drawing/2014/main" id="{6F846B8F-136B-4E2E-B294-D06E64FBA801}"/>
                </a:ext>
              </a:extLst>
            </p:cNvPr>
            <p:cNvCxnSpPr>
              <a:cxnSpLocks/>
            </p:cNvCxnSpPr>
            <p:nvPr/>
          </p:nvCxnSpPr>
          <p:spPr>
            <a:xfrm flipV="1">
              <a:off x="1338469" y="4807953"/>
              <a:ext cx="2035509" cy="71820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8" name="Straight Arrow Connector 37">
              <a:extLst>
                <a:ext uri="{FF2B5EF4-FFF2-40B4-BE49-F238E27FC236}">
                  <a16:creationId xmlns:a16="http://schemas.microsoft.com/office/drawing/2014/main" id="{88352488-E09E-45E1-8372-2B3D2E8022BA}"/>
                </a:ext>
              </a:extLst>
            </p:cNvPr>
            <p:cNvCxnSpPr/>
            <p:nvPr/>
          </p:nvCxnSpPr>
          <p:spPr>
            <a:xfrm>
              <a:off x="1338470" y="5526157"/>
              <a:ext cx="208059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9" name="Straight Arrow Connector 38">
              <a:extLst>
                <a:ext uri="{FF2B5EF4-FFF2-40B4-BE49-F238E27FC236}">
                  <a16:creationId xmlns:a16="http://schemas.microsoft.com/office/drawing/2014/main" id="{5FAE810E-AA0D-4B61-8425-042B51FD993E}"/>
                </a:ext>
              </a:extLst>
            </p:cNvPr>
            <p:cNvCxnSpPr>
              <a:cxnSpLocks/>
            </p:cNvCxnSpPr>
            <p:nvPr/>
          </p:nvCxnSpPr>
          <p:spPr>
            <a:xfrm>
              <a:off x="1293387" y="4260574"/>
              <a:ext cx="2080591" cy="52346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0" name="TextBox 39">
              <a:extLst>
                <a:ext uri="{FF2B5EF4-FFF2-40B4-BE49-F238E27FC236}">
                  <a16:creationId xmlns:a16="http://schemas.microsoft.com/office/drawing/2014/main" id="{E42DA690-7E9C-489E-A26F-98FBEAB3E99F}"/>
                </a:ext>
              </a:extLst>
            </p:cNvPr>
            <p:cNvSpPr txBox="1"/>
            <p:nvPr/>
          </p:nvSpPr>
          <p:spPr>
            <a:xfrm>
              <a:off x="1092477" y="3786086"/>
              <a:ext cx="636104"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 X</a:t>
              </a:r>
            </a:p>
          </p:txBody>
        </p:sp>
        <p:sp>
          <p:nvSpPr>
            <p:cNvPr id="41" name="TextBox 40">
              <a:extLst>
                <a:ext uri="{FF2B5EF4-FFF2-40B4-BE49-F238E27FC236}">
                  <a16:creationId xmlns:a16="http://schemas.microsoft.com/office/drawing/2014/main" id="{06A69DE1-2EC0-4E49-8795-C026CEDCBDA3}"/>
                </a:ext>
              </a:extLst>
            </p:cNvPr>
            <p:cNvSpPr txBox="1"/>
            <p:nvPr/>
          </p:nvSpPr>
          <p:spPr>
            <a:xfrm>
              <a:off x="3419061" y="3714086"/>
              <a:ext cx="842769"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 y</a:t>
              </a:r>
            </a:p>
          </p:txBody>
        </p:sp>
        <p:sp>
          <p:nvSpPr>
            <p:cNvPr id="42" name="TextBox 41">
              <a:extLst>
                <a:ext uri="{FF2B5EF4-FFF2-40B4-BE49-F238E27FC236}">
                  <a16:creationId xmlns:a16="http://schemas.microsoft.com/office/drawing/2014/main" id="{EFFEB8FA-2B6F-46B8-A4BB-9614428E3417}"/>
                </a:ext>
              </a:extLst>
            </p:cNvPr>
            <p:cNvSpPr txBox="1"/>
            <p:nvPr/>
          </p:nvSpPr>
          <p:spPr>
            <a:xfrm>
              <a:off x="3359308" y="4034546"/>
              <a:ext cx="842769"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 0</a:t>
              </a:r>
            </a:p>
          </p:txBody>
        </p:sp>
        <p:sp>
          <p:nvSpPr>
            <p:cNvPr id="43" name="TextBox 42">
              <a:extLst>
                <a:ext uri="{FF2B5EF4-FFF2-40B4-BE49-F238E27FC236}">
                  <a16:creationId xmlns:a16="http://schemas.microsoft.com/office/drawing/2014/main" id="{E41BC16B-183C-4FD2-BAD4-F1BCE4F2C3E5}"/>
                </a:ext>
              </a:extLst>
            </p:cNvPr>
            <p:cNvSpPr txBox="1"/>
            <p:nvPr/>
          </p:nvSpPr>
          <p:spPr>
            <a:xfrm>
              <a:off x="3327051" y="5341491"/>
              <a:ext cx="842769"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 1</a:t>
              </a:r>
            </a:p>
          </p:txBody>
        </p:sp>
        <p:sp>
          <p:nvSpPr>
            <p:cNvPr id="44" name="TextBox 43">
              <a:extLst>
                <a:ext uri="{FF2B5EF4-FFF2-40B4-BE49-F238E27FC236}">
                  <a16:creationId xmlns:a16="http://schemas.microsoft.com/office/drawing/2014/main" id="{EDCFB40C-C859-4FA4-A446-07DD05C5F045}"/>
                </a:ext>
              </a:extLst>
            </p:cNvPr>
            <p:cNvSpPr txBox="1"/>
            <p:nvPr/>
          </p:nvSpPr>
          <p:spPr>
            <a:xfrm>
              <a:off x="3327052" y="4639556"/>
              <a:ext cx="842769"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 e</a:t>
              </a:r>
            </a:p>
          </p:txBody>
        </p:sp>
        <p:sp>
          <p:nvSpPr>
            <p:cNvPr id="45" name="TextBox 44">
              <a:extLst>
                <a:ext uri="{FF2B5EF4-FFF2-40B4-BE49-F238E27FC236}">
                  <a16:creationId xmlns:a16="http://schemas.microsoft.com/office/drawing/2014/main" id="{20A7D8AE-B8A7-478E-8B3F-EE3FCAF0ED02}"/>
                </a:ext>
              </a:extLst>
            </p:cNvPr>
            <p:cNvSpPr txBox="1"/>
            <p:nvPr/>
          </p:nvSpPr>
          <p:spPr>
            <a:xfrm>
              <a:off x="1036783" y="5341491"/>
              <a:ext cx="842769"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 1</a:t>
              </a:r>
            </a:p>
          </p:txBody>
        </p:sp>
        <p:sp>
          <p:nvSpPr>
            <p:cNvPr id="46" name="TextBox 45">
              <a:extLst>
                <a:ext uri="{FF2B5EF4-FFF2-40B4-BE49-F238E27FC236}">
                  <a16:creationId xmlns:a16="http://schemas.microsoft.com/office/drawing/2014/main" id="{8CAE56A5-417F-431F-8FBA-EA959F6BC003}"/>
                </a:ext>
              </a:extLst>
            </p:cNvPr>
            <p:cNvSpPr txBox="1"/>
            <p:nvPr/>
          </p:nvSpPr>
          <p:spPr>
            <a:xfrm>
              <a:off x="972778" y="4049690"/>
              <a:ext cx="842769"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 0</a:t>
              </a:r>
            </a:p>
          </p:txBody>
        </p:sp>
        <p:sp>
          <p:nvSpPr>
            <p:cNvPr id="47" name="TextBox 46">
              <a:extLst>
                <a:ext uri="{FF2B5EF4-FFF2-40B4-BE49-F238E27FC236}">
                  <a16:creationId xmlns:a16="http://schemas.microsoft.com/office/drawing/2014/main" id="{7AE9D7CB-1DAF-4858-B47A-E119450E7E41}"/>
                </a:ext>
              </a:extLst>
            </p:cNvPr>
            <p:cNvSpPr txBox="1"/>
            <p:nvPr/>
          </p:nvSpPr>
          <p:spPr>
            <a:xfrm flipH="1">
              <a:off x="2630910" y="4915870"/>
              <a:ext cx="4613163" cy="369332"/>
            </a:xfrm>
            <a:prstGeom prst="rect">
              <a:avLst/>
            </a:prstGeom>
            <a:noFill/>
          </p:spPr>
          <p:txBody>
            <a:bodyPr wrap="square" rtlCol="0">
              <a:spAutoFit/>
            </a:bodyPr>
            <a:lstStyle/>
            <a:p>
              <a:r>
                <a:rPr lang="el-GR" dirty="0">
                  <a:latin typeface="Times New Roman" panose="02020603050405020304" pitchFamily="18" charset="0"/>
                  <a:cs typeface="Times New Roman" panose="02020603050405020304" pitchFamily="18" charset="0"/>
                </a:rPr>
                <a:t>α</a:t>
              </a:r>
              <a:endParaRPr lang="en-US" dirty="0">
                <a:latin typeface="Times New Roman" panose="02020603050405020304" pitchFamily="18" charset="0"/>
                <a:cs typeface="Times New Roman" panose="02020603050405020304" pitchFamily="18" charset="0"/>
              </a:endParaRPr>
            </a:p>
          </p:txBody>
        </p:sp>
        <p:sp>
          <p:nvSpPr>
            <p:cNvPr id="48" name="TextBox 47">
              <a:extLst>
                <a:ext uri="{FF2B5EF4-FFF2-40B4-BE49-F238E27FC236}">
                  <a16:creationId xmlns:a16="http://schemas.microsoft.com/office/drawing/2014/main" id="{D719893A-0CFF-475B-8C4C-55FCBC7A75C3}"/>
                </a:ext>
              </a:extLst>
            </p:cNvPr>
            <p:cNvSpPr txBox="1"/>
            <p:nvPr/>
          </p:nvSpPr>
          <p:spPr>
            <a:xfrm flipH="1">
              <a:off x="2716564" y="4253011"/>
              <a:ext cx="4613162" cy="369332"/>
            </a:xfrm>
            <a:prstGeom prst="rect">
              <a:avLst/>
            </a:prstGeom>
            <a:noFill/>
          </p:spPr>
          <p:txBody>
            <a:bodyPr wrap="square" rtlCol="0">
              <a:spAutoFit/>
            </a:bodyPr>
            <a:lstStyle/>
            <a:p>
              <a:r>
                <a:rPr lang="el-GR" dirty="0">
                  <a:latin typeface="Times New Roman" panose="02020603050405020304" pitchFamily="18" charset="0"/>
                  <a:cs typeface="Times New Roman" panose="02020603050405020304" pitchFamily="18" charset="0"/>
                </a:rPr>
                <a:t>α</a:t>
              </a:r>
              <a:endParaRPr lang="en-US" dirty="0">
                <a:latin typeface="Times New Roman" panose="02020603050405020304" pitchFamily="18" charset="0"/>
                <a:cs typeface="Times New Roman" panose="02020603050405020304" pitchFamily="18" charset="0"/>
              </a:endParaRPr>
            </a:p>
          </p:txBody>
        </p:sp>
        <p:sp>
          <p:nvSpPr>
            <p:cNvPr id="49" name="TextBox 48">
              <a:extLst>
                <a:ext uri="{FF2B5EF4-FFF2-40B4-BE49-F238E27FC236}">
                  <a16:creationId xmlns:a16="http://schemas.microsoft.com/office/drawing/2014/main" id="{D5F36BEB-65DF-4924-B68D-236F9A7E7C52}"/>
                </a:ext>
              </a:extLst>
            </p:cNvPr>
            <p:cNvSpPr txBox="1"/>
            <p:nvPr/>
          </p:nvSpPr>
          <p:spPr>
            <a:xfrm flipH="1">
              <a:off x="2392987" y="5461969"/>
              <a:ext cx="4613163"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1-</a:t>
              </a:r>
              <a:r>
                <a:rPr lang="el-GR" dirty="0">
                  <a:latin typeface="Times New Roman" panose="02020603050405020304" pitchFamily="18" charset="0"/>
                  <a:cs typeface="Times New Roman" panose="02020603050405020304" pitchFamily="18" charset="0"/>
                </a:rPr>
                <a:t> α</a:t>
              </a:r>
              <a:endParaRPr lang="en-US" dirty="0">
                <a:latin typeface="Times New Roman" panose="02020603050405020304" pitchFamily="18" charset="0"/>
                <a:cs typeface="Times New Roman" panose="02020603050405020304" pitchFamily="18" charset="0"/>
              </a:endParaRPr>
            </a:p>
          </p:txBody>
        </p:sp>
        <p:sp>
          <p:nvSpPr>
            <p:cNvPr id="50" name="TextBox 49">
              <a:extLst>
                <a:ext uri="{FF2B5EF4-FFF2-40B4-BE49-F238E27FC236}">
                  <a16:creationId xmlns:a16="http://schemas.microsoft.com/office/drawing/2014/main" id="{B7316125-30B5-4000-9777-4F2FC69CC9C5}"/>
                </a:ext>
              </a:extLst>
            </p:cNvPr>
            <p:cNvSpPr txBox="1"/>
            <p:nvPr/>
          </p:nvSpPr>
          <p:spPr>
            <a:xfrm flipH="1">
              <a:off x="2312859" y="3805121"/>
              <a:ext cx="636103"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1-</a:t>
              </a:r>
              <a:r>
                <a:rPr lang="el-GR" dirty="0">
                  <a:latin typeface="Times New Roman" panose="02020603050405020304" pitchFamily="18" charset="0"/>
                  <a:cs typeface="Times New Roman" panose="02020603050405020304" pitchFamily="18" charset="0"/>
                </a:rPr>
                <a:t>α</a:t>
              </a:r>
              <a:endParaRPr lang="en-US" dirty="0">
                <a:latin typeface="Times New Roman" panose="02020603050405020304" pitchFamily="18" charset="0"/>
                <a:cs typeface="Times New Roman" panose="02020603050405020304" pitchFamily="18" charset="0"/>
              </a:endParaRPr>
            </a:p>
          </p:txBody>
        </p:sp>
      </p:grpSp>
      <p:sp>
        <p:nvSpPr>
          <p:cNvPr id="51" name="TextBox 50">
            <a:extLst>
              <a:ext uri="{FF2B5EF4-FFF2-40B4-BE49-F238E27FC236}">
                <a16:creationId xmlns:a16="http://schemas.microsoft.com/office/drawing/2014/main" id="{5105B06C-486F-4514-B207-1D5DB283C243}"/>
              </a:ext>
            </a:extLst>
          </p:cNvPr>
          <p:cNvSpPr txBox="1"/>
          <p:nvPr/>
        </p:nvSpPr>
        <p:spPr>
          <a:xfrm>
            <a:off x="4450349" y="5280397"/>
            <a:ext cx="3607708" cy="338554"/>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Fig. 4.  Binary Erasure channel</a:t>
            </a:r>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16B6D832-443F-4D53-92F2-43D5CB4BD810}"/>
                  </a:ext>
                </a:extLst>
              </p:cNvPr>
              <p:cNvSpPr txBox="1"/>
              <p:nvPr/>
            </p:nvSpPr>
            <p:spPr>
              <a:xfrm>
                <a:off x="7139876" y="4026719"/>
                <a:ext cx="5238012" cy="914033"/>
              </a:xfrm>
              <a:prstGeom prst="rect">
                <a:avLst/>
              </a:prstGeom>
              <a:noFill/>
            </p:spPr>
            <p:txBody>
              <a:bodyPr wrap="square" rtlCol="0">
                <a:spAutoFit/>
              </a:bodyPr>
              <a:lstStyle/>
              <a:p>
                <a:r>
                  <a:rPr lang="en-US" sz="2000" dirty="0">
                    <a:latin typeface="Garamond" panose="02020404030301010803" pitchFamily="18" charset="0"/>
                    <a:cs typeface="Times New Roman" panose="02020603050405020304" pitchFamily="18" charset="0"/>
                  </a:rPr>
                  <a:t>Channel matrix </a:t>
                </a:r>
                <a14:m>
                  <m:oMath xmlns:m="http://schemas.openxmlformats.org/officeDocument/2006/math">
                    <m:r>
                      <a:rPr lang="en-US" sz="2000" b="0" i="1" smtClean="0">
                        <a:latin typeface="Cambria Math" panose="02040503050406030204" pitchFamily="18" charset="0"/>
                      </a:rPr>
                      <m:t>𝑍</m:t>
                    </m:r>
                    <m:r>
                      <a:rPr lang="en-US" sz="2000" b="0" i="1" smtClean="0">
                        <a:latin typeface="Cambria Math" panose="02040503050406030204" pitchFamily="18" charset="0"/>
                      </a:rPr>
                      <m:t>=</m:t>
                    </m:r>
                    <m:d>
                      <m:dPr>
                        <m:ctrlPr>
                          <a:rPr lang="en-US" sz="2000" b="0" i="1" smtClean="0">
                            <a:latin typeface="Cambria Math" panose="02040503050406030204" pitchFamily="18" charset="0"/>
                          </a:rPr>
                        </m:ctrlPr>
                      </m:dPr>
                      <m:e>
                        <m:m>
                          <m:mPr>
                            <m:mcs>
                              <m:mc>
                                <m:mcPr>
                                  <m:count m:val="3"/>
                                  <m:mcJc m:val="center"/>
                                </m:mcPr>
                              </m:mc>
                            </m:mcs>
                            <m:ctrlPr>
                              <a:rPr lang="en-US" sz="2000" b="0" i="1" smtClean="0">
                                <a:latin typeface="Cambria Math" panose="02040503050406030204" pitchFamily="18" charset="0"/>
                              </a:rPr>
                            </m:ctrlPr>
                          </m:mPr>
                          <m:mr>
                            <m:e>
                              <m:r>
                                <m:rPr>
                                  <m:brk m:alnAt="7"/>
                                </m:rPr>
                                <a:rPr lang="en-US" sz="2000" b="0" i="1" smtClean="0">
                                  <a:latin typeface="Cambria Math" panose="02040503050406030204" pitchFamily="18" charset="0"/>
                                </a:rPr>
                                <m:t>1</m:t>
                              </m:r>
                              <m:r>
                                <a:rPr lang="en-US" sz="2000" b="0" i="1" smtClean="0">
                                  <a:latin typeface="Cambria Math" panose="02040503050406030204" pitchFamily="18" charset="0"/>
                                </a:rPr>
                                <m:t>−</m:t>
                              </m:r>
                              <m:r>
                                <m:rPr>
                                  <m:nor/>
                                </m:rPr>
                                <a:rPr lang="el-GR" sz="2000" dirty="0">
                                  <a:latin typeface="Garamond" panose="02020404030301010803" pitchFamily="18" charset="0"/>
                                  <a:cs typeface="Times New Roman" panose="02020603050405020304" pitchFamily="18" charset="0"/>
                                </a:rPr>
                                <m:t>α</m:t>
                              </m:r>
                            </m:e>
                            <m:e>
                              <m:r>
                                <m:rPr>
                                  <m:nor/>
                                </m:rPr>
                                <a:rPr lang="el-GR" sz="2000" dirty="0">
                                  <a:latin typeface="Garamond" panose="02020404030301010803" pitchFamily="18" charset="0"/>
                                  <a:cs typeface="Times New Roman" panose="02020603050405020304" pitchFamily="18" charset="0"/>
                                </a:rPr>
                                <m:t>α</m:t>
                              </m:r>
                            </m:e>
                            <m:e>
                              <m:r>
                                <a:rPr lang="en-US" sz="2000" b="0" i="1" smtClean="0">
                                  <a:latin typeface="Cambria Math" panose="02040503050406030204" pitchFamily="18" charset="0"/>
                                </a:rPr>
                                <m:t>0</m:t>
                              </m:r>
                            </m:e>
                          </m:mr>
                          <m:mr>
                            <m:e>
                              <m:r>
                                <a:rPr lang="en-US" sz="2000" b="0" i="1" smtClean="0">
                                  <a:latin typeface="Cambria Math" panose="02040503050406030204" pitchFamily="18" charset="0"/>
                                </a:rPr>
                                <m:t>0</m:t>
                              </m:r>
                            </m:e>
                            <m:e>
                              <m:r>
                                <m:rPr>
                                  <m:nor/>
                                </m:rPr>
                                <a:rPr lang="el-GR" sz="2000" dirty="0">
                                  <a:latin typeface="Garamond" panose="02020404030301010803" pitchFamily="18" charset="0"/>
                                  <a:cs typeface="Times New Roman" panose="02020603050405020304" pitchFamily="18" charset="0"/>
                                </a:rPr>
                                <m:t>α</m:t>
                              </m:r>
                            </m:e>
                            <m:e>
                              <m:r>
                                <a:rPr lang="en-US" sz="2000" b="0" i="1" smtClean="0">
                                  <a:latin typeface="Cambria Math" panose="02040503050406030204" pitchFamily="18" charset="0"/>
                                </a:rPr>
                                <m:t>1−</m:t>
                              </m:r>
                              <m:r>
                                <m:rPr>
                                  <m:nor/>
                                </m:rPr>
                                <a:rPr lang="el-GR" sz="2000" dirty="0">
                                  <a:latin typeface="Garamond" panose="02020404030301010803" pitchFamily="18" charset="0"/>
                                  <a:cs typeface="Times New Roman" panose="02020603050405020304" pitchFamily="18" charset="0"/>
                                </a:rPr>
                                <m:t>α</m:t>
                              </m:r>
                            </m:e>
                          </m:mr>
                        </m:m>
                      </m:e>
                    </m:d>
                  </m:oMath>
                </a14:m>
                <a:endParaRPr lang="en-US" sz="2000" b="0" dirty="0">
                  <a:latin typeface="Garamond" panose="02020404030301010803"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𝑃</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𝑋</m:t>
                          </m:r>
                          <m:r>
                            <a:rPr lang="en-US" sz="2000" b="0" i="1" smtClean="0">
                              <a:latin typeface="Cambria Math" panose="02040503050406030204" pitchFamily="18" charset="0"/>
                            </a:rPr>
                            <m:t>=0</m:t>
                          </m:r>
                        </m:e>
                      </m:d>
                      <m:r>
                        <a:rPr lang="en-US" sz="2000" b="0" i="1" smtClean="0">
                          <a:latin typeface="Cambria Math" panose="02040503050406030204" pitchFamily="18" charset="0"/>
                        </a:rPr>
                        <m:t>=</m:t>
                      </m:r>
                      <m:r>
                        <a:rPr lang="en-US" sz="2000" b="0" i="1" smtClean="0">
                          <a:latin typeface="Cambria Math" panose="02040503050406030204" pitchFamily="18" charset="0"/>
                        </a:rPr>
                        <m:t>𝑎</m:t>
                      </m:r>
                      <m:r>
                        <a:rPr lang="en-US" sz="2000" b="0" i="1" smtClean="0">
                          <a:latin typeface="Cambria Math" panose="02040503050406030204" pitchFamily="18" charset="0"/>
                        </a:rPr>
                        <m:t>, </m:t>
                      </m:r>
                      <m:r>
                        <a:rPr lang="en-US" sz="2000" b="0" i="1" smtClean="0">
                          <a:latin typeface="Cambria Math" panose="02040503050406030204" pitchFamily="18" charset="0"/>
                        </a:rPr>
                        <m:t>𝑃</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𝑋</m:t>
                          </m:r>
                          <m:r>
                            <a:rPr lang="en-US" sz="2000" b="0" i="1" smtClean="0">
                              <a:latin typeface="Cambria Math" panose="02040503050406030204" pitchFamily="18" charset="0"/>
                            </a:rPr>
                            <m:t>=1</m:t>
                          </m:r>
                        </m:e>
                      </m:d>
                      <m:r>
                        <a:rPr lang="en-US" sz="2000" b="0" i="1" smtClean="0">
                          <a:latin typeface="Cambria Math" panose="02040503050406030204" pitchFamily="18" charset="0"/>
                        </a:rPr>
                        <m:t>=1−</m:t>
                      </m:r>
                      <m:r>
                        <a:rPr lang="en-US" sz="2000" b="0" i="1" smtClean="0">
                          <a:latin typeface="Cambria Math" panose="02040503050406030204" pitchFamily="18" charset="0"/>
                        </a:rPr>
                        <m:t>𝑎</m:t>
                      </m:r>
                    </m:oMath>
                  </m:oMathPara>
                </a14:m>
                <a:endParaRPr lang="en-US" sz="2000" b="0" dirty="0">
                  <a:latin typeface="Garamond" panose="02020404030301010803" pitchFamily="18" charset="0"/>
                  <a:cs typeface="Times New Roman" panose="02020603050405020304" pitchFamily="18" charset="0"/>
                </a:endParaRPr>
              </a:p>
            </p:txBody>
          </p:sp>
        </mc:Choice>
        <mc:Fallback xmlns="">
          <p:sp>
            <p:nvSpPr>
              <p:cNvPr id="52" name="TextBox 51">
                <a:extLst>
                  <a:ext uri="{FF2B5EF4-FFF2-40B4-BE49-F238E27FC236}">
                    <a16:creationId xmlns:a16="http://schemas.microsoft.com/office/drawing/2014/main" id="{16B6D832-443F-4D53-92F2-43D5CB4BD810}"/>
                  </a:ext>
                </a:extLst>
              </p:cNvPr>
              <p:cNvSpPr txBox="1">
                <a:spLocks noRot="1" noChangeAspect="1" noMove="1" noResize="1" noEditPoints="1" noAdjustHandles="1" noChangeArrowheads="1" noChangeShapeType="1" noTextEdit="1"/>
              </p:cNvSpPr>
              <p:nvPr/>
            </p:nvSpPr>
            <p:spPr>
              <a:xfrm>
                <a:off x="7139876" y="4026719"/>
                <a:ext cx="5238012" cy="914033"/>
              </a:xfrm>
              <a:prstGeom prst="rect">
                <a:avLst/>
              </a:prstGeom>
              <a:blipFill>
                <a:blip r:embed="rId7"/>
                <a:stretch>
                  <a:fillRect l="-1164"/>
                </a:stretch>
              </a:blipFill>
            </p:spPr>
            <p:txBody>
              <a:bodyPr/>
              <a:lstStyle/>
              <a:p>
                <a:r>
                  <a:rPr lang="en-IN">
                    <a:noFill/>
                  </a:rPr>
                  <a:t> </a:t>
                </a:r>
              </a:p>
            </p:txBody>
          </p:sp>
        </mc:Fallback>
      </mc:AlternateContent>
    </p:spTree>
    <p:extLst>
      <p:ext uri="{BB962C8B-B14F-4D97-AF65-F5344CB8AC3E}">
        <p14:creationId xmlns:p14="http://schemas.microsoft.com/office/powerpoint/2010/main" val="1232930549"/>
      </p:ext>
    </p:extLst>
  </p:cSld>
  <p:clrMapOvr>
    <a:masterClrMapping/>
  </p:clrMapOvr>
  <mc:AlternateContent xmlns:mc="http://schemas.openxmlformats.org/markup-compatibility/2006" xmlns:p14="http://schemas.microsoft.com/office/powerpoint/2010/main">
    <mc:Choice Requires="p14">
      <p:transition spd="slow" p14:dur="6750" advClick="0"/>
    </mc:Choice>
    <mc:Fallback xmlns="">
      <p:transition spd="slow" advClick="0"/>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Different Channels</a:t>
            </a:r>
          </a:p>
        </p:txBody>
      </p:sp>
      <p:grpSp>
        <p:nvGrpSpPr>
          <p:cNvPr id="7" name="Group 6">
            <a:extLst>
              <a:ext uri="{FF2B5EF4-FFF2-40B4-BE49-F238E27FC236}">
                <a16:creationId xmlns:a16="http://schemas.microsoft.com/office/drawing/2014/main" id="{CEB85B56-A73D-4262-BDC2-8462C69195EA}"/>
              </a:ext>
            </a:extLst>
          </p:cNvPr>
          <p:cNvGrpSpPr/>
          <p:nvPr/>
        </p:nvGrpSpPr>
        <p:grpSpPr>
          <a:xfrm>
            <a:off x="15629" y="46604"/>
            <a:ext cx="11074617" cy="693969"/>
            <a:chOff x="15629" y="46604"/>
            <a:chExt cx="11074617" cy="693969"/>
          </a:xfrm>
        </p:grpSpPr>
        <p:sp>
          <p:nvSpPr>
            <p:cNvPr id="8" name="Rectangle 7">
              <a:extLst>
                <a:ext uri="{FF2B5EF4-FFF2-40B4-BE49-F238E27FC236}">
                  <a16:creationId xmlns:a16="http://schemas.microsoft.com/office/drawing/2014/main" id="{DC98AC4A-4379-49C6-838B-97C12D58E580}"/>
                </a:ext>
              </a:extLst>
            </p:cNvPr>
            <p:cNvSpPr/>
            <p:nvPr/>
          </p:nvSpPr>
          <p:spPr>
            <a:xfrm>
              <a:off x="744972" y="208922"/>
              <a:ext cx="10345274" cy="369332"/>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lIns="91440" tIns="45720" rIns="91440" bIns="45720">
              <a:spAutoFit/>
              <a:scene3d>
                <a:camera prst="orthographicFront"/>
                <a:lightRig rig="threePt" dir="t"/>
              </a:scene3d>
              <a:sp3d extrusionH="57150">
                <a:bevelT w="38100" h="38100" prst="relaxedInset"/>
              </a:sp3d>
            </a:bodyPr>
            <a:lstStyle/>
            <a:p>
              <a:r>
                <a:rPr lang="en-US" b="1" cap="none" spc="0" dirty="0">
                  <a:ln w="0"/>
                  <a:solidFill>
                    <a:schemeClr val="tx1"/>
                  </a:solidFill>
                  <a:effectLst>
                    <a:outerShdw blurRad="50800" dist="38100" dir="2700000" algn="tl" rotWithShape="0">
                      <a:prstClr val="black">
                        <a:alpha val="40000"/>
                      </a:prstClr>
                    </a:outerShdw>
                  </a:effectLst>
                </a:rPr>
                <a:t>Department of Electronics and Communication Engineering, NIT Silchar </a:t>
              </a:r>
            </a:p>
          </p:txBody>
        </p:sp>
        <p:pic>
          <p:nvPicPr>
            <p:cNvPr id="9" name="Picture 8">
              <a:extLst>
                <a:ext uri="{FF2B5EF4-FFF2-40B4-BE49-F238E27FC236}">
                  <a16:creationId xmlns:a16="http://schemas.microsoft.com/office/drawing/2014/main" id="{F74EE9CF-9C62-46DF-87B1-7282C66F2F2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629" y="46604"/>
              <a:ext cx="729343" cy="69396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grpSp>
        <p:nvGrpSpPr>
          <p:cNvPr id="10" name="Group 9">
            <a:extLst>
              <a:ext uri="{FF2B5EF4-FFF2-40B4-BE49-F238E27FC236}">
                <a16:creationId xmlns:a16="http://schemas.microsoft.com/office/drawing/2014/main" id="{C0B21F0D-DE95-4CE8-925F-4F2AFB579B0F}"/>
              </a:ext>
            </a:extLst>
          </p:cNvPr>
          <p:cNvGrpSpPr/>
          <p:nvPr/>
        </p:nvGrpSpPr>
        <p:grpSpPr>
          <a:xfrm>
            <a:off x="151415" y="6251431"/>
            <a:ext cx="12040585" cy="509385"/>
            <a:chOff x="151415" y="6251431"/>
            <a:chExt cx="12040585" cy="509385"/>
          </a:xfrm>
        </p:grpSpPr>
        <p:sp>
          <p:nvSpPr>
            <p:cNvPr id="11" name="TextBox 10">
              <a:extLst>
                <a:ext uri="{FF2B5EF4-FFF2-40B4-BE49-F238E27FC236}">
                  <a16:creationId xmlns:a16="http://schemas.microsoft.com/office/drawing/2014/main" id="{F7C4AACC-071D-4CE5-A008-D15F05FEF19A}"/>
                </a:ext>
              </a:extLst>
            </p:cNvPr>
            <p:cNvSpPr txBox="1"/>
            <p:nvPr/>
          </p:nvSpPr>
          <p:spPr>
            <a:xfrm>
              <a:off x="5064728" y="6373299"/>
              <a:ext cx="2062544" cy="338554"/>
            </a:xfrm>
            <a:prstGeom prst="rect">
              <a:avLst/>
            </a:prstGeom>
            <a:noFill/>
          </p:spPr>
          <p:txBody>
            <a:bodyPr wrap="square" rtlCol="0">
              <a:spAutoFit/>
            </a:bodyPr>
            <a:lstStyle/>
            <a:p>
              <a:r>
                <a:rPr lang="en-US" sz="1600" b="1" i="1" dirty="0">
                  <a:solidFill>
                    <a:srgbClr val="00B0F0"/>
                  </a:solidFill>
                  <a:latin typeface="Times New Roman" panose="02020603050405020304" pitchFamily="18" charset="0"/>
                  <a:cs typeface="Times New Roman" panose="02020603050405020304" pitchFamily="18" charset="0"/>
                </a:rPr>
                <a:t>Scholar Id:21304068 </a:t>
              </a:r>
            </a:p>
          </p:txBody>
        </p:sp>
        <p:sp>
          <p:nvSpPr>
            <p:cNvPr id="12" name="TextBox 11">
              <a:extLst>
                <a:ext uri="{FF2B5EF4-FFF2-40B4-BE49-F238E27FC236}">
                  <a16:creationId xmlns:a16="http://schemas.microsoft.com/office/drawing/2014/main" id="{1C6EA108-D6A8-41D4-AD1D-5AAE02FD47BE}"/>
                </a:ext>
              </a:extLst>
            </p:cNvPr>
            <p:cNvSpPr txBox="1"/>
            <p:nvPr/>
          </p:nvSpPr>
          <p:spPr>
            <a:xfrm>
              <a:off x="9719021" y="6344196"/>
              <a:ext cx="2472979" cy="338554"/>
            </a:xfrm>
            <a:prstGeom prst="rect">
              <a:avLst/>
            </a:prstGeom>
            <a:noFill/>
          </p:spPr>
          <p:txBody>
            <a:bodyPr wrap="square" rtlCol="0">
              <a:spAutoFit/>
            </a:bodyPr>
            <a:lstStyle/>
            <a:p>
              <a:r>
                <a:rPr lang="en-US" sz="1600" b="1" i="1" dirty="0">
                  <a:solidFill>
                    <a:srgbClr val="00B0F0"/>
                  </a:solidFill>
                  <a:latin typeface="Times New Roman" panose="02020603050405020304" pitchFamily="18" charset="0"/>
                  <a:cs typeface="Times New Roman" panose="02020603050405020304" pitchFamily="18" charset="0"/>
                </a:rPr>
                <a:t>kirti21_rs@ece.nits.ac.in</a:t>
              </a:r>
            </a:p>
          </p:txBody>
        </p:sp>
        <p:sp>
          <p:nvSpPr>
            <p:cNvPr id="13" name="TextBox 12">
              <a:extLst>
                <a:ext uri="{FF2B5EF4-FFF2-40B4-BE49-F238E27FC236}">
                  <a16:creationId xmlns:a16="http://schemas.microsoft.com/office/drawing/2014/main" id="{07A1B587-5F3C-4535-9262-8406F6385333}"/>
                </a:ext>
              </a:extLst>
            </p:cNvPr>
            <p:cNvSpPr txBox="1"/>
            <p:nvPr/>
          </p:nvSpPr>
          <p:spPr>
            <a:xfrm>
              <a:off x="646101" y="6373299"/>
              <a:ext cx="2472979" cy="338554"/>
            </a:xfrm>
            <a:prstGeom prst="rect">
              <a:avLst/>
            </a:prstGeom>
            <a:noFill/>
          </p:spPr>
          <p:txBody>
            <a:bodyPr wrap="square" rtlCol="0">
              <a:spAutoFit/>
            </a:bodyPr>
            <a:lstStyle/>
            <a:p>
              <a:r>
                <a:rPr lang="en-US" sz="1600" b="1" i="1" dirty="0">
                  <a:solidFill>
                    <a:srgbClr val="00B0F0"/>
                  </a:solidFill>
                  <a:latin typeface="Times New Roman" panose="02020603050405020304" pitchFamily="18" charset="0"/>
                  <a:cs typeface="Times New Roman" panose="02020603050405020304" pitchFamily="18" charset="0"/>
                </a:rPr>
                <a:t>Kirti Swagat Mohanty</a:t>
              </a:r>
            </a:p>
          </p:txBody>
        </p:sp>
        <p:pic>
          <p:nvPicPr>
            <p:cNvPr id="14" name="Picture 13" descr="Icon&#10;&#10;Description automatically generated">
              <a:extLst>
                <a:ext uri="{FF2B5EF4-FFF2-40B4-BE49-F238E27FC236}">
                  <a16:creationId xmlns:a16="http://schemas.microsoft.com/office/drawing/2014/main" id="{9D195D50-76D8-4FA3-9C61-E82E8704300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61700" y="6251431"/>
              <a:ext cx="460422" cy="460422"/>
            </a:xfrm>
            <a:prstGeom prst="rect">
              <a:avLst/>
            </a:prstGeom>
          </p:spPr>
        </p:pic>
        <p:pic>
          <p:nvPicPr>
            <p:cNvPr id="15" name="Picture 14" descr="Icon&#10;&#10;Description automatically generated">
              <a:extLst>
                <a:ext uri="{FF2B5EF4-FFF2-40B4-BE49-F238E27FC236}">
                  <a16:creationId xmlns:a16="http://schemas.microsoft.com/office/drawing/2014/main" id="{64644747-FD8B-4EAE-9253-A4E2E2C87A5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1415" y="6266130"/>
              <a:ext cx="494686" cy="494686"/>
            </a:xfrm>
            <a:prstGeom prst="rect">
              <a:avLst/>
            </a:prstGeom>
          </p:spPr>
        </p:pic>
        <p:pic>
          <p:nvPicPr>
            <p:cNvPr id="16" name="Picture 15" descr="Icon&#10;&#10;Description automatically generated">
              <a:extLst>
                <a:ext uri="{FF2B5EF4-FFF2-40B4-BE49-F238E27FC236}">
                  <a16:creationId xmlns:a16="http://schemas.microsoft.com/office/drawing/2014/main" id="{5FFD1315-2C44-42ED-BFE7-5D247FE1775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356450" y="6312844"/>
              <a:ext cx="401257" cy="401257"/>
            </a:xfrm>
            <a:prstGeom prst="rect">
              <a:avLst/>
            </a:prstGeom>
          </p:spPr>
        </p:pic>
      </p:grpSp>
      <p:sp>
        <p:nvSpPr>
          <p:cNvPr id="4" name="Slide Number Placeholder 3">
            <a:extLst>
              <a:ext uri="{FF2B5EF4-FFF2-40B4-BE49-F238E27FC236}">
                <a16:creationId xmlns:a16="http://schemas.microsoft.com/office/drawing/2014/main" id="{EB5FF990-4CA6-470A-A89E-5530AF1F5318}"/>
              </a:ext>
            </a:extLst>
          </p:cNvPr>
          <p:cNvSpPr>
            <a:spLocks noGrp="1"/>
          </p:cNvSpPr>
          <p:nvPr>
            <p:ph type="sldNum" sz="quarter" idx="12"/>
          </p:nvPr>
        </p:nvSpPr>
        <p:spPr/>
        <p:txBody>
          <a:bodyPr/>
          <a:lstStyle/>
          <a:p>
            <a:fld id="{F05E57AE-C7CB-4E1B-849C-35869BC6D3B3}" type="slidenum">
              <a:rPr lang="en-US" smtClean="0"/>
              <a:t>61</a:t>
            </a:fld>
            <a:endParaRPr lang="en-US"/>
          </a:p>
        </p:txBody>
      </p:sp>
      <p:sp>
        <p:nvSpPr>
          <p:cNvPr id="17" name="Content Placeholder 2">
            <a:extLst>
              <a:ext uri="{FF2B5EF4-FFF2-40B4-BE49-F238E27FC236}">
                <a16:creationId xmlns:a16="http://schemas.microsoft.com/office/drawing/2014/main" id="{0077ACB0-B888-46F6-BFAB-D8EDE812B732}"/>
              </a:ext>
            </a:extLst>
          </p:cNvPr>
          <p:cNvSpPr txBox="1">
            <a:spLocks/>
          </p:cNvSpPr>
          <p:nvPr/>
        </p:nvSpPr>
        <p:spPr>
          <a:xfrm>
            <a:off x="3869268" y="864108"/>
            <a:ext cx="7315200" cy="460423"/>
          </a:xfrm>
          <a:prstGeom prst="rect">
            <a:avLst/>
          </a:prstGeom>
        </p:spPr>
        <p:txBody>
          <a:bodyPr vert="horz" lIns="91440" tIns="45720" rIns="91440" bIns="45720" rtlCol="0" anchor="ctr">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r>
              <a:rPr lang="en-US" b="1" dirty="0">
                <a:latin typeface="Garamond" panose="02020404030301010803" pitchFamily="18" charset="0"/>
              </a:rPr>
              <a:t>Cascading of Binary Symmetric Channel:</a:t>
            </a:r>
          </a:p>
        </p:txBody>
      </p:sp>
      <p:pic>
        <p:nvPicPr>
          <p:cNvPr id="18" name="Picture 17">
            <a:extLst>
              <a:ext uri="{FF2B5EF4-FFF2-40B4-BE49-F238E27FC236}">
                <a16:creationId xmlns:a16="http://schemas.microsoft.com/office/drawing/2014/main" id="{046B1A6D-9CB4-4503-98EF-53BC9A7439B7}"/>
              </a:ext>
            </a:extLst>
          </p:cNvPr>
          <p:cNvPicPr>
            <a:picLocks noChangeAspect="1"/>
          </p:cNvPicPr>
          <p:nvPr/>
        </p:nvPicPr>
        <p:blipFill>
          <a:blip r:embed="rId6"/>
          <a:stretch>
            <a:fillRect/>
          </a:stretch>
        </p:blipFill>
        <p:spPr>
          <a:xfrm>
            <a:off x="3939905" y="1324531"/>
            <a:ext cx="5051696" cy="1878833"/>
          </a:xfrm>
          <a:prstGeom prst="rect">
            <a:avLst/>
          </a:prstGeom>
        </p:spPr>
      </p:pic>
      <p:sp>
        <p:nvSpPr>
          <p:cNvPr id="19" name="TextBox 18">
            <a:extLst>
              <a:ext uri="{FF2B5EF4-FFF2-40B4-BE49-F238E27FC236}">
                <a16:creationId xmlns:a16="http://schemas.microsoft.com/office/drawing/2014/main" id="{8652515E-F597-4F79-AC07-D31752DA4DE9}"/>
              </a:ext>
            </a:extLst>
          </p:cNvPr>
          <p:cNvSpPr txBox="1"/>
          <p:nvPr/>
        </p:nvSpPr>
        <p:spPr>
          <a:xfrm>
            <a:off x="3939905" y="3292248"/>
            <a:ext cx="5618939" cy="338554"/>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Fig. 5.  Cascading of binary channel</a:t>
            </a: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56BBEC10-7194-43E8-BDA2-0D132405FE1A}"/>
                  </a:ext>
                </a:extLst>
              </p:cNvPr>
              <p:cNvSpPr txBox="1"/>
              <p:nvPr/>
            </p:nvSpPr>
            <p:spPr>
              <a:xfrm>
                <a:off x="4232492" y="4095528"/>
                <a:ext cx="5789560" cy="1075103"/>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Channel matrix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𝑍</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𝑍</m:t>
                        </m:r>
                      </m:e>
                      <m:sub>
                        <m:r>
                          <a:rPr lang="en-US" sz="2400" b="0" i="1" smtClean="0">
                            <a:latin typeface="Cambria Math" panose="02040503050406030204" pitchFamily="18" charset="0"/>
                          </a:rPr>
                          <m:t>2</m:t>
                        </m:r>
                      </m:sub>
                    </m:sSub>
                    <m:r>
                      <a:rPr lang="en-US" sz="2400" b="0" i="1" smtClean="0">
                        <a:latin typeface="Cambria Math" panose="02040503050406030204" pitchFamily="18" charset="0"/>
                      </a:rPr>
                      <m:t>=</m:t>
                    </m:r>
                    <m:d>
                      <m:dPr>
                        <m:ctrlPr>
                          <a:rPr lang="en-US" sz="2400" b="0" i="1" smtClean="0">
                            <a:latin typeface="Cambria Math" panose="02040503050406030204" pitchFamily="18" charset="0"/>
                          </a:rPr>
                        </m:ctrlPr>
                      </m:dPr>
                      <m:e>
                        <m:m>
                          <m:mPr>
                            <m:mcs>
                              <m:mc>
                                <m:mcPr>
                                  <m:count m:val="2"/>
                                  <m:mcJc m:val="center"/>
                                </m:mcPr>
                              </m:mc>
                            </m:mcs>
                            <m:ctrlPr>
                              <a:rPr lang="en-US" sz="2400" b="0" i="1" smtClean="0">
                                <a:latin typeface="Cambria Math" panose="02040503050406030204" pitchFamily="18" charset="0"/>
                              </a:rPr>
                            </m:ctrlPr>
                          </m:mPr>
                          <m:mr>
                            <m:e>
                              <m:r>
                                <m:rPr>
                                  <m:brk m:alnAt="7"/>
                                </m:rPr>
                                <a:rPr lang="en-US" sz="2400" b="0" i="1" smtClean="0">
                                  <a:latin typeface="Cambria Math" panose="02040503050406030204" pitchFamily="18" charset="0"/>
                                </a:rPr>
                                <m:t>1</m:t>
                              </m:r>
                              <m:r>
                                <a:rPr lang="en-US" sz="2400" b="0" i="1" smtClean="0">
                                  <a:latin typeface="Cambria Math" panose="02040503050406030204" pitchFamily="18" charset="0"/>
                                </a:rPr>
                                <m:t>−</m:t>
                              </m:r>
                              <m:r>
                                <a:rPr lang="en-US" sz="2400" b="0" i="1" smtClean="0">
                                  <a:latin typeface="Cambria Math" panose="02040503050406030204" pitchFamily="18" charset="0"/>
                                </a:rPr>
                                <m:t>𝑃</m:t>
                              </m:r>
                            </m:e>
                            <m:e>
                              <m:r>
                                <a:rPr lang="en-US" sz="2400" b="0" i="1" smtClean="0">
                                  <a:latin typeface="Cambria Math" panose="02040503050406030204" pitchFamily="18" charset="0"/>
                                </a:rPr>
                                <m:t>𝑃</m:t>
                              </m:r>
                            </m:e>
                          </m:mr>
                          <m:mr>
                            <m:e>
                              <m:r>
                                <a:rPr lang="en-US" sz="2400" b="0" i="1" smtClean="0">
                                  <a:latin typeface="Cambria Math" panose="02040503050406030204" pitchFamily="18" charset="0"/>
                                </a:rPr>
                                <m:t>𝑃</m:t>
                              </m:r>
                            </m:e>
                            <m:e>
                              <m:r>
                                <a:rPr lang="en-US" sz="2400" b="0" i="1" smtClean="0">
                                  <a:latin typeface="Cambria Math" panose="02040503050406030204" pitchFamily="18" charset="0"/>
                                </a:rPr>
                                <m:t>1−</m:t>
                              </m:r>
                              <m:r>
                                <a:rPr lang="en-US" sz="2400" b="0" i="1" smtClean="0">
                                  <a:latin typeface="Cambria Math" panose="02040503050406030204" pitchFamily="18" charset="0"/>
                                </a:rPr>
                                <m:t>𝑃</m:t>
                              </m:r>
                            </m:e>
                          </m:mr>
                        </m:m>
                      </m:e>
                    </m:d>
                  </m:oMath>
                </a14:m>
                <a:endParaRPr lang="en-US" sz="2400" b="0" dirty="0">
                  <a:latin typeface="Times New Roman" panose="020206030504050203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𝑃</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𝑋</m:t>
                          </m:r>
                          <m:r>
                            <a:rPr lang="en-US" sz="2400" b="0" i="1" smtClean="0">
                              <a:latin typeface="Cambria Math" panose="02040503050406030204" pitchFamily="18" charset="0"/>
                            </a:rPr>
                            <m:t>=0</m:t>
                          </m:r>
                        </m:e>
                      </m:d>
                      <m:r>
                        <a:rPr lang="en-US" sz="2400" b="0" i="1" smtClean="0">
                          <a:latin typeface="Cambria Math" panose="02040503050406030204" pitchFamily="18" charset="0"/>
                        </a:rPr>
                        <m:t>=</m:t>
                      </m:r>
                      <m:r>
                        <a:rPr lang="en-US" sz="2400" b="0" i="1" smtClean="0">
                          <a:latin typeface="Cambria Math" panose="02040503050406030204" pitchFamily="18" charset="0"/>
                        </a:rPr>
                        <m:t>𝑃</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𝑋</m:t>
                          </m:r>
                          <m:r>
                            <a:rPr lang="en-US" sz="2400" b="0" i="1" smtClean="0">
                              <a:latin typeface="Cambria Math" panose="02040503050406030204" pitchFamily="18" charset="0"/>
                            </a:rPr>
                            <m:t>=1</m:t>
                          </m:r>
                        </m:e>
                      </m:d>
                      <m:r>
                        <a:rPr lang="en-US" sz="2400" b="0" i="1" smtClean="0">
                          <a:latin typeface="Cambria Math" panose="02040503050406030204" pitchFamily="18" charset="0"/>
                        </a:rPr>
                        <m:t>=0.5</m:t>
                      </m:r>
                    </m:oMath>
                  </m:oMathPara>
                </a14:m>
                <a:endParaRPr lang="en-US" sz="2400" dirty="0">
                  <a:latin typeface="Times New Roman" panose="02020603050405020304" pitchFamily="18" charset="0"/>
                  <a:cs typeface="Times New Roman" panose="02020603050405020304" pitchFamily="18" charset="0"/>
                </a:endParaRPr>
              </a:p>
            </p:txBody>
          </p:sp>
        </mc:Choice>
        <mc:Fallback xmlns="">
          <p:sp>
            <p:nvSpPr>
              <p:cNvPr id="20" name="TextBox 19">
                <a:extLst>
                  <a:ext uri="{FF2B5EF4-FFF2-40B4-BE49-F238E27FC236}">
                    <a16:creationId xmlns:a16="http://schemas.microsoft.com/office/drawing/2014/main" id="{56BBEC10-7194-43E8-BDA2-0D132405FE1A}"/>
                  </a:ext>
                </a:extLst>
              </p:cNvPr>
              <p:cNvSpPr txBox="1">
                <a:spLocks noRot="1" noChangeAspect="1" noMove="1" noResize="1" noEditPoints="1" noAdjustHandles="1" noChangeArrowheads="1" noChangeShapeType="1" noTextEdit="1"/>
              </p:cNvSpPr>
              <p:nvPr/>
            </p:nvSpPr>
            <p:spPr>
              <a:xfrm>
                <a:off x="4232492" y="4095528"/>
                <a:ext cx="5789560" cy="1075103"/>
              </a:xfrm>
              <a:prstGeom prst="rect">
                <a:avLst/>
              </a:prstGeom>
              <a:blipFill>
                <a:blip r:embed="rId7"/>
                <a:stretch>
                  <a:fillRect l="-1579"/>
                </a:stretch>
              </a:blipFill>
            </p:spPr>
            <p:txBody>
              <a:bodyPr/>
              <a:lstStyle/>
              <a:p>
                <a:r>
                  <a:rPr lang="en-IN">
                    <a:noFill/>
                  </a:rPr>
                  <a:t> </a:t>
                </a:r>
              </a:p>
            </p:txBody>
          </p:sp>
        </mc:Fallback>
      </mc:AlternateContent>
    </p:spTree>
    <p:extLst>
      <p:ext uri="{BB962C8B-B14F-4D97-AF65-F5344CB8AC3E}">
        <p14:creationId xmlns:p14="http://schemas.microsoft.com/office/powerpoint/2010/main" val="891375167"/>
      </p:ext>
    </p:extLst>
  </p:cSld>
  <p:clrMapOvr>
    <a:masterClrMapping/>
  </p:clrMapOvr>
  <mc:AlternateContent xmlns:mc="http://schemas.openxmlformats.org/markup-compatibility/2006" xmlns:p14="http://schemas.microsoft.com/office/powerpoint/2010/main">
    <mc:Choice Requires="p14">
      <p:transition spd="slow" p14:dur="6750" advClick="0"/>
    </mc:Choice>
    <mc:Fallback xmlns="">
      <p:transition spd="slow" advClick="0"/>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Course Outcomes</a:t>
            </a:r>
          </a:p>
        </p:txBody>
      </p:sp>
      <p:sp>
        <p:nvSpPr>
          <p:cNvPr id="3" name="Content Placeholder 2"/>
          <p:cNvSpPr>
            <a:spLocks noGrp="1"/>
          </p:cNvSpPr>
          <p:nvPr>
            <p:ph idx="1"/>
          </p:nvPr>
        </p:nvSpPr>
        <p:spPr>
          <a:xfrm>
            <a:off x="3869268" y="864108"/>
            <a:ext cx="7315200" cy="2346925"/>
          </a:xfrm>
        </p:spPr>
        <p:txBody>
          <a:bodyPr>
            <a:normAutofit lnSpcReduction="10000"/>
          </a:bodyPr>
          <a:lstStyle/>
          <a:p>
            <a:pPr algn="just">
              <a:lnSpc>
                <a:spcPct val="150000"/>
              </a:lnSpc>
              <a:buFont typeface="Arial" panose="020B0604020202020204" pitchFamily="34" charset="0"/>
              <a:buChar char="•"/>
            </a:pPr>
            <a:r>
              <a:rPr lang="en-IN" dirty="0">
                <a:latin typeface="Garamond" panose="02020404030301010803" pitchFamily="18" charset="0"/>
              </a:rPr>
              <a:t>Measuring information content of a message</a:t>
            </a:r>
          </a:p>
          <a:p>
            <a:pPr algn="just">
              <a:lnSpc>
                <a:spcPct val="150000"/>
              </a:lnSpc>
              <a:buFont typeface="Arial" panose="020B0604020202020204" pitchFamily="34" charset="0"/>
              <a:buChar char="•"/>
            </a:pPr>
            <a:r>
              <a:rPr lang="en-IN" dirty="0">
                <a:solidFill>
                  <a:srgbClr val="00B050"/>
                </a:solidFill>
                <a:latin typeface="Garamond" panose="02020404030301010803" pitchFamily="18" charset="0"/>
              </a:rPr>
              <a:t> </a:t>
            </a:r>
            <a:r>
              <a:rPr lang="en-IN" dirty="0">
                <a:latin typeface="Garamond" panose="02020404030301010803" pitchFamily="18" charset="0"/>
              </a:rPr>
              <a:t>Different source coding techniques for efficient transmission</a:t>
            </a:r>
          </a:p>
          <a:p>
            <a:pPr algn="just">
              <a:lnSpc>
                <a:spcPct val="150000"/>
              </a:lnSpc>
              <a:buFont typeface="Arial" panose="020B0604020202020204" pitchFamily="34" charset="0"/>
              <a:buChar char="•"/>
            </a:pPr>
            <a:r>
              <a:rPr lang="en-IN" dirty="0">
                <a:solidFill>
                  <a:srgbClr val="00B050"/>
                </a:solidFill>
                <a:latin typeface="Garamond" panose="02020404030301010803" pitchFamily="18" charset="0"/>
              </a:rPr>
              <a:t> </a:t>
            </a:r>
            <a:r>
              <a:rPr lang="en-IN" dirty="0">
                <a:latin typeface="Garamond" panose="02020404030301010803" pitchFamily="18" charset="0"/>
              </a:rPr>
              <a:t>Importance of channel capacity</a:t>
            </a:r>
          </a:p>
          <a:p>
            <a:pPr algn="just">
              <a:lnSpc>
                <a:spcPct val="150000"/>
              </a:lnSpc>
              <a:buFont typeface="Arial" panose="020B0604020202020204" pitchFamily="34" charset="0"/>
              <a:buChar char="•"/>
            </a:pPr>
            <a:r>
              <a:rPr lang="en-IN" dirty="0">
                <a:solidFill>
                  <a:srgbClr val="00B050"/>
                </a:solidFill>
                <a:latin typeface="Garamond" panose="02020404030301010803" pitchFamily="18" charset="0"/>
              </a:rPr>
              <a:t> </a:t>
            </a:r>
            <a:r>
              <a:rPr lang="en-IN" dirty="0">
                <a:latin typeface="Garamond" panose="02020404030301010803" pitchFamily="18" charset="0"/>
              </a:rPr>
              <a:t>Channel coding techniques to increase reliability of  a system</a:t>
            </a:r>
            <a:endParaRPr kumimoji="0" lang="en-US" sz="2400" b="0" i="0" u="none" strike="noStrike" cap="none" normalizeH="0" baseline="0" dirty="0">
              <a:ln>
                <a:noFill/>
              </a:ln>
              <a:solidFill>
                <a:schemeClr val="tx1"/>
              </a:solidFill>
              <a:effectLst/>
              <a:latin typeface="Garamond" panose="02020404030301010803" pitchFamily="18" charset="0"/>
              <a:cs typeface="Arial" pitchFamily="34" charset="0"/>
            </a:endParaRPr>
          </a:p>
          <a:p>
            <a:endParaRPr lang="en-US" dirty="0"/>
          </a:p>
        </p:txBody>
      </p:sp>
      <p:grpSp>
        <p:nvGrpSpPr>
          <p:cNvPr id="7" name="Group 6">
            <a:extLst>
              <a:ext uri="{FF2B5EF4-FFF2-40B4-BE49-F238E27FC236}">
                <a16:creationId xmlns:a16="http://schemas.microsoft.com/office/drawing/2014/main" id="{CEB85B56-A73D-4262-BDC2-8462C69195EA}"/>
              </a:ext>
            </a:extLst>
          </p:cNvPr>
          <p:cNvGrpSpPr/>
          <p:nvPr/>
        </p:nvGrpSpPr>
        <p:grpSpPr>
          <a:xfrm>
            <a:off x="15629" y="46604"/>
            <a:ext cx="11074617" cy="693969"/>
            <a:chOff x="15629" y="46604"/>
            <a:chExt cx="11074617" cy="693969"/>
          </a:xfrm>
        </p:grpSpPr>
        <p:sp>
          <p:nvSpPr>
            <p:cNvPr id="8" name="Rectangle 7">
              <a:extLst>
                <a:ext uri="{FF2B5EF4-FFF2-40B4-BE49-F238E27FC236}">
                  <a16:creationId xmlns:a16="http://schemas.microsoft.com/office/drawing/2014/main" id="{DC98AC4A-4379-49C6-838B-97C12D58E580}"/>
                </a:ext>
              </a:extLst>
            </p:cNvPr>
            <p:cNvSpPr/>
            <p:nvPr/>
          </p:nvSpPr>
          <p:spPr>
            <a:xfrm>
              <a:off x="744972" y="208922"/>
              <a:ext cx="10345274" cy="369332"/>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lIns="91440" tIns="45720" rIns="91440" bIns="45720">
              <a:spAutoFit/>
              <a:scene3d>
                <a:camera prst="orthographicFront"/>
                <a:lightRig rig="threePt" dir="t"/>
              </a:scene3d>
              <a:sp3d extrusionH="57150">
                <a:bevelT w="38100" h="38100" prst="relaxedInset"/>
              </a:sp3d>
            </a:bodyPr>
            <a:lstStyle/>
            <a:p>
              <a:r>
                <a:rPr lang="en-US" b="1" cap="none" spc="0" dirty="0">
                  <a:ln w="0"/>
                  <a:solidFill>
                    <a:schemeClr val="tx1"/>
                  </a:solidFill>
                  <a:effectLst>
                    <a:outerShdw blurRad="50800" dist="38100" dir="2700000" algn="tl" rotWithShape="0">
                      <a:prstClr val="black">
                        <a:alpha val="40000"/>
                      </a:prstClr>
                    </a:outerShdw>
                  </a:effectLst>
                </a:rPr>
                <a:t>Department of Electronics and Communication Engineering, NIT Silchar </a:t>
              </a:r>
            </a:p>
          </p:txBody>
        </p:sp>
        <p:pic>
          <p:nvPicPr>
            <p:cNvPr id="9" name="Picture 8">
              <a:extLst>
                <a:ext uri="{FF2B5EF4-FFF2-40B4-BE49-F238E27FC236}">
                  <a16:creationId xmlns:a16="http://schemas.microsoft.com/office/drawing/2014/main" id="{F74EE9CF-9C62-46DF-87B1-7282C66F2F2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629" y="46604"/>
              <a:ext cx="729343" cy="69396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grpSp>
        <p:nvGrpSpPr>
          <p:cNvPr id="10" name="Group 9">
            <a:extLst>
              <a:ext uri="{FF2B5EF4-FFF2-40B4-BE49-F238E27FC236}">
                <a16:creationId xmlns:a16="http://schemas.microsoft.com/office/drawing/2014/main" id="{C0B21F0D-DE95-4CE8-925F-4F2AFB579B0F}"/>
              </a:ext>
            </a:extLst>
          </p:cNvPr>
          <p:cNvGrpSpPr/>
          <p:nvPr/>
        </p:nvGrpSpPr>
        <p:grpSpPr>
          <a:xfrm>
            <a:off x="151415" y="6251431"/>
            <a:ext cx="12040585" cy="509385"/>
            <a:chOff x="151415" y="6251431"/>
            <a:chExt cx="12040585" cy="509385"/>
          </a:xfrm>
        </p:grpSpPr>
        <p:sp>
          <p:nvSpPr>
            <p:cNvPr id="11" name="TextBox 10">
              <a:extLst>
                <a:ext uri="{FF2B5EF4-FFF2-40B4-BE49-F238E27FC236}">
                  <a16:creationId xmlns:a16="http://schemas.microsoft.com/office/drawing/2014/main" id="{F7C4AACC-071D-4CE5-A008-D15F05FEF19A}"/>
                </a:ext>
              </a:extLst>
            </p:cNvPr>
            <p:cNvSpPr txBox="1"/>
            <p:nvPr/>
          </p:nvSpPr>
          <p:spPr>
            <a:xfrm>
              <a:off x="5064728" y="6373299"/>
              <a:ext cx="2062544" cy="338554"/>
            </a:xfrm>
            <a:prstGeom prst="rect">
              <a:avLst/>
            </a:prstGeom>
            <a:noFill/>
          </p:spPr>
          <p:txBody>
            <a:bodyPr wrap="square" rtlCol="0">
              <a:spAutoFit/>
            </a:bodyPr>
            <a:lstStyle/>
            <a:p>
              <a:r>
                <a:rPr lang="en-US" sz="1600" b="1" i="1" dirty="0">
                  <a:solidFill>
                    <a:srgbClr val="00B0F0"/>
                  </a:solidFill>
                  <a:latin typeface="Times New Roman" panose="02020603050405020304" pitchFamily="18" charset="0"/>
                  <a:cs typeface="Times New Roman" panose="02020603050405020304" pitchFamily="18" charset="0"/>
                </a:rPr>
                <a:t>Scholar Id:21304068 </a:t>
              </a:r>
            </a:p>
          </p:txBody>
        </p:sp>
        <p:sp>
          <p:nvSpPr>
            <p:cNvPr id="12" name="TextBox 11">
              <a:extLst>
                <a:ext uri="{FF2B5EF4-FFF2-40B4-BE49-F238E27FC236}">
                  <a16:creationId xmlns:a16="http://schemas.microsoft.com/office/drawing/2014/main" id="{1C6EA108-D6A8-41D4-AD1D-5AAE02FD47BE}"/>
                </a:ext>
              </a:extLst>
            </p:cNvPr>
            <p:cNvSpPr txBox="1"/>
            <p:nvPr/>
          </p:nvSpPr>
          <p:spPr>
            <a:xfrm>
              <a:off x="9719021" y="6344196"/>
              <a:ext cx="2472979" cy="338554"/>
            </a:xfrm>
            <a:prstGeom prst="rect">
              <a:avLst/>
            </a:prstGeom>
            <a:noFill/>
          </p:spPr>
          <p:txBody>
            <a:bodyPr wrap="square" rtlCol="0">
              <a:spAutoFit/>
            </a:bodyPr>
            <a:lstStyle/>
            <a:p>
              <a:r>
                <a:rPr lang="en-US" sz="1600" b="1" i="1" dirty="0">
                  <a:solidFill>
                    <a:srgbClr val="00B0F0"/>
                  </a:solidFill>
                  <a:latin typeface="Times New Roman" panose="02020603050405020304" pitchFamily="18" charset="0"/>
                  <a:cs typeface="Times New Roman" panose="02020603050405020304" pitchFamily="18" charset="0"/>
                </a:rPr>
                <a:t>kirti21_rs@ece.nits.ac.in</a:t>
              </a:r>
            </a:p>
          </p:txBody>
        </p:sp>
        <p:sp>
          <p:nvSpPr>
            <p:cNvPr id="13" name="TextBox 12">
              <a:extLst>
                <a:ext uri="{FF2B5EF4-FFF2-40B4-BE49-F238E27FC236}">
                  <a16:creationId xmlns:a16="http://schemas.microsoft.com/office/drawing/2014/main" id="{07A1B587-5F3C-4535-9262-8406F6385333}"/>
                </a:ext>
              </a:extLst>
            </p:cNvPr>
            <p:cNvSpPr txBox="1"/>
            <p:nvPr/>
          </p:nvSpPr>
          <p:spPr>
            <a:xfrm>
              <a:off x="646101" y="6373299"/>
              <a:ext cx="2472979" cy="338554"/>
            </a:xfrm>
            <a:prstGeom prst="rect">
              <a:avLst/>
            </a:prstGeom>
            <a:noFill/>
          </p:spPr>
          <p:txBody>
            <a:bodyPr wrap="square" rtlCol="0">
              <a:spAutoFit/>
            </a:bodyPr>
            <a:lstStyle/>
            <a:p>
              <a:r>
                <a:rPr lang="en-US" sz="1600" b="1" i="1" dirty="0">
                  <a:solidFill>
                    <a:srgbClr val="00B0F0"/>
                  </a:solidFill>
                  <a:latin typeface="Times New Roman" panose="02020603050405020304" pitchFamily="18" charset="0"/>
                  <a:cs typeface="Times New Roman" panose="02020603050405020304" pitchFamily="18" charset="0"/>
                </a:rPr>
                <a:t>Kirti Swagat Mohanty</a:t>
              </a:r>
            </a:p>
          </p:txBody>
        </p:sp>
        <p:pic>
          <p:nvPicPr>
            <p:cNvPr id="14" name="Picture 13" descr="Icon&#10;&#10;Description automatically generated">
              <a:extLst>
                <a:ext uri="{FF2B5EF4-FFF2-40B4-BE49-F238E27FC236}">
                  <a16:creationId xmlns:a16="http://schemas.microsoft.com/office/drawing/2014/main" id="{9D195D50-76D8-4FA3-9C61-E82E8704300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61700" y="6251431"/>
              <a:ext cx="460422" cy="460422"/>
            </a:xfrm>
            <a:prstGeom prst="rect">
              <a:avLst/>
            </a:prstGeom>
          </p:spPr>
        </p:pic>
        <p:pic>
          <p:nvPicPr>
            <p:cNvPr id="15" name="Picture 14" descr="Icon&#10;&#10;Description automatically generated">
              <a:extLst>
                <a:ext uri="{FF2B5EF4-FFF2-40B4-BE49-F238E27FC236}">
                  <a16:creationId xmlns:a16="http://schemas.microsoft.com/office/drawing/2014/main" id="{64644747-FD8B-4EAE-9253-A4E2E2C87A5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1415" y="6266130"/>
              <a:ext cx="494686" cy="494686"/>
            </a:xfrm>
            <a:prstGeom prst="rect">
              <a:avLst/>
            </a:prstGeom>
          </p:spPr>
        </p:pic>
        <p:pic>
          <p:nvPicPr>
            <p:cNvPr id="16" name="Picture 15" descr="Icon&#10;&#10;Description automatically generated">
              <a:extLst>
                <a:ext uri="{FF2B5EF4-FFF2-40B4-BE49-F238E27FC236}">
                  <a16:creationId xmlns:a16="http://schemas.microsoft.com/office/drawing/2014/main" id="{5FFD1315-2C44-42ED-BFE7-5D247FE1775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356450" y="6312844"/>
              <a:ext cx="401257" cy="401257"/>
            </a:xfrm>
            <a:prstGeom prst="rect">
              <a:avLst/>
            </a:prstGeom>
          </p:spPr>
        </p:pic>
      </p:grpSp>
      <p:sp>
        <p:nvSpPr>
          <p:cNvPr id="4" name="Slide Number Placeholder 3">
            <a:extLst>
              <a:ext uri="{FF2B5EF4-FFF2-40B4-BE49-F238E27FC236}">
                <a16:creationId xmlns:a16="http://schemas.microsoft.com/office/drawing/2014/main" id="{EB5FF990-4CA6-470A-A89E-5530AF1F5318}"/>
              </a:ext>
            </a:extLst>
          </p:cNvPr>
          <p:cNvSpPr>
            <a:spLocks noGrp="1"/>
          </p:cNvSpPr>
          <p:nvPr>
            <p:ph type="sldNum" sz="quarter" idx="12"/>
          </p:nvPr>
        </p:nvSpPr>
        <p:spPr/>
        <p:txBody>
          <a:bodyPr/>
          <a:lstStyle/>
          <a:p>
            <a:fld id="{F05E57AE-C7CB-4E1B-849C-35869BC6D3B3}" type="slidenum">
              <a:rPr lang="en-US" smtClean="0"/>
              <a:t>62</a:t>
            </a:fld>
            <a:endParaRPr lang="en-US"/>
          </a:p>
        </p:txBody>
      </p:sp>
      <p:sp>
        <p:nvSpPr>
          <p:cNvPr id="17" name="Rectangle 16">
            <a:extLst>
              <a:ext uri="{FF2B5EF4-FFF2-40B4-BE49-F238E27FC236}">
                <a16:creationId xmlns:a16="http://schemas.microsoft.com/office/drawing/2014/main" id="{53FAD59F-FA10-4EC3-A73F-D52D5ADC6066}"/>
              </a:ext>
            </a:extLst>
          </p:cNvPr>
          <p:cNvSpPr/>
          <p:nvPr/>
        </p:nvSpPr>
        <p:spPr>
          <a:xfrm>
            <a:off x="607722" y="3327928"/>
            <a:ext cx="10255895" cy="2754600"/>
          </a:xfrm>
          <a:prstGeom prst="rect">
            <a:avLst/>
          </a:prstGeom>
        </p:spPr>
        <p:txBody>
          <a:bodyPr wrap="square">
            <a:spAutoFit/>
          </a:bodyPr>
          <a:lstStyle/>
          <a:p>
            <a:pPr algn="just">
              <a:spcBef>
                <a:spcPts val="600"/>
              </a:spcBef>
              <a:spcAft>
                <a:spcPts val="600"/>
              </a:spcAft>
            </a:pPr>
            <a:r>
              <a:rPr lang="en-US" sz="3200" dirty="0">
                <a:solidFill>
                  <a:srgbClr val="0070C0"/>
                </a:solidFill>
                <a:latin typeface="Times New Roman" pitchFamily="18" charset="0"/>
                <a:cs typeface="Times New Roman" pitchFamily="18" charset="0"/>
              </a:rPr>
              <a:t>Reference</a:t>
            </a:r>
          </a:p>
          <a:p>
            <a:pPr marL="457200" indent="-457200" algn="just"/>
            <a:r>
              <a:rPr lang="en-US" dirty="0">
                <a:latin typeface="Times New Roman" pitchFamily="18" charset="0"/>
                <a:cs typeface="Times New Roman" pitchFamily="18" charset="0"/>
              </a:rPr>
              <a:t>[1]  </a:t>
            </a:r>
            <a:r>
              <a:rPr lang="fr-FR" dirty="0">
                <a:latin typeface="Times New Roman" pitchFamily="18" charset="0"/>
                <a:cs typeface="Times New Roman" pitchFamily="18" charset="0"/>
              </a:rPr>
              <a:t>T. M Cover,J. A. Thomas</a:t>
            </a:r>
            <a:r>
              <a:rPr lang="en-US" dirty="0">
                <a:latin typeface="Times New Roman" pitchFamily="18" charset="0"/>
                <a:cs typeface="Times New Roman" pitchFamily="18" charset="0"/>
              </a:rPr>
              <a:t>,“</a:t>
            </a:r>
            <a:r>
              <a:rPr lang="fr-FR" dirty="0">
                <a:latin typeface="Times New Roman" pitchFamily="18" charset="0"/>
                <a:cs typeface="Times New Roman" pitchFamily="18" charset="0"/>
              </a:rPr>
              <a:t>Elements of information theory</a:t>
            </a:r>
            <a:r>
              <a:rPr lang="en-US" dirty="0">
                <a:latin typeface="Times New Roman" pitchFamily="18" charset="0"/>
                <a:cs typeface="Times New Roman" pitchFamily="18" charset="0"/>
              </a:rPr>
              <a:t>”,</a:t>
            </a:r>
            <a:r>
              <a:rPr lang="en-IN" dirty="0">
                <a:latin typeface="Times New Roman" panose="02020603050405020304" pitchFamily="18" charset="0"/>
                <a:cs typeface="Times New Roman" panose="02020603050405020304" pitchFamily="18" charset="0"/>
              </a:rPr>
              <a:t> John Wiley &amp; Sons, Inc</a:t>
            </a:r>
            <a:r>
              <a:rPr lang="fr-FR" dirty="0">
                <a:latin typeface="Times New Roman" pitchFamily="18" charset="0"/>
                <a:cs typeface="Times New Roman" pitchFamily="18" charset="0"/>
              </a:rPr>
              <a:t> Publication,</a:t>
            </a:r>
            <a:r>
              <a:rPr lang="en-IN" dirty="0">
                <a:latin typeface="Times New Roman" panose="02020603050405020304" pitchFamily="18" charset="0"/>
                <a:cs typeface="Times New Roman" panose="02020603050405020304" pitchFamily="18" charset="0"/>
              </a:rPr>
              <a:t> Second Edition</a:t>
            </a:r>
            <a:r>
              <a:rPr lang="fr-FR" dirty="0">
                <a:latin typeface="Times New Roman" pitchFamily="18" charset="0"/>
                <a:cs typeface="Times New Roman" pitchFamily="18" charset="0"/>
              </a:rPr>
              <a:t> 2006.</a:t>
            </a:r>
          </a:p>
          <a:p>
            <a:pPr algn="just"/>
            <a:r>
              <a:rPr lang="en-US" dirty="0">
                <a:latin typeface="Times New Roman" pitchFamily="18" charset="0"/>
                <a:cs typeface="Times New Roman" pitchFamily="18" charset="0"/>
              </a:rPr>
              <a:t>[2]  </a:t>
            </a:r>
            <a:r>
              <a:rPr lang="fr-FR" dirty="0">
                <a:latin typeface="Times New Roman" pitchFamily="18" charset="0"/>
                <a:cs typeface="Times New Roman" pitchFamily="18" charset="0"/>
              </a:rPr>
              <a:t>F. M. Reza</a:t>
            </a:r>
            <a:r>
              <a:rPr lang="en-US" dirty="0">
                <a:latin typeface="Times New Roman" pitchFamily="18" charset="0"/>
                <a:cs typeface="Times New Roman" pitchFamily="18" charset="0"/>
              </a:rPr>
              <a:t>,“</a:t>
            </a:r>
            <a:r>
              <a:rPr lang="fr-FR" dirty="0">
                <a:latin typeface="Times New Roman" pitchFamily="18" charset="0"/>
                <a:cs typeface="Times New Roman" pitchFamily="18" charset="0"/>
              </a:rPr>
              <a:t>An introduction to information theory</a:t>
            </a:r>
            <a:r>
              <a:rPr lang="en-US" dirty="0">
                <a:latin typeface="Times New Roman" pitchFamily="18" charset="0"/>
                <a:cs typeface="Times New Roman" pitchFamily="18" charset="0"/>
              </a:rPr>
              <a:t>”,</a:t>
            </a:r>
            <a:r>
              <a:rPr lang="en-IN" dirty="0">
                <a:latin typeface="Times New Roman" panose="02020603050405020304" pitchFamily="18" charset="0"/>
                <a:cs typeface="Times New Roman" panose="02020603050405020304" pitchFamily="18" charset="0"/>
              </a:rPr>
              <a:t> Dover publication, Inc. New York </a:t>
            </a:r>
            <a:r>
              <a:rPr lang="fr-FR" dirty="0">
                <a:latin typeface="Times New Roman" pitchFamily="18" charset="0"/>
                <a:cs typeface="Times New Roman" pitchFamily="18" charset="0"/>
              </a:rPr>
              <a:t> </a:t>
            </a:r>
            <a:r>
              <a:rPr lang="en-IN" dirty="0">
                <a:latin typeface="Times New Roman" panose="02020603050405020304" pitchFamily="18" charset="0"/>
                <a:cs typeface="Times New Roman" panose="02020603050405020304" pitchFamily="18" charset="0"/>
              </a:rPr>
              <a:t>Second Edition</a:t>
            </a:r>
            <a:r>
              <a:rPr lang="fr-FR" dirty="0">
                <a:latin typeface="Times New Roman" pitchFamily="18" charset="0"/>
                <a:cs typeface="Times New Roman" pitchFamily="18" charset="0"/>
              </a:rPr>
              <a:t> 1961.</a:t>
            </a:r>
          </a:p>
          <a:p>
            <a:pPr algn="just"/>
            <a:r>
              <a:rPr lang="fr-FR" dirty="0">
                <a:latin typeface="Times New Roman" pitchFamily="18" charset="0"/>
                <a:cs typeface="Times New Roman" pitchFamily="18" charset="0"/>
              </a:rPr>
              <a:t>[3]   R. Bose,</a:t>
            </a:r>
            <a:r>
              <a:rPr lang="en-US" dirty="0">
                <a:latin typeface="Times New Roman" pitchFamily="18" charset="0"/>
                <a:cs typeface="Times New Roman" pitchFamily="18" charset="0"/>
              </a:rPr>
              <a:t> “</a:t>
            </a:r>
            <a:r>
              <a:rPr lang="fr-FR" dirty="0">
                <a:latin typeface="Times New Roman" pitchFamily="18" charset="0"/>
                <a:cs typeface="Times New Roman" pitchFamily="18" charset="0"/>
              </a:rPr>
              <a:t> </a:t>
            </a:r>
            <a:r>
              <a:rPr lang="en-US" dirty="0">
                <a:latin typeface="Times New Roman" panose="02020603050405020304" pitchFamily="18" charset="0"/>
                <a:cs typeface="Times New Roman" panose="02020603050405020304" pitchFamily="18" charset="0"/>
              </a:rPr>
              <a:t>Information Theory, Coding and Cryptography ”,Tata </a:t>
            </a:r>
            <a:r>
              <a:rPr lang="en-US" dirty="0" err="1">
                <a:latin typeface="Times New Roman" pitchFamily="18" charset="0"/>
                <a:cs typeface="Times New Roman" pitchFamily="18" charset="0"/>
              </a:rPr>
              <a:t>Mcgraw</a:t>
            </a:r>
            <a:r>
              <a:rPr lang="en-US" dirty="0">
                <a:latin typeface="Times New Roman" pitchFamily="18" charset="0"/>
                <a:cs typeface="Times New Roman" pitchFamily="18" charset="0"/>
              </a:rPr>
              <a:t> Hill </a:t>
            </a:r>
            <a:r>
              <a:rPr lang="fr-FR" dirty="0">
                <a:latin typeface="Times New Roman" pitchFamily="18" charset="0"/>
                <a:cs typeface="Times New Roman" pitchFamily="18" charset="0"/>
              </a:rPr>
              <a:t>Publication,</a:t>
            </a:r>
            <a:r>
              <a:rPr lang="en-IN" dirty="0">
                <a:latin typeface="Times New Roman" panose="02020603050405020304" pitchFamily="18" charset="0"/>
                <a:cs typeface="Times New Roman" panose="02020603050405020304" pitchFamily="18" charset="0"/>
              </a:rPr>
              <a:t>   Second        Edition</a:t>
            </a:r>
            <a:r>
              <a:rPr lang="fr-FR" dirty="0">
                <a:latin typeface="Times New Roman" pitchFamily="18" charset="0"/>
                <a:cs typeface="Times New Roman" pitchFamily="18" charset="0"/>
              </a:rPr>
              <a:t> 2008.</a:t>
            </a:r>
            <a:endParaRPr lang="en-US" dirty="0">
              <a:latin typeface="Times New Roman" panose="02020603050405020304" pitchFamily="18" charset="0"/>
              <a:cs typeface="Times New Roman" panose="02020603050405020304" pitchFamily="18" charset="0"/>
            </a:endParaRPr>
          </a:p>
          <a:p>
            <a:endParaRPr lang="fr-FR" sz="1400" dirty="0">
              <a:latin typeface="Times New Roman" pitchFamily="18" charset="0"/>
              <a:cs typeface="Times New Roman" pitchFamily="18" charset="0"/>
            </a:endParaRPr>
          </a:p>
          <a:p>
            <a:pPr marL="457200" indent="-457200" algn="just"/>
            <a:endParaRPr lang="fr-FR" sz="1400" dirty="0">
              <a:latin typeface="Times New Roman" pitchFamily="18" charset="0"/>
              <a:cs typeface="Times New Roman" pitchFamily="18" charset="0"/>
            </a:endParaRPr>
          </a:p>
        </p:txBody>
      </p:sp>
    </p:spTree>
    <p:extLst>
      <p:ext uri="{BB962C8B-B14F-4D97-AF65-F5344CB8AC3E}">
        <p14:creationId xmlns:p14="http://schemas.microsoft.com/office/powerpoint/2010/main" val="1187800449"/>
      </p:ext>
    </p:extLst>
  </p:cSld>
  <p:clrMapOvr>
    <a:masterClrMapping/>
  </p:clrMapOvr>
  <mc:AlternateContent xmlns:mc="http://schemas.openxmlformats.org/markup-compatibility/2006" xmlns:p14="http://schemas.microsoft.com/office/powerpoint/2010/main">
    <mc:Choice Requires="p14">
      <p:transition spd="slow" p14:dur="6750" advClick="0"/>
    </mc:Choice>
    <mc:Fallback xmlns="">
      <p:transition spd="slow" advClick="0"/>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References</a:t>
            </a:r>
          </a:p>
        </p:txBody>
      </p:sp>
      <p:grpSp>
        <p:nvGrpSpPr>
          <p:cNvPr id="7" name="Group 6">
            <a:extLst>
              <a:ext uri="{FF2B5EF4-FFF2-40B4-BE49-F238E27FC236}">
                <a16:creationId xmlns:a16="http://schemas.microsoft.com/office/drawing/2014/main" id="{CEB85B56-A73D-4262-BDC2-8462C69195EA}"/>
              </a:ext>
            </a:extLst>
          </p:cNvPr>
          <p:cNvGrpSpPr/>
          <p:nvPr/>
        </p:nvGrpSpPr>
        <p:grpSpPr>
          <a:xfrm>
            <a:off x="15629" y="46604"/>
            <a:ext cx="11074617" cy="693969"/>
            <a:chOff x="15629" y="46604"/>
            <a:chExt cx="11074617" cy="693969"/>
          </a:xfrm>
        </p:grpSpPr>
        <p:sp>
          <p:nvSpPr>
            <p:cNvPr id="8" name="Rectangle 7">
              <a:extLst>
                <a:ext uri="{FF2B5EF4-FFF2-40B4-BE49-F238E27FC236}">
                  <a16:creationId xmlns:a16="http://schemas.microsoft.com/office/drawing/2014/main" id="{DC98AC4A-4379-49C6-838B-97C12D58E580}"/>
                </a:ext>
              </a:extLst>
            </p:cNvPr>
            <p:cNvSpPr/>
            <p:nvPr/>
          </p:nvSpPr>
          <p:spPr>
            <a:xfrm>
              <a:off x="744972" y="208922"/>
              <a:ext cx="10345274" cy="369332"/>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lIns="91440" tIns="45720" rIns="91440" bIns="45720">
              <a:spAutoFit/>
              <a:scene3d>
                <a:camera prst="orthographicFront"/>
                <a:lightRig rig="threePt" dir="t"/>
              </a:scene3d>
              <a:sp3d extrusionH="57150">
                <a:bevelT w="38100" h="38100" prst="relaxedInset"/>
              </a:sp3d>
            </a:bodyPr>
            <a:lstStyle/>
            <a:p>
              <a:r>
                <a:rPr lang="en-US" b="1" cap="none" spc="0" dirty="0">
                  <a:ln w="0"/>
                  <a:solidFill>
                    <a:schemeClr val="tx1"/>
                  </a:solidFill>
                  <a:effectLst>
                    <a:outerShdw blurRad="50800" dist="38100" dir="2700000" algn="tl" rotWithShape="0">
                      <a:prstClr val="black">
                        <a:alpha val="40000"/>
                      </a:prstClr>
                    </a:outerShdw>
                  </a:effectLst>
                </a:rPr>
                <a:t>Department of Electronics and Communication Engineering, NIT Silchar </a:t>
              </a:r>
            </a:p>
          </p:txBody>
        </p:sp>
        <p:pic>
          <p:nvPicPr>
            <p:cNvPr id="9" name="Picture 8">
              <a:extLst>
                <a:ext uri="{FF2B5EF4-FFF2-40B4-BE49-F238E27FC236}">
                  <a16:creationId xmlns:a16="http://schemas.microsoft.com/office/drawing/2014/main" id="{F74EE9CF-9C62-46DF-87B1-7282C66F2F2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629" y="46604"/>
              <a:ext cx="729343" cy="69396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grpSp>
        <p:nvGrpSpPr>
          <p:cNvPr id="10" name="Group 9">
            <a:extLst>
              <a:ext uri="{FF2B5EF4-FFF2-40B4-BE49-F238E27FC236}">
                <a16:creationId xmlns:a16="http://schemas.microsoft.com/office/drawing/2014/main" id="{C0B21F0D-DE95-4CE8-925F-4F2AFB579B0F}"/>
              </a:ext>
            </a:extLst>
          </p:cNvPr>
          <p:cNvGrpSpPr/>
          <p:nvPr/>
        </p:nvGrpSpPr>
        <p:grpSpPr>
          <a:xfrm>
            <a:off x="151415" y="6251431"/>
            <a:ext cx="12040585" cy="509385"/>
            <a:chOff x="151415" y="6251431"/>
            <a:chExt cx="12040585" cy="509385"/>
          </a:xfrm>
        </p:grpSpPr>
        <p:sp>
          <p:nvSpPr>
            <p:cNvPr id="11" name="TextBox 10">
              <a:extLst>
                <a:ext uri="{FF2B5EF4-FFF2-40B4-BE49-F238E27FC236}">
                  <a16:creationId xmlns:a16="http://schemas.microsoft.com/office/drawing/2014/main" id="{F7C4AACC-071D-4CE5-A008-D15F05FEF19A}"/>
                </a:ext>
              </a:extLst>
            </p:cNvPr>
            <p:cNvSpPr txBox="1"/>
            <p:nvPr/>
          </p:nvSpPr>
          <p:spPr>
            <a:xfrm>
              <a:off x="5064728" y="6373299"/>
              <a:ext cx="2062544" cy="338554"/>
            </a:xfrm>
            <a:prstGeom prst="rect">
              <a:avLst/>
            </a:prstGeom>
            <a:noFill/>
          </p:spPr>
          <p:txBody>
            <a:bodyPr wrap="square" rtlCol="0">
              <a:spAutoFit/>
            </a:bodyPr>
            <a:lstStyle/>
            <a:p>
              <a:r>
                <a:rPr lang="en-US" sz="1600" b="1" i="1" dirty="0">
                  <a:solidFill>
                    <a:srgbClr val="00B0F0"/>
                  </a:solidFill>
                  <a:latin typeface="Times New Roman" panose="02020603050405020304" pitchFamily="18" charset="0"/>
                  <a:cs typeface="Times New Roman" panose="02020603050405020304" pitchFamily="18" charset="0"/>
                </a:rPr>
                <a:t>Scholar Id:21304068 </a:t>
              </a:r>
            </a:p>
          </p:txBody>
        </p:sp>
        <p:sp>
          <p:nvSpPr>
            <p:cNvPr id="12" name="TextBox 11">
              <a:extLst>
                <a:ext uri="{FF2B5EF4-FFF2-40B4-BE49-F238E27FC236}">
                  <a16:creationId xmlns:a16="http://schemas.microsoft.com/office/drawing/2014/main" id="{1C6EA108-D6A8-41D4-AD1D-5AAE02FD47BE}"/>
                </a:ext>
              </a:extLst>
            </p:cNvPr>
            <p:cNvSpPr txBox="1"/>
            <p:nvPr/>
          </p:nvSpPr>
          <p:spPr>
            <a:xfrm>
              <a:off x="9719021" y="6344196"/>
              <a:ext cx="2472979" cy="338554"/>
            </a:xfrm>
            <a:prstGeom prst="rect">
              <a:avLst/>
            </a:prstGeom>
            <a:noFill/>
          </p:spPr>
          <p:txBody>
            <a:bodyPr wrap="square" rtlCol="0">
              <a:spAutoFit/>
            </a:bodyPr>
            <a:lstStyle/>
            <a:p>
              <a:r>
                <a:rPr lang="en-US" sz="1600" b="1" i="1" dirty="0">
                  <a:solidFill>
                    <a:srgbClr val="00B0F0"/>
                  </a:solidFill>
                  <a:latin typeface="Times New Roman" panose="02020603050405020304" pitchFamily="18" charset="0"/>
                  <a:cs typeface="Times New Roman" panose="02020603050405020304" pitchFamily="18" charset="0"/>
                </a:rPr>
                <a:t>kirti21_rs@ece.nits.ac.in</a:t>
              </a:r>
            </a:p>
          </p:txBody>
        </p:sp>
        <p:sp>
          <p:nvSpPr>
            <p:cNvPr id="13" name="TextBox 12">
              <a:extLst>
                <a:ext uri="{FF2B5EF4-FFF2-40B4-BE49-F238E27FC236}">
                  <a16:creationId xmlns:a16="http://schemas.microsoft.com/office/drawing/2014/main" id="{07A1B587-5F3C-4535-9262-8406F6385333}"/>
                </a:ext>
              </a:extLst>
            </p:cNvPr>
            <p:cNvSpPr txBox="1"/>
            <p:nvPr/>
          </p:nvSpPr>
          <p:spPr>
            <a:xfrm>
              <a:off x="646101" y="6373299"/>
              <a:ext cx="2472979" cy="338554"/>
            </a:xfrm>
            <a:prstGeom prst="rect">
              <a:avLst/>
            </a:prstGeom>
            <a:noFill/>
          </p:spPr>
          <p:txBody>
            <a:bodyPr wrap="square" rtlCol="0">
              <a:spAutoFit/>
            </a:bodyPr>
            <a:lstStyle/>
            <a:p>
              <a:r>
                <a:rPr lang="en-US" sz="1600" b="1" i="1" dirty="0">
                  <a:solidFill>
                    <a:srgbClr val="00B0F0"/>
                  </a:solidFill>
                  <a:latin typeface="Times New Roman" panose="02020603050405020304" pitchFamily="18" charset="0"/>
                  <a:cs typeface="Times New Roman" panose="02020603050405020304" pitchFamily="18" charset="0"/>
                </a:rPr>
                <a:t>Kirti Swagat Mohanty</a:t>
              </a:r>
            </a:p>
          </p:txBody>
        </p:sp>
        <p:pic>
          <p:nvPicPr>
            <p:cNvPr id="14" name="Picture 13" descr="Icon&#10;&#10;Description automatically generated">
              <a:extLst>
                <a:ext uri="{FF2B5EF4-FFF2-40B4-BE49-F238E27FC236}">
                  <a16:creationId xmlns:a16="http://schemas.microsoft.com/office/drawing/2014/main" id="{9D195D50-76D8-4FA3-9C61-E82E8704300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61700" y="6251431"/>
              <a:ext cx="460422" cy="460422"/>
            </a:xfrm>
            <a:prstGeom prst="rect">
              <a:avLst/>
            </a:prstGeom>
          </p:spPr>
        </p:pic>
        <p:pic>
          <p:nvPicPr>
            <p:cNvPr id="15" name="Picture 14" descr="Icon&#10;&#10;Description automatically generated">
              <a:extLst>
                <a:ext uri="{FF2B5EF4-FFF2-40B4-BE49-F238E27FC236}">
                  <a16:creationId xmlns:a16="http://schemas.microsoft.com/office/drawing/2014/main" id="{64644747-FD8B-4EAE-9253-A4E2E2C87A5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1415" y="6266130"/>
              <a:ext cx="494686" cy="494686"/>
            </a:xfrm>
            <a:prstGeom prst="rect">
              <a:avLst/>
            </a:prstGeom>
          </p:spPr>
        </p:pic>
        <p:pic>
          <p:nvPicPr>
            <p:cNvPr id="16" name="Picture 15" descr="Icon&#10;&#10;Description automatically generated">
              <a:extLst>
                <a:ext uri="{FF2B5EF4-FFF2-40B4-BE49-F238E27FC236}">
                  <a16:creationId xmlns:a16="http://schemas.microsoft.com/office/drawing/2014/main" id="{5FFD1315-2C44-42ED-BFE7-5D247FE1775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356450" y="6312844"/>
              <a:ext cx="401257" cy="401257"/>
            </a:xfrm>
            <a:prstGeom prst="rect">
              <a:avLst/>
            </a:prstGeom>
          </p:spPr>
        </p:pic>
      </p:grpSp>
      <p:sp>
        <p:nvSpPr>
          <p:cNvPr id="4" name="Slide Number Placeholder 3">
            <a:extLst>
              <a:ext uri="{FF2B5EF4-FFF2-40B4-BE49-F238E27FC236}">
                <a16:creationId xmlns:a16="http://schemas.microsoft.com/office/drawing/2014/main" id="{EB5FF990-4CA6-470A-A89E-5530AF1F5318}"/>
              </a:ext>
            </a:extLst>
          </p:cNvPr>
          <p:cNvSpPr>
            <a:spLocks noGrp="1"/>
          </p:cNvSpPr>
          <p:nvPr>
            <p:ph type="sldNum" sz="quarter" idx="12"/>
          </p:nvPr>
        </p:nvSpPr>
        <p:spPr/>
        <p:txBody>
          <a:bodyPr/>
          <a:lstStyle/>
          <a:p>
            <a:fld id="{F05E57AE-C7CB-4E1B-849C-35869BC6D3B3}" type="slidenum">
              <a:rPr lang="en-US" smtClean="0"/>
              <a:t>63</a:t>
            </a:fld>
            <a:endParaRPr lang="en-US"/>
          </a:p>
        </p:txBody>
      </p:sp>
      <p:sp>
        <p:nvSpPr>
          <p:cNvPr id="17" name="Rectangle 16">
            <a:extLst>
              <a:ext uri="{FF2B5EF4-FFF2-40B4-BE49-F238E27FC236}">
                <a16:creationId xmlns:a16="http://schemas.microsoft.com/office/drawing/2014/main" id="{53FAD59F-FA10-4EC3-A73F-D52D5ADC6066}"/>
              </a:ext>
            </a:extLst>
          </p:cNvPr>
          <p:cNvSpPr/>
          <p:nvPr/>
        </p:nvSpPr>
        <p:spPr>
          <a:xfrm>
            <a:off x="3519711" y="925754"/>
            <a:ext cx="8091044" cy="2985433"/>
          </a:xfrm>
          <a:prstGeom prst="rect">
            <a:avLst/>
          </a:prstGeom>
        </p:spPr>
        <p:txBody>
          <a:bodyPr wrap="square">
            <a:spAutoFit/>
          </a:bodyPr>
          <a:lstStyle/>
          <a:p>
            <a:pPr marL="457200" indent="-457200" algn="just"/>
            <a:r>
              <a:rPr lang="en-US" sz="2000" dirty="0">
                <a:latin typeface="Garamond" panose="02020404030301010803" pitchFamily="18" charset="0"/>
                <a:cs typeface="Times New Roman" pitchFamily="18" charset="0"/>
              </a:rPr>
              <a:t>[1]  </a:t>
            </a:r>
            <a:r>
              <a:rPr lang="fr-FR" sz="2000" dirty="0">
                <a:latin typeface="Garamond" panose="02020404030301010803" pitchFamily="18" charset="0"/>
                <a:cs typeface="Times New Roman" pitchFamily="18" charset="0"/>
              </a:rPr>
              <a:t>T. M Cover,J. A. Thomas</a:t>
            </a:r>
            <a:r>
              <a:rPr lang="en-US" sz="2000" dirty="0">
                <a:latin typeface="Garamond" panose="02020404030301010803" pitchFamily="18" charset="0"/>
                <a:cs typeface="Times New Roman" pitchFamily="18" charset="0"/>
              </a:rPr>
              <a:t>,“</a:t>
            </a:r>
            <a:r>
              <a:rPr lang="fr-FR" sz="2000" dirty="0">
                <a:latin typeface="Garamond" panose="02020404030301010803" pitchFamily="18" charset="0"/>
                <a:cs typeface="Times New Roman" pitchFamily="18" charset="0"/>
              </a:rPr>
              <a:t>Elements of information theory</a:t>
            </a:r>
            <a:r>
              <a:rPr lang="en-US" sz="2000" dirty="0">
                <a:latin typeface="Garamond" panose="02020404030301010803" pitchFamily="18" charset="0"/>
                <a:cs typeface="Times New Roman" pitchFamily="18" charset="0"/>
              </a:rPr>
              <a:t>”,</a:t>
            </a:r>
            <a:r>
              <a:rPr lang="en-IN" sz="2000" dirty="0">
                <a:latin typeface="Garamond" panose="02020404030301010803" pitchFamily="18" charset="0"/>
                <a:cs typeface="Times New Roman" panose="02020603050405020304" pitchFamily="18" charset="0"/>
              </a:rPr>
              <a:t> John Wiley &amp; Sons, Inc</a:t>
            </a:r>
            <a:r>
              <a:rPr lang="fr-FR" sz="2000" dirty="0">
                <a:latin typeface="Garamond" panose="02020404030301010803" pitchFamily="18" charset="0"/>
                <a:cs typeface="Times New Roman" pitchFamily="18" charset="0"/>
              </a:rPr>
              <a:t> Publication,</a:t>
            </a:r>
            <a:r>
              <a:rPr lang="en-IN" sz="2000" dirty="0">
                <a:latin typeface="Garamond" panose="02020404030301010803" pitchFamily="18" charset="0"/>
                <a:cs typeface="Times New Roman" panose="02020603050405020304" pitchFamily="18" charset="0"/>
              </a:rPr>
              <a:t> Second Edition</a:t>
            </a:r>
            <a:r>
              <a:rPr lang="fr-FR" sz="2000" dirty="0">
                <a:latin typeface="Garamond" panose="02020404030301010803" pitchFamily="18" charset="0"/>
                <a:cs typeface="Times New Roman" pitchFamily="18" charset="0"/>
              </a:rPr>
              <a:t> 2006.</a:t>
            </a:r>
          </a:p>
          <a:p>
            <a:pPr marL="457200" indent="-457200" algn="just"/>
            <a:endParaRPr lang="fr-FR" sz="2000" dirty="0">
              <a:latin typeface="Garamond" panose="02020404030301010803" pitchFamily="18" charset="0"/>
              <a:cs typeface="Times New Roman" pitchFamily="18" charset="0"/>
            </a:endParaRPr>
          </a:p>
          <a:p>
            <a:pPr algn="just"/>
            <a:r>
              <a:rPr lang="en-US" sz="2000" dirty="0">
                <a:latin typeface="Garamond" panose="02020404030301010803" pitchFamily="18" charset="0"/>
                <a:cs typeface="Times New Roman" pitchFamily="18" charset="0"/>
              </a:rPr>
              <a:t>[2]  </a:t>
            </a:r>
            <a:r>
              <a:rPr lang="fr-FR" sz="2000" dirty="0">
                <a:latin typeface="Garamond" panose="02020404030301010803" pitchFamily="18" charset="0"/>
                <a:cs typeface="Times New Roman" pitchFamily="18" charset="0"/>
              </a:rPr>
              <a:t>F. M. Reza</a:t>
            </a:r>
            <a:r>
              <a:rPr lang="en-US" sz="2000" dirty="0">
                <a:latin typeface="Garamond" panose="02020404030301010803" pitchFamily="18" charset="0"/>
                <a:cs typeface="Times New Roman" pitchFamily="18" charset="0"/>
              </a:rPr>
              <a:t>,“</a:t>
            </a:r>
            <a:r>
              <a:rPr lang="fr-FR" sz="2000" dirty="0">
                <a:latin typeface="Garamond" panose="02020404030301010803" pitchFamily="18" charset="0"/>
                <a:cs typeface="Times New Roman" pitchFamily="18" charset="0"/>
              </a:rPr>
              <a:t>An introduction to information theory</a:t>
            </a:r>
            <a:r>
              <a:rPr lang="en-US" sz="2000" dirty="0">
                <a:latin typeface="Garamond" panose="02020404030301010803" pitchFamily="18" charset="0"/>
                <a:cs typeface="Times New Roman" pitchFamily="18" charset="0"/>
              </a:rPr>
              <a:t>”,</a:t>
            </a:r>
            <a:r>
              <a:rPr lang="en-IN" sz="2000" dirty="0">
                <a:latin typeface="Garamond" panose="02020404030301010803" pitchFamily="18" charset="0"/>
                <a:cs typeface="Times New Roman" panose="02020603050405020304" pitchFamily="18" charset="0"/>
              </a:rPr>
              <a:t> Dover publication, Inc. New York </a:t>
            </a:r>
            <a:r>
              <a:rPr lang="fr-FR" sz="2000" dirty="0">
                <a:latin typeface="Garamond" panose="02020404030301010803" pitchFamily="18" charset="0"/>
                <a:cs typeface="Times New Roman" pitchFamily="18" charset="0"/>
              </a:rPr>
              <a:t> </a:t>
            </a:r>
            <a:r>
              <a:rPr lang="en-IN" sz="2000" dirty="0">
                <a:latin typeface="Garamond" panose="02020404030301010803" pitchFamily="18" charset="0"/>
                <a:cs typeface="Times New Roman" panose="02020603050405020304" pitchFamily="18" charset="0"/>
              </a:rPr>
              <a:t>Second Edition</a:t>
            </a:r>
            <a:r>
              <a:rPr lang="fr-FR" sz="2000" dirty="0">
                <a:latin typeface="Garamond" panose="02020404030301010803" pitchFamily="18" charset="0"/>
                <a:cs typeface="Times New Roman" pitchFamily="18" charset="0"/>
              </a:rPr>
              <a:t> 1961.</a:t>
            </a:r>
          </a:p>
          <a:p>
            <a:pPr algn="just"/>
            <a:endParaRPr lang="fr-FR" sz="2000" dirty="0">
              <a:latin typeface="Garamond" panose="02020404030301010803" pitchFamily="18" charset="0"/>
              <a:cs typeface="Times New Roman" pitchFamily="18" charset="0"/>
            </a:endParaRPr>
          </a:p>
          <a:p>
            <a:pPr algn="just"/>
            <a:r>
              <a:rPr lang="fr-FR" sz="2000" dirty="0">
                <a:latin typeface="Garamond" panose="02020404030301010803" pitchFamily="18" charset="0"/>
                <a:cs typeface="Times New Roman" pitchFamily="18" charset="0"/>
              </a:rPr>
              <a:t>[3]   R. Bose,</a:t>
            </a:r>
            <a:r>
              <a:rPr lang="en-US" sz="2000" dirty="0">
                <a:latin typeface="Garamond" panose="02020404030301010803" pitchFamily="18" charset="0"/>
                <a:cs typeface="Times New Roman" pitchFamily="18" charset="0"/>
              </a:rPr>
              <a:t> “</a:t>
            </a:r>
            <a:r>
              <a:rPr lang="fr-FR" sz="2000" dirty="0">
                <a:latin typeface="Garamond" panose="02020404030301010803" pitchFamily="18" charset="0"/>
                <a:cs typeface="Times New Roman" pitchFamily="18" charset="0"/>
              </a:rPr>
              <a:t> </a:t>
            </a:r>
            <a:r>
              <a:rPr lang="en-US" sz="2000" dirty="0">
                <a:latin typeface="Garamond" panose="02020404030301010803" pitchFamily="18" charset="0"/>
                <a:cs typeface="Times New Roman" panose="02020603050405020304" pitchFamily="18" charset="0"/>
              </a:rPr>
              <a:t>Information Theory, Coding and Cryptography ”,Tata </a:t>
            </a:r>
            <a:r>
              <a:rPr lang="en-US" sz="2000" dirty="0" err="1">
                <a:latin typeface="Garamond" panose="02020404030301010803" pitchFamily="18" charset="0"/>
                <a:cs typeface="Times New Roman" pitchFamily="18" charset="0"/>
              </a:rPr>
              <a:t>Mcgraw</a:t>
            </a:r>
            <a:r>
              <a:rPr lang="en-US" sz="2000" dirty="0">
                <a:latin typeface="Garamond" panose="02020404030301010803" pitchFamily="18" charset="0"/>
                <a:cs typeface="Times New Roman" pitchFamily="18" charset="0"/>
              </a:rPr>
              <a:t> Hill </a:t>
            </a:r>
            <a:r>
              <a:rPr lang="fr-FR" sz="2000" dirty="0">
                <a:latin typeface="Garamond" panose="02020404030301010803" pitchFamily="18" charset="0"/>
                <a:cs typeface="Times New Roman" pitchFamily="18" charset="0"/>
              </a:rPr>
              <a:t>Publication,</a:t>
            </a:r>
            <a:r>
              <a:rPr lang="en-IN" sz="2000" dirty="0">
                <a:latin typeface="Garamond" panose="02020404030301010803" pitchFamily="18" charset="0"/>
                <a:cs typeface="Times New Roman" panose="02020603050405020304" pitchFamily="18" charset="0"/>
              </a:rPr>
              <a:t>   Second        Edition</a:t>
            </a:r>
            <a:r>
              <a:rPr lang="fr-FR" sz="2000" dirty="0">
                <a:latin typeface="Garamond" panose="02020404030301010803" pitchFamily="18" charset="0"/>
                <a:cs typeface="Times New Roman" pitchFamily="18" charset="0"/>
              </a:rPr>
              <a:t> 2008.</a:t>
            </a:r>
            <a:endParaRPr lang="en-US" sz="2000" dirty="0">
              <a:latin typeface="Garamond" panose="02020404030301010803" pitchFamily="18" charset="0"/>
              <a:cs typeface="Times New Roman" panose="02020603050405020304" pitchFamily="18" charset="0"/>
            </a:endParaRPr>
          </a:p>
          <a:p>
            <a:endParaRPr lang="fr-FR" sz="1400" dirty="0">
              <a:latin typeface="Times New Roman" pitchFamily="18" charset="0"/>
              <a:cs typeface="Times New Roman" pitchFamily="18" charset="0"/>
            </a:endParaRPr>
          </a:p>
          <a:p>
            <a:pPr marL="457200" indent="-457200" algn="just"/>
            <a:endParaRPr lang="fr-FR" sz="1400" dirty="0">
              <a:latin typeface="Times New Roman" pitchFamily="18" charset="0"/>
              <a:cs typeface="Times New Roman" pitchFamily="18" charset="0"/>
            </a:endParaRPr>
          </a:p>
        </p:txBody>
      </p:sp>
    </p:spTree>
    <p:extLst>
      <p:ext uri="{BB962C8B-B14F-4D97-AF65-F5344CB8AC3E}">
        <p14:creationId xmlns:p14="http://schemas.microsoft.com/office/powerpoint/2010/main" val="191238520"/>
      </p:ext>
    </p:extLst>
  </p:cSld>
  <p:clrMapOvr>
    <a:masterClrMapping/>
  </p:clrMapOvr>
  <mc:AlternateContent xmlns:mc="http://schemas.openxmlformats.org/markup-compatibility/2006" xmlns:p14="http://schemas.microsoft.com/office/powerpoint/2010/main">
    <mc:Choice Requires="p14">
      <p:transition spd="slow" p14:dur="6750" advClick="0"/>
    </mc:Choice>
    <mc:Fallback xmlns="">
      <p:transition spd="slow" advClick="0"/>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Garamond" panose="02020404030301010803" pitchFamily="18" charset="0"/>
              </a:rPr>
              <a:t>Image Processing</a:t>
            </a:r>
            <a:br>
              <a:rPr lang="en-US" b="1" dirty="0">
                <a:latin typeface="Garamond" panose="02020404030301010803" pitchFamily="18" charset="0"/>
              </a:rPr>
            </a:br>
            <a:r>
              <a:rPr lang="en-US" b="1" dirty="0">
                <a:latin typeface="Garamond" panose="02020404030301010803" pitchFamily="18" charset="0"/>
              </a:rPr>
              <a:t>(EC- 5141)</a:t>
            </a:r>
          </a:p>
        </p:txBody>
      </p:sp>
      <p:grpSp>
        <p:nvGrpSpPr>
          <p:cNvPr id="7" name="Group 6">
            <a:extLst>
              <a:ext uri="{FF2B5EF4-FFF2-40B4-BE49-F238E27FC236}">
                <a16:creationId xmlns:a16="http://schemas.microsoft.com/office/drawing/2014/main" id="{CEB85B56-A73D-4262-BDC2-8462C69195EA}"/>
              </a:ext>
            </a:extLst>
          </p:cNvPr>
          <p:cNvGrpSpPr/>
          <p:nvPr/>
        </p:nvGrpSpPr>
        <p:grpSpPr>
          <a:xfrm>
            <a:off x="15629" y="46604"/>
            <a:ext cx="11074617" cy="693969"/>
            <a:chOff x="15629" y="46604"/>
            <a:chExt cx="11074617" cy="693969"/>
          </a:xfrm>
        </p:grpSpPr>
        <p:sp>
          <p:nvSpPr>
            <p:cNvPr id="8" name="Rectangle 7">
              <a:extLst>
                <a:ext uri="{FF2B5EF4-FFF2-40B4-BE49-F238E27FC236}">
                  <a16:creationId xmlns:a16="http://schemas.microsoft.com/office/drawing/2014/main" id="{DC98AC4A-4379-49C6-838B-97C12D58E580}"/>
                </a:ext>
              </a:extLst>
            </p:cNvPr>
            <p:cNvSpPr/>
            <p:nvPr/>
          </p:nvSpPr>
          <p:spPr>
            <a:xfrm>
              <a:off x="744972" y="208922"/>
              <a:ext cx="10345274" cy="369332"/>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lIns="91440" tIns="45720" rIns="91440" bIns="45720">
              <a:spAutoFit/>
              <a:scene3d>
                <a:camera prst="orthographicFront"/>
                <a:lightRig rig="threePt" dir="t"/>
              </a:scene3d>
              <a:sp3d extrusionH="57150">
                <a:bevelT w="38100" h="38100" prst="relaxedInset"/>
              </a:sp3d>
            </a:bodyPr>
            <a:lstStyle/>
            <a:p>
              <a:r>
                <a:rPr lang="en-US" b="1" cap="none" spc="0" dirty="0">
                  <a:ln w="0"/>
                  <a:solidFill>
                    <a:schemeClr val="tx1"/>
                  </a:solidFill>
                  <a:effectLst>
                    <a:outerShdw blurRad="50800" dist="38100" dir="2700000" algn="tl" rotWithShape="0">
                      <a:prstClr val="black">
                        <a:alpha val="40000"/>
                      </a:prstClr>
                    </a:outerShdw>
                  </a:effectLst>
                </a:rPr>
                <a:t>Department of Electronics and Communication Engineering, NIT Silchar </a:t>
              </a:r>
            </a:p>
          </p:txBody>
        </p:sp>
        <p:pic>
          <p:nvPicPr>
            <p:cNvPr id="9" name="Picture 8">
              <a:extLst>
                <a:ext uri="{FF2B5EF4-FFF2-40B4-BE49-F238E27FC236}">
                  <a16:creationId xmlns:a16="http://schemas.microsoft.com/office/drawing/2014/main" id="{F74EE9CF-9C62-46DF-87B1-7282C66F2F2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629" y="46604"/>
              <a:ext cx="729343" cy="69396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grpSp>
        <p:nvGrpSpPr>
          <p:cNvPr id="10" name="Group 9">
            <a:extLst>
              <a:ext uri="{FF2B5EF4-FFF2-40B4-BE49-F238E27FC236}">
                <a16:creationId xmlns:a16="http://schemas.microsoft.com/office/drawing/2014/main" id="{C0B21F0D-DE95-4CE8-925F-4F2AFB579B0F}"/>
              </a:ext>
            </a:extLst>
          </p:cNvPr>
          <p:cNvGrpSpPr/>
          <p:nvPr/>
        </p:nvGrpSpPr>
        <p:grpSpPr>
          <a:xfrm>
            <a:off x="151415" y="6251431"/>
            <a:ext cx="12040585" cy="509385"/>
            <a:chOff x="151415" y="6251431"/>
            <a:chExt cx="12040585" cy="509385"/>
          </a:xfrm>
        </p:grpSpPr>
        <p:sp>
          <p:nvSpPr>
            <p:cNvPr id="11" name="TextBox 10">
              <a:extLst>
                <a:ext uri="{FF2B5EF4-FFF2-40B4-BE49-F238E27FC236}">
                  <a16:creationId xmlns:a16="http://schemas.microsoft.com/office/drawing/2014/main" id="{F7C4AACC-071D-4CE5-A008-D15F05FEF19A}"/>
                </a:ext>
              </a:extLst>
            </p:cNvPr>
            <p:cNvSpPr txBox="1"/>
            <p:nvPr/>
          </p:nvSpPr>
          <p:spPr>
            <a:xfrm>
              <a:off x="5064728" y="6373299"/>
              <a:ext cx="2062544" cy="338554"/>
            </a:xfrm>
            <a:prstGeom prst="rect">
              <a:avLst/>
            </a:prstGeom>
            <a:noFill/>
          </p:spPr>
          <p:txBody>
            <a:bodyPr wrap="square" rtlCol="0">
              <a:spAutoFit/>
            </a:bodyPr>
            <a:lstStyle/>
            <a:p>
              <a:r>
                <a:rPr lang="en-US" sz="1600" b="1" i="1" dirty="0">
                  <a:solidFill>
                    <a:srgbClr val="00B0F0"/>
                  </a:solidFill>
                  <a:latin typeface="Times New Roman" panose="02020603050405020304" pitchFamily="18" charset="0"/>
                  <a:cs typeface="Times New Roman" panose="02020603050405020304" pitchFamily="18" charset="0"/>
                </a:rPr>
                <a:t>Scholar Id:21304068 </a:t>
              </a:r>
            </a:p>
          </p:txBody>
        </p:sp>
        <p:sp>
          <p:nvSpPr>
            <p:cNvPr id="12" name="TextBox 11">
              <a:extLst>
                <a:ext uri="{FF2B5EF4-FFF2-40B4-BE49-F238E27FC236}">
                  <a16:creationId xmlns:a16="http://schemas.microsoft.com/office/drawing/2014/main" id="{1C6EA108-D6A8-41D4-AD1D-5AAE02FD47BE}"/>
                </a:ext>
              </a:extLst>
            </p:cNvPr>
            <p:cNvSpPr txBox="1"/>
            <p:nvPr/>
          </p:nvSpPr>
          <p:spPr>
            <a:xfrm>
              <a:off x="9719021" y="6344196"/>
              <a:ext cx="2472979" cy="338554"/>
            </a:xfrm>
            <a:prstGeom prst="rect">
              <a:avLst/>
            </a:prstGeom>
            <a:noFill/>
          </p:spPr>
          <p:txBody>
            <a:bodyPr wrap="square" rtlCol="0">
              <a:spAutoFit/>
            </a:bodyPr>
            <a:lstStyle/>
            <a:p>
              <a:r>
                <a:rPr lang="en-US" sz="1600" b="1" i="1" dirty="0">
                  <a:solidFill>
                    <a:srgbClr val="00B0F0"/>
                  </a:solidFill>
                  <a:latin typeface="Times New Roman" panose="02020603050405020304" pitchFamily="18" charset="0"/>
                  <a:cs typeface="Times New Roman" panose="02020603050405020304" pitchFamily="18" charset="0"/>
                </a:rPr>
                <a:t>kirti21_rs@ece.nits.ac.in</a:t>
              </a:r>
            </a:p>
          </p:txBody>
        </p:sp>
        <p:sp>
          <p:nvSpPr>
            <p:cNvPr id="13" name="TextBox 12">
              <a:extLst>
                <a:ext uri="{FF2B5EF4-FFF2-40B4-BE49-F238E27FC236}">
                  <a16:creationId xmlns:a16="http://schemas.microsoft.com/office/drawing/2014/main" id="{07A1B587-5F3C-4535-9262-8406F6385333}"/>
                </a:ext>
              </a:extLst>
            </p:cNvPr>
            <p:cNvSpPr txBox="1"/>
            <p:nvPr/>
          </p:nvSpPr>
          <p:spPr>
            <a:xfrm>
              <a:off x="646101" y="6373299"/>
              <a:ext cx="2472979" cy="338554"/>
            </a:xfrm>
            <a:prstGeom prst="rect">
              <a:avLst/>
            </a:prstGeom>
            <a:noFill/>
          </p:spPr>
          <p:txBody>
            <a:bodyPr wrap="square" rtlCol="0">
              <a:spAutoFit/>
            </a:bodyPr>
            <a:lstStyle/>
            <a:p>
              <a:r>
                <a:rPr lang="en-US" sz="1600" b="1" i="1" dirty="0">
                  <a:solidFill>
                    <a:srgbClr val="00B0F0"/>
                  </a:solidFill>
                  <a:latin typeface="Times New Roman" panose="02020603050405020304" pitchFamily="18" charset="0"/>
                  <a:cs typeface="Times New Roman" panose="02020603050405020304" pitchFamily="18" charset="0"/>
                </a:rPr>
                <a:t>Kirti Swagat Mohanty</a:t>
              </a:r>
            </a:p>
          </p:txBody>
        </p:sp>
        <p:pic>
          <p:nvPicPr>
            <p:cNvPr id="14" name="Picture 13" descr="Icon&#10;&#10;Description automatically generated">
              <a:extLst>
                <a:ext uri="{FF2B5EF4-FFF2-40B4-BE49-F238E27FC236}">
                  <a16:creationId xmlns:a16="http://schemas.microsoft.com/office/drawing/2014/main" id="{9D195D50-76D8-4FA3-9C61-E82E8704300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61700" y="6251431"/>
              <a:ext cx="460422" cy="460422"/>
            </a:xfrm>
            <a:prstGeom prst="rect">
              <a:avLst/>
            </a:prstGeom>
          </p:spPr>
        </p:pic>
        <p:pic>
          <p:nvPicPr>
            <p:cNvPr id="15" name="Picture 14" descr="Icon&#10;&#10;Description automatically generated">
              <a:extLst>
                <a:ext uri="{FF2B5EF4-FFF2-40B4-BE49-F238E27FC236}">
                  <a16:creationId xmlns:a16="http://schemas.microsoft.com/office/drawing/2014/main" id="{64644747-FD8B-4EAE-9253-A4E2E2C87A5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1415" y="6266130"/>
              <a:ext cx="494686" cy="494686"/>
            </a:xfrm>
            <a:prstGeom prst="rect">
              <a:avLst/>
            </a:prstGeom>
          </p:spPr>
        </p:pic>
        <p:pic>
          <p:nvPicPr>
            <p:cNvPr id="16" name="Picture 15" descr="Icon&#10;&#10;Description automatically generated">
              <a:extLst>
                <a:ext uri="{FF2B5EF4-FFF2-40B4-BE49-F238E27FC236}">
                  <a16:creationId xmlns:a16="http://schemas.microsoft.com/office/drawing/2014/main" id="{5FFD1315-2C44-42ED-BFE7-5D247FE1775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356450" y="6312844"/>
              <a:ext cx="401257" cy="401257"/>
            </a:xfrm>
            <a:prstGeom prst="rect">
              <a:avLst/>
            </a:prstGeom>
          </p:spPr>
        </p:pic>
      </p:grpSp>
      <p:sp>
        <p:nvSpPr>
          <p:cNvPr id="4" name="Slide Number Placeholder 3">
            <a:extLst>
              <a:ext uri="{FF2B5EF4-FFF2-40B4-BE49-F238E27FC236}">
                <a16:creationId xmlns:a16="http://schemas.microsoft.com/office/drawing/2014/main" id="{EB5FF990-4CA6-470A-A89E-5530AF1F5318}"/>
              </a:ext>
            </a:extLst>
          </p:cNvPr>
          <p:cNvSpPr>
            <a:spLocks noGrp="1"/>
          </p:cNvSpPr>
          <p:nvPr>
            <p:ph type="sldNum" sz="quarter" idx="12"/>
          </p:nvPr>
        </p:nvSpPr>
        <p:spPr/>
        <p:txBody>
          <a:bodyPr/>
          <a:lstStyle/>
          <a:p>
            <a:fld id="{F05E57AE-C7CB-4E1B-849C-35869BC6D3B3}" type="slidenum">
              <a:rPr lang="en-US" smtClean="0"/>
              <a:t>64</a:t>
            </a:fld>
            <a:endParaRPr lang="en-US"/>
          </a:p>
        </p:txBody>
      </p:sp>
      <p:sp>
        <p:nvSpPr>
          <p:cNvPr id="17" name="Content Placeholder 2">
            <a:extLst>
              <a:ext uri="{FF2B5EF4-FFF2-40B4-BE49-F238E27FC236}">
                <a16:creationId xmlns:a16="http://schemas.microsoft.com/office/drawing/2014/main" id="{B74AE850-A4B0-4907-9909-2E137AD43FA8}"/>
              </a:ext>
            </a:extLst>
          </p:cNvPr>
          <p:cNvSpPr>
            <a:spLocks noGrp="1"/>
          </p:cNvSpPr>
          <p:nvPr>
            <p:ph idx="1"/>
          </p:nvPr>
        </p:nvSpPr>
        <p:spPr>
          <a:xfrm>
            <a:off x="3869268" y="864108"/>
            <a:ext cx="7315200" cy="5120640"/>
          </a:xfrm>
        </p:spPr>
        <p:txBody>
          <a:bodyPr/>
          <a:lstStyle/>
          <a:p>
            <a:r>
              <a:rPr lang="en-US" dirty="0">
                <a:latin typeface="Garamond" panose="02020404030301010803" pitchFamily="18" charset="0"/>
              </a:rPr>
              <a:t>Course Instructors</a:t>
            </a:r>
          </a:p>
          <a:p>
            <a:pPr lvl="1"/>
            <a:r>
              <a:rPr lang="en-US" dirty="0">
                <a:latin typeface="Garamond" panose="02020404030301010803" pitchFamily="18" charset="0"/>
              </a:rPr>
              <a:t>Dr. Ram Kumar Karsh, Dept. of ECE</a:t>
            </a:r>
          </a:p>
        </p:txBody>
      </p:sp>
    </p:spTree>
    <p:extLst>
      <p:ext uri="{BB962C8B-B14F-4D97-AF65-F5344CB8AC3E}">
        <p14:creationId xmlns:p14="http://schemas.microsoft.com/office/powerpoint/2010/main" val="2481103448"/>
      </p:ext>
    </p:extLst>
  </p:cSld>
  <p:clrMapOvr>
    <a:masterClrMapping/>
  </p:clrMapOvr>
  <mc:AlternateContent xmlns:mc="http://schemas.openxmlformats.org/markup-compatibility/2006" xmlns:p14="http://schemas.microsoft.com/office/powerpoint/2010/main">
    <mc:Choice Requires="p14">
      <p:transition spd="slow" p14:dur="6750" advClick="0"/>
    </mc:Choice>
    <mc:Fallback xmlns="">
      <p:transition spd="slow" advClick="0"/>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Garamond" panose="02020404030301010803" pitchFamily="18" charset="0"/>
              </a:rPr>
              <a:t>Content</a:t>
            </a:r>
          </a:p>
        </p:txBody>
      </p:sp>
      <p:sp>
        <p:nvSpPr>
          <p:cNvPr id="3" name="Content Placeholder 2"/>
          <p:cNvSpPr>
            <a:spLocks noGrp="1"/>
          </p:cNvSpPr>
          <p:nvPr>
            <p:ph idx="1"/>
          </p:nvPr>
        </p:nvSpPr>
        <p:spPr/>
        <p:txBody>
          <a:bodyPr/>
          <a:lstStyle/>
          <a:p>
            <a:r>
              <a:rPr lang="en-US" dirty="0">
                <a:latin typeface="Garamond" panose="02020404030301010803" pitchFamily="18" charset="0"/>
              </a:rPr>
              <a:t>Image Fundamentals</a:t>
            </a:r>
          </a:p>
          <a:p>
            <a:r>
              <a:rPr lang="en-US" dirty="0">
                <a:latin typeface="Garamond" panose="02020404030301010803" pitchFamily="18" charset="0"/>
              </a:rPr>
              <a:t>Image Enhancement</a:t>
            </a:r>
          </a:p>
          <a:p>
            <a:r>
              <a:rPr lang="en-US" dirty="0">
                <a:latin typeface="Garamond" panose="02020404030301010803" pitchFamily="18" charset="0"/>
              </a:rPr>
              <a:t>Image Restoration</a:t>
            </a:r>
          </a:p>
          <a:p>
            <a:endParaRPr lang="en-US" dirty="0">
              <a:latin typeface="Garamond" panose="02020404030301010803" pitchFamily="18" charset="0"/>
            </a:endParaRPr>
          </a:p>
        </p:txBody>
      </p:sp>
      <p:grpSp>
        <p:nvGrpSpPr>
          <p:cNvPr id="7" name="Group 6">
            <a:extLst>
              <a:ext uri="{FF2B5EF4-FFF2-40B4-BE49-F238E27FC236}">
                <a16:creationId xmlns:a16="http://schemas.microsoft.com/office/drawing/2014/main" id="{CEB85B56-A73D-4262-BDC2-8462C69195EA}"/>
              </a:ext>
            </a:extLst>
          </p:cNvPr>
          <p:cNvGrpSpPr/>
          <p:nvPr/>
        </p:nvGrpSpPr>
        <p:grpSpPr>
          <a:xfrm>
            <a:off x="15629" y="46604"/>
            <a:ext cx="11074617" cy="693969"/>
            <a:chOff x="15629" y="46604"/>
            <a:chExt cx="11074617" cy="693969"/>
          </a:xfrm>
        </p:grpSpPr>
        <p:sp>
          <p:nvSpPr>
            <p:cNvPr id="8" name="Rectangle 7">
              <a:extLst>
                <a:ext uri="{FF2B5EF4-FFF2-40B4-BE49-F238E27FC236}">
                  <a16:creationId xmlns:a16="http://schemas.microsoft.com/office/drawing/2014/main" id="{DC98AC4A-4379-49C6-838B-97C12D58E580}"/>
                </a:ext>
              </a:extLst>
            </p:cNvPr>
            <p:cNvSpPr/>
            <p:nvPr/>
          </p:nvSpPr>
          <p:spPr>
            <a:xfrm>
              <a:off x="744972" y="208922"/>
              <a:ext cx="10345274" cy="369332"/>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lIns="91440" tIns="45720" rIns="91440" bIns="45720">
              <a:spAutoFit/>
              <a:scene3d>
                <a:camera prst="orthographicFront"/>
                <a:lightRig rig="threePt" dir="t"/>
              </a:scene3d>
              <a:sp3d extrusionH="57150">
                <a:bevelT w="38100" h="38100" prst="relaxedInset"/>
              </a:sp3d>
            </a:bodyPr>
            <a:lstStyle/>
            <a:p>
              <a:r>
                <a:rPr lang="en-US" b="1" cap="none" spc="0" dirty="0">
                  <a:ln w="0"/>
                  <a:solidFill>
                    <a:schemeClr val="tx1"/>
                  </a:solidFill>
                  <a:effectLst>
                    <a:outerShdw blurRad="50800" dist="38100" dir="2700000" algn="tl" rotWithShape="0">
                      <a:prstClr val="black">
                        <a:alpha val="40000"/>
                      </a:prstClr>
                    </a:outerShdw>
                  </a:effectLst>
                </a:rPr>
                <a:t>Department of Electronics and Communication Engineering, NIT Silchar </a:t>
              </a:r>
            </a:p>
          </p:txBody>
        </p:sp>
        <p:pic>
          <p:nvPicPr>
            <p:cNvPr id="9" name="Picture 8">
              <a:extLst>
                <a:ext uri="{FF2B5EF4-FFF2-40B4-BE49-F238E27FC236}">
                  <a16:creationId xmlns:a16="http://schemas.microsoft.com/office/drawing/2014/main" id="{F74EE9CF-9C62-46DF-87B1-7282C66F2F2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629" y="46604"/>
              <a:ext cx="729343" cy="69396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grpSp>
        <p:nvGrpSpPr>
          <p:cNvPr id="10" name="Group 9">
            <a:extLst>
              <a:ext uri="{FF2B5EF4-FFF2-40B4-BE49-F238E27FC236}">
                <a16:creationId xmlns:a16="http://schemas.microsoft.com/office/drawing/2014/main" id="{C0B21F0D-DE95-4CE8-925F-4F2AFB579B0F}"/>
              </a:ext>
            </a:extLst>
          </p:cNvPr>
          <p:cNvGrpSpPr/>
          <p:nvPr/>
        </p:nvGrpSpPr>
        <p:grpSpPr>
          <a:xfrm>
            <a:off x="151415" y="6251431"/>
            <a:ext cx="12040585" cy="509385"/>
            <a:chOff x="151415" y="6251431"/>
            <a:chExt cx="12040585" cy="509385"/>
          </a:xfrm>
        </p:grpSpPr>
        <p:sp>
          <p:nvSpPr>
            <p:cNvPr id="11" name="TextBox 10">
              <a:extLst>
                <a:ext uri="{FF2B5EF4-FFF2-40B4-BE49-F238E27FC236}">
                  <a16:creationId xmlns:a16="http://schemas.microsoft.com/office/drawing/2014/main" id="{F7C4AACC-071D-4CE5-A008-D15F05FEF19A}"/>
                </a:ext>
              </a:extLst>
            </p:cNvPr>
            <p:cNvSpPr txBox="1"/>
            <p:nvPr/>
          </p:nvSpPr>
          <p:spPr>
            <a:xfrm>
              <a:off x="5064728" y="6373299"/>
              <a:ext cx="2062544" cy="338554"/>
            </a:xfrm>
            <a:prstGeom prst="rect">
              <a:avLst/>
            </a:prstGeom>
            <a:noFill/>
          </p:spPr>
          <p:txBody>
            <a:bodyPr wrap="square" rtlCol="0">
              <a:spAutoFit/>
            </a:bodyPr>
            <a:lstStyle/>
            <a:p>
              <a:r>
                <a:rPr lang="en-US" sz="1600" b="1" i="1" dirty="0">
                  <a:solidFill>
                    <a:srgbClr val="00B0F0"/>
                  </a:solidFill>
                  <a:latin typeface="Times New Roman" panose="02020603050405020304" pitchFamily="18" charset="0"/>
                  <a:cs typeface="Times New Roman" panose="02020603050405020304" pitchFamily="18" charset="0"/>
                </a:rPr>
                <a:t>Scholar Id:21304068 </a:t>
              </a:r>
            </a:p>
          </p:txBody>
        </p:sp>
        <p:sp>
          <p:nvSpPr>
            <p:cNvPr id="12" name="TextBox 11">
              <a:extLst>
                <a:ext uri="{FF2B5EF4-FFF2-40B4-BE49-F238E27FC236}">
                  <a16:creationId xmlns:a16="http://schemas.microsoft.com/office/drawing/2014/main" id="{1C6EA108-D6A8-41D4-AD1D-5AAE02FD47BE}"/>
                </a:ext>
              </a:extLst>
            </p:cNvPr>
            <p:cNvSpPr txBox="1"/>
            <p:nvPr/>
          </p:nvSpPr>
          <p:spPr>
            <a:xfrm>
              <a:off x="9719021" y="6344196"/>
              <a:ext cx="2472979" cy="338554"/>
            </a:xfrm>
            <a:prstGeom prst="rect">
              <a:avLst/>
            </a:prstGeom>
            <a:noFill/>
          </p:spPr>
          <p:txBody>
            <a:bodyPr wrap="square" rtlCol="0">
              <a:spAutoFit/>
            </a:bodyPr>
            <a:lstStyle/>
            <a:p>
              <a:r>
                <a:rPr lang="en-US" sz="1600" b="1" i="1" dirty="0">
                  <a:solidFill>
                    <a:srgbClr val="00B0F0"/>
                  </a:solidFill>
                  <a:latin typeface="Times New Roman" panose="02020603050405020304" pitchFamily="18" charset="0"/>
                  <a:cs typeface="Times New Roman" panose="02020603050405020304" pitchFamily="18" charset="0"/>
                </a:rPr>
                <a:t>kirti21_rs@ece.nits.ac.in</a:t>
              </a:r>
            </a:p>
          </p:txBody>
        </p:sp>
        <p:sp>
          <p:nvSpPr>
            <p:cNvPr id="13" name="TextBox 12">
              <a:extLst>
                <a:ext uri="{FF2B5EF4-FFF2-40B4-BE49-F238E27FC236}">
                  <a16:creationId xmlns:a16="http://schemas.microsoft.com/office/drawing/2014/main" id="{07A1B587-5F3C-4535-9262-8406F6385333}"/>
                </a:ext>
              </a:extLst>
            </p:cNvPr>
            <p:cNvSpPr txBox="1"/>
            <p:nvPr/>
          </p:nvSpPr>
          <p:spPr>
            <a:xfrm>
              <a:off x="646101" y="6373299"/>
              <a:ext cx="2472979" cy="338554"/>
            </a:xfrm>
            <a:prstGeom prst="rect">
              <a:avLst/>
            </a:prstGeom>
            <a:noFill/>
          </p:spPr>
          <p:txBody>
            <a:bodyPr wrap="square" rtlCol="0">
              <a:spAutoFit/>
            </a:bodyPr>
            <a:lstStyle/>
            <a:p>
              <a:r>
                <a:rPr lang="en-US" sz="1600" b="1" i="1" dirty="0">
                  <a:solidFill>
                    <a:srgbClr val="00B0F0"/>
                  </a:solidFill>
                  <a:latin typeface="Times New Roman" panose="02020603050405020304" pitchFamily="18" charset="0"/>
                  <a:cs typeface="Times New Roman" panose="02020603050405020304" pitchFamily="18" charset="0"/>
                </a:rPr>
                <a:t>Kirti Swagat Mohanty</a:t>
              </a:r>
            </a:p>
          </p:txBody>
        </p:sp>
        <p:pic>
          <p:nvPicPr>
            <p:cNvPr id="14" name="Picture 13" descr="Icon&#10;&#10;Description automatically generated">
              <a:extLst>
                <a:ext uri="{FF2B5EF4-FFF2-40B4-BE49-F238E27FC236}">
                  <a16:creationId xmlns:a16="http://schemas.microsoft.com/office/drawing/2014/main" id="{9D195D50-76D8-4FA3-9C61-E82E8704300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61700" y="6251431"/>
              <a:ext cx="460422" cy="460422"/>
            </a:xfrm>
            <a:prstGeom prst="rect">
              <a:avLst/>
            </a:prstGeom>
          </p:spPr>
        </p:pic>
        <p:pic>
          <p:nvPicPr>
            <p:cNvPr id="15" name="Picture 14" descr="Icon&#10;&#10;Description automatically generated">
              <a:extLst>
                <a:ext uri="{FF2B5EF4-FFF2-40B4-BE49-F238E27FC236}">
                  <a16:creationId xmlns:a16="http://schemas.microsoft.com/office/drawing/2014/main" id="{64644747-FD8B-4EAE-9253-A4E2E2C87A5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1415" y="6266130"/>
              <a:ext cx="494686" cy="494686"/>
            </a:xfrm>
            <a:prstGeom prst="rect">
              <a:avLst/>
            </a:prstGeom>
          </p:spPr>
        </p:pic>
        <p:pic>
          <p:nvPicPr>
            <p:cNvPr id="16" name="Picture 15" descr="Icon&#10;&#10;Description automatically generated">
              <a:extLst>
                <a:ext uri="{FF2B5EF4-FFF2-40B4-BE49-F238E27FC236}">
                  <a16:creationId xmlns:a16="http://schemas.microsoft.com/office/drawing/2014/main" id="{5FFD1315-2C44-42ED-BFE7-5D247FE1775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356450" y="6312844"/>
              <a:ext cx="401257" cy="401257"/>
            </a:xfrm>
            <a:prstGeom prst="rect">
              <a:avLst/>
            </a:prstGeom>
          </p:spPr>
        </p:pic>
      </p:grpSp>
      <p:sp>
        <p:nvSpPr>
          <p:cNvPr id="4" name="Slide Number Placeholder 3">
            <a:extLst>
              <a:ext uri="{FF2B5EF4-FFF2-40B4-BE49-F238E27FC236}">
                <a16:creationId xmlns:a16="http://schemas.microsoft.com/office/drawing/2014/main" id="{EB5FF990-4CA6-470A-A89E-5530AF1F5318}"/>
              </a:ext>
            </a:extLst>
          </p:cNvPr>
          <p:cNvSpPr>
            <a:spLocks noGrp="1"/>
          </p:cNvSpPr>
          <p:nvPr>
            <p:ph type="sldNum" sz="quarter" idx="12"/>
          </p:nvPr>
        </p:nvSpPr>
        <p:spPr/>
        <p:txBody>
          <a:bodyPr/>
          <a:lstStyle/>
          <a:p>
            <a:fld id="{F05E57AE-C7CB-4E1B-849C-35869BC6D3B3}" type="slidenum">
              <a:rPr lang="en-US" smtClean="0"/>
              <a:t>65</a:t>
            </a:fld>
            <a:endParaRPr lang="en-US"/>
          </a:p>
        </p:txBody>
      </p:sp>
    </p:spTree>
    <p:extLst>
      <p:ext uri="{BB962C8B-B14F-4D97-AF65-F5344CB8AC3E}">
        <p14:creationId xmlns:p14="http://schemas.microsoft.com/office/powerpoint/2010/main" val="2322742042"/>
      </p:ext>
    </p:extLst>
  </p:cSld>
  <p:clrMapOvr>
    <a:masterClrMapping/>
  </p:clrMapOvr>
  <mc:AlternateContent xmlns:mc="http://schemas.openxmlformats.org/markup-compatibility/2006" xmlns:p14="http://schemas.microsoft.com/office/powerpoint/2010/main">
    <mc:Choice Requires="p14">
      <p:transition spd="slow" p14:dur="6750" advClick="0"/>
    </mc:Choice>
    <mc:Fallback xmlns="">
      <p:transition spd="slow" advClick="0"/>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67E1D89-980F-460B-BB24-4925C3EC1A10}"/>
              </a:ext>
            </a:extLst>
          </p:cNvPr>
          <p:cNvSpPr>
            <a:spLocks noGrp="1"/>
          </p:cNvSpPr>
          <p:nvPr>
            <p:ph type="sldNum" sz="quarter" idx="12"/>
          </p:nvPr>
        </p:nvSpPr>
        <p:spPr/>
        <p:txBody>
          <a:bodyPr/>
          <a:lstStyle/>
          <a:p>
            <a:fld id="{F05E57AE-C7CB-4E1B-849C-35869BC6D3B3}" type="slidenum">
              <a:rPr lang="en-US" smtClean="0"/>
              <a:t>66</a:t>
            </a:fld>
            <a:endParaRPr lang="en-US"/>
          </a:p>
        </p:txBody>
      </p:sp>
      <p:sp>
        <p:nvSpPr>
          <p:cNvPr id="29" name="Rectangle 4">
            <a:extLst>
              <a:ext uri="{FF2B5EF4-FFF2-40B4-BE49-F238E27FC236}">
                <a16:creationId xmlns:a16="http://schemas.microsoft.com/office/drawing/2014/main" id="{46EB03F2-791D-4418-98F4-8D06D5E7CBD8}"/>
              </a:ext>
            </a:extLst>
          </p:cNvPr>
          <p:cNvSpPr>
            <a:spLocks noChangeArrowheads="1"/>
          </p:cNvSpPr>
          <p:nvPr/>
        </p:nvSpPr>
        <p:spPr bwMode="auto">
          <a:xfrm>
            <a:off x="3636963" y="3924300"/>
            <a:ext cx="1695450" cy="830263"/>
          </a:xfrm>
          <a:prstGeom prst="rect">
            <a:avLst/>
          </a:prstGeom>
          <a:solidFill>
            <a:schemeClr val="accent1"/>
          </a:solidFill>
          <a:ln w="38100">
            <a:solidFill>
              <a:schemeClr val="tx1"/>
            </a:solidFill>
            <a:miter lim="800000"/>
            <a:headEnd/>
            <a:tailEnd/>
          </a:ln>
        </p:spPr>
        <p:txBody>
          <a:bodyPr anchor="ctr"/>
          <a:lstStyle/>
          <a:p>
            <a:pPr algn="ctr"/>
            <a:r>
              <a:rPr lang="en-IE" dirty="0">
                <a:latin typeface="Garamond" panose="02020404030301010803" pitchFamily="18" charset="0"/>
              </a:rPr>
              <a:t>Image Acquisition</a:t>
            </a:r>
            <a:endParaRPr lang="en-US" dirty="0">
              <a:latin typeface="Garamond" panose="02020404030301010803" pitchFamily="18" charset="0"/>
            </a:endParaRPr>
          </a:p>
        </p:txBody>
      </p:sp>
      <p:sp>
        <p:nvSpPr>
          <p:cNvPr id="30" name="Rectangle 5">
            <a:extLst>
              <a:ext uri="{FF2B5EF4-FFF2-40B4-BE49-F238E27FC236}">
                <a16:creationId xmlns:a16="http://schemas.microsoft.com/office/drawing/2014/main" id="{1AEF2EE1-6B0D-46FD-A502-B17ECC5B8B5E}"/>
              </a:ext>
            </a:extLst>
          </p:cNvPr>
          <p:cNvSpPr>
            <a:spLocks noChangeArrowheads="1"/>
          </p:cNvSpPr>
          <p:nvPr/>
        </p:nvSpPr>
        <p:spPr bwMode="auto">
          <a:xfrm>
            <a:off x="5618163" y="1587500"/>
            <a:ext cx="1695450" cy="830263"/>
          </a:xfrm>
          <a:prstGeom prst="rect">
            <a:avLst/>
          </a:prstGeom>
          <a:solidFill>
            <a:schemeClr val="bg1"/>
          </a:solidFill>
          <a:ln w="12700">
            <a:solidFill>
              <a:schemeClr val="tx1"/>
            </a:solidFill>
            <a:miter lim="800000"/>
            <a:headEnd/>
            <a:tailEnd/>
          </a:ln>
        </p:spPr>
        <p:txBody>
          <a:bodyPr anchor="ctr"/>
          <a:lstStyle/>
          <a:p>
            <a:pPr algn="ctr"/>
            <a:r>
              <a:rPr lang="en-IE" dirty="0">
                <a:latin typeface="Garamond" panose="02020404030301010803" pitchFamily="18" charset="0"/>
              </a:rPr>
              <a:t>Image Restoration</a:t>
            </a:r>
            <a:endParaRPr lang="en-US" dirty="0">
              <a:latin typeface="Garamond" panose="02020404030301010803" pitchFamily="18" charset="0"/>
            </a:endParaRPr>
          </a:p>
        </p:txBody>
      </p:sp>
      <p:sp>
        <p:nvSpPr>
          <p:cNvPr id="31" name="Rectangle 6">
            <a:extLst>
              <a:ext uri="{FF2B5EF4-FFF2-40B4-BE49-F238E27FC236}">
                <a16:creationId xmlns:a16="http://schemas.microsoft.com/office/drawing/2014/main" id="{070F4CCE-2DD0-48A7-8002-62C199008697}"/>
              </a:ext>
            </a:extLst>
          </p:cNvPr>
          <p:cNvSpPr>
            <a:spLocks noChangeArrowheads="1"/>
          </p:cNvSpPr>
          <p:nvPr/>
        </p:nvSpPr>
        <p:spPr bwMode="auto">
          <a:xfrm>
            <a:off x="7996238" y="1587500"/>
            <a:ext cx="1695450" cy="830263"/>
          </a:xfrm>
          <a:prstGeom prst="rect">
            <a:avLst/>
          </a:prstGeom>
          <a:solidFill>
            <a:schemeClr val="bg1"/>
          </a:solidFill>
          <a:ln w="12700">
            <a:solidFill>
              <a:schemeClr val="tx1"/>
            </a:solidFill>
            <a:miter lim="800000"/>
            <a:headEnd/>
            <a:tailEnd/>
          </a:ln>
        </p:spPr>
        <p:txBody>
          <a:bodyPr anchor="ctr"/>
          <a:lstStyle/>
          <a:p>
            <a:pPr algn="ctr"/>
            <a:r>
              <a:rPr lang="en-IE" dirty="0">
                <a:latin typeface="Garamond" panose="02020404030301010803" pitchFamily="18" charset="0"/>
              </a:rPr>
              <a:t>Morphological Processing</a:t>
            </a:r>
            <a:endParaRPr lang="en-US" dirty="0">
              <a:latin typeface="Garamond" panose="02020404030301010803" pitchFamily="18" charset="0"/>
            </a:endParaRPr>
          </a:p>
        </p:txBody>
      </p:sp>
      <p:sp>
        <p:nvSpPr>
          <p:cNvPr id="32" name="Rectangle 7">
            <a:extLst>
              <a:ext uri="{FF2B5EF4-FFF2-40B4-BE49-F238E27FC236}">
                <a16:creationId xmlns:a16="http://schemas.microsoft.com/office/drawing/2014/main" id="{AD350D2A-FFC8-4E88-994E-A8D10D9F6EDC}"/>
              </a:ext>
            </a:extLst>
          </p:cNvPr>
          <p:cNvSpPr>
            <a:spLocks noChangeArrowheads="1"/>
          </p:cNvSpPr>
          <p:nvPr/>
        </p:nvSpPr>
        <p:spPr bwMode="auto">
          <a:xfrm>
            <a:off x="9963150" y="2800350"/>
            <a:ext cx="1695450" cy="830263"/>
          </a:xfrm>
          <a:prstGeom prst="rect">
            <a:avLst/>
          </a:prstGeom>
          <a:solidFill>
            <a:schemeClr val="bg1"/>
          </a:solidFill>
          <a:ln w="12700">
            <a:solidFill>
              <a:schemeClr val="tx1"/>
            </a:solidFill>
            <a:miter lim="800000"/>
            <a:headEnd/>
            <a:tailEnd/>
          </a:ln>
        </p:spPr>
        <p:txBody>
          <a:bodyPr anchor="ctr"/>
          <a:lstStyle/>
          <a:p>
            <a:pPr algn="ctr"/>
            <a:r>
              <a:rPr lang="en-IE" dirty="0">
                <a:latin typeface="Garamond" panose="02020404030301010803" pitchFamily="18" charset="0"/>
              </a:rPr>
              <a:t>Segmentation</a:t>
            </a:r>
            <a:endParaRPr lang="en-US" dirty="0">
              <a:latin typeface="Garamond" panose="02020404030301010803" pitchFamily="18" charset="0"/>
            </a:endParaRPr>
          </a:p>
        </p:txBody>
      </p:sp>
      <p:sp>
        <p:nvSpPr>
          <p:cNvPr id="33" name="Rectangle 8">
            <a:extLst>
              <a:ext uri="{FF2B5EF4-FFF2-40B4-BE49-F238E27FC236}">
                <a16:creationId xmlns:a16="http://schemas.microsoft.com/office/drawing/2014/main" id="{AAEFBEB8-A230-482B-83E1-268FD4334A9A}"/>
              </a:ext>
            </a:extLst>
          </p:cNvPr>
          <p:cNvSpPr>
            <a:spLocks noChangeArrowheads="1"/>
          </p:cNvSpPr>
          <p:nvPr/>
        </p:nvSpPr>
        <p:spPr bwMode="auto">
          <a:xfrm>
            <a:off x="9963150" y="5048250"/>
            <a:ext cx="1695450" cy="830263"/>
          </a:xfrm>
          <a:prstGeom prst="rect">
            <a:avLst/>
          </a:prstGeom>
          <a:solidFill>
            <a:schemeClr val="bg1"/>
          </a:solidFill>
          <a:ln w="12700">
            <a:solidFill>
              <a:schemeClr val="tx1"/>
            </a:solidFill>
            <a:miter lim="800000"/>
            <a:headEnd/>
            <a:tailEnd/>
          </a:ln>
        </p:spPr>
        <p:txBody>
          <a:bodyPr anchor="ctr"/>
          <a:lstStyle/>
          <a:p>
            <a:pPr algn="ctr"/>
            <a:r>
              <a:rPr lang="en-IE" sz="1700" dirty="0">
                <a:latin typeface="Garamond" panose="02020404030301010803" pitchFamily="18" charset="0"/>
              </a:rPr>
              <a:t>Representation &amp; Description</a:t>
            </a:r>
            <a:endParaRPr lang="en-US" sz="1700" dirty="0">
              <a:latin typeface="Garamond" panose="02020404030301010803" pitchFamily="18" charset="0"/>
            </a:endParaRPr>
          </a:p>
        </p:txBody>
      </p:sp>
      <p:sp>
        <p:nvSpPr>
          <p:cNvPr id="34" name="Rectangle 9">
            <a:extLst>
              <a:ext uri="{FF2B5EF4-FFF2-40B4-BE49-F238E27FC236}">
                <a16:creationId xmlns:a16="http://schemas.microsoft.com/office/drawing/2014/main" id="{700BD6AB-229B-4402-9EA4-EF0628DCAC8B}"/>
              </a:ext>
            </a:extLst>
          </p:cNvPr>
          <p:cNvSpPr>
            <a:spLocks noChangeArrowheads="1"/>
          </p:cNvSpPr>
          <p:nvPr/>
        </p:nvSpPr>
        <p:spPr bwMode="auto">
          <a:xfrm>
            <a:off x="3636963" y="2800350"/>
            <a:ext cx="1695450" cy="830263"/>
          </a:xfrm>
          <a:prstGeom prst="rect">
            <a:avLst/>
          </a:prstGeom>
          <a:solidFill>
            <a:schemeClr val="bg1"/>
          </a:solidFill>
          <a:ln w="12700">
            <a:solidFill>
              <a:schemeClr val="tx1"/>
            </a:solidFill>
            <a:miter lim="800000"/>
            <a:headEnd/>
            <a:tailEnd/>
          </a:ln>
        </p:spPr>
        <p:txBody>
          <a:bodyPr anchor="ctr"/>
          <a:lstStyle/>
          <a:p>
            <a:pPr algn="ctr"/>
            <a:r>
              <a:rPr lang="en-IE" dirty="0">
                <a:latin typeface="Garamond" panose="02020404030301010803" pitchFamily="18" charset="0"/>
              </a:rPr>
              <a:t>Image Enhancement</a:t>
            </a:r>
            <a:endParaRPr lang="en-US" dirty="0">
              <a:latin typeface="Garamond" panose="02020404030301010803" pitchFamily="18" charset="0"/>
            </a:endParaRPr>
          </a:p>
        </p:txBody>
      </p:sp>
      <p:sp>
        <p:nvSpPr>
          <p:cNvPr id="35" name="Rectangle 10">
            <a:extLst>
              <a:ext uri="{FF2B5EF4-FFF2-40B4-BE49-F238E27FC236}">
                <a16:creationId xmlns:a16="http://schemas.microsoft.com/office/drawing/2014/main" id="{FD13F7D2-B723-44AA-8041-B78F26514AA5}"/>
              </a:ext>
            </a:extLst>
          </p:cNvPr>
          <p:cNvSpPr>
            <a:spLocks noChangeArrowheads="1"/>
          </p:cNvSpPr>
          <p:nvPr/>
        </p:nvSpPr>
        <p:spPr bwMode="auto">
          <a:xfrm>
            <a:off x="9963150" y="3924300"/>
            <a:ext cx="1695450" cy="830263"/>
          </a:xfrm>
          <a:prstGeom prst="rect">
            <a:avLst/>
          </a:prstGeom>
          <a:solidFill>
            <a:schemeClr val="bg1"/>
          </a:solidFill>
          <a:ln w="12700">
            <a:solidFill>
              <a:schemeClr val="tx1"/>
            </a:solidFill>
            <a:miter lim="800000"/>
            <a:headEnd/>
            <a:tailEnd/>
          </a:ln>
        </p:spPr>
        <p:txBody>
          <a:bodyPr anchor="ctr"/>
          <a:lstStyle/>
          <a:p>
            <a:pPr algn="ctr"/>
            <a:r>
              <a:rPr lang="en-IE" sz="1700" dirty="0">
                <a:latin typeface="Garamond" panose="02020404030301010803" pitchFamily="18" charset="0"/>
              </a:rPr>
              <a:t>Object Recognition</a:t>
            </a:r>
            <a:endParaRPr lang="en-US" sz="1700" dirty="0">
              <a:latin typeface="Garamond" panose="02020404030301010803" pitchFamily="18" charset="0"/>
            </a:endParaRPr>
          </a:p>
        </p:txBody>
      </p:sp>
      <p:sp>
        <p:nvSpPr>
          <p:cNvPr id="36" name="Text Box 11">
            <a:extLst>
              <a:ext uri="{FF2B5EF4-FFF2-40B4-BE49-F238E27FC236}">
                <a16:creationId xmlns:a16="http://schemas.microsoft.com/office/drawing/2014/main" id="{C89898ED-C3F4-45E4-8477-72BA3F9B12E2}"/>
              </a:ext>
            </a:extLst>
          </p:cNvPr>
          <p:cNvSpPr txBox="1">
            <a:spLocks noChangeArrowheads="1"/>
          </p:cNvSpPr>
          <p:nvPr/>
        </p:nvSpPr>
        <p:spPr bwMode="auto">
          <a:xfrm>
            <a:off x="3541713" y="5280025"/>
            <a:ext cx="1885950" cy="366713"/>
          </a:xfrm>
          <a:prstGeom prst="rect">
            <a:avLst/>
          </a:prstGeom>
          <a:noFill/>
          <a:ln w="12700">
            <a:noFill/>
            <a:miter lim="800000"/>
            <a:headEnd/>
            <a:tailEnd/>
          </a:ln>
        </p:spPr>
        <p:txBody>
          <a:bodyPr wrap="none">
            <a:spAutoFit/>
          </a:bodyPr>
          <a:lstStyle/>
          <a:p>
            <a:r>
              <a:rPr lang="en-IE"/>
              <a:t>Problem Domain</a:t>
            </a:r>
            <a:endParaRPr lang="en-US"/>
          </a:p>
        </p:txBody>
      </p:sp>
      <p:cxnSp>
        <p:nvCxnSpPr>
          <p:cNvPr id="37" name="AutoShape 12">
            <a:extLst>
              <a:ext uri="{FF2B5EF4-FFF2-40B4-BE49-F238E27FC236}">
                <a16:creationId xmlns:a16="http://schemas.microsoft.com/office/drawing/2014/main" id="{34DABBC4-5FCB-49D1-AB44-7E852706DC35}"/>
              </a:ext>
            </a:extLst>
          </p:cNvPr>
          <p:cNvCxnSpPr>
            <a:cxnSpLocks noChangeShapeType="1"/>
            <a:stCxn id="36" idx="0"/>
            <a:endCxn id="29" idx="2"/>
          </p:cNvCxnSpPr>
          <p:nvPr/>
        </p:nvCxnSpPr>
        <p:spPr bwMode="auto">
          <a:xfrm rot="-5400000">
            <a:off x="4231482" y="5026819"/>
            <a:ext cx="506412" cy="0"/>
          </a:xfrm>
          <a:prstGeom prst="straightConnector1">
            <a:avLst/>
          </a:prstGeom>
          <a:noFill/>
          <a:ln w="12700">
            <a:solidFill>
              <a:schemeClr val="tx1"/>
            </a:solidFill>
            <a:round/>
            <a:headEnd/>
            <a:tailEnd type="triangle" w="med" len="med"/>
          </a:ln>
        </p:spPr>
      </p:cxnSp>
      <p:cxnSp>
        <p:nvCxnSpPr>
          <p:cNvPr id="38" name="AutoShape 13">
            <a:extLst>
              <a:ext uri="{FF2B5EF4-FFF2-40B4-BE49-F238E27FC236}">
                <a16:creationId xmlns:a16="http://schemas.microsoft.com/office/drawing/2014/main" id="{11EEBF9B-1489-4171-8537-D81F53F65266}"/>
              </a:ext>
            </a:extLst>
          </p:cNvPr>
          <p:cNvCxnSpPr>
            <a:cxnSpLocks noChangeShapeType="1"/>
            <a:stCxn id="29" idx="0"/>
            <a:endCxn id="34" idx="2"/>
          </p:cNvCxnSpPr>
          <p:nvPr/>
        </p:nvCxnSpPr>
        <p:spPr bwMode="auto">
          <a:xfrm rot="-5400000">
            <a:off x="4347369" y="3767932"/>
            <a:ext cx="274637" cy="0"/>
          </a:xfrm>
          <a:prstGeom prst="straightConnector1">
            <a:avLst/>
          </a:prstGeom>
          <a:noFill/>
          <a:ln w="12700">
            <a:solidFill>
              <a:schemeClr val="tx1"/>
            </a:solidFill>
            <a:round/>
            <a:headEnd/>
            <a:tailEnd type="triangle" w="med" len="med"/>
          </a:ln>
        </p:spPr>
      </p:cxnSp>
      <p:cxnSp>
        <p:nvCxnSpPr>
          <p:cNvPr id="39" name="AutoShape 14">
            <a:extLst>
              <a:ext uri="{FF2B5EF4-FFF2-40B4-BE49-F238E27FC236}">
                <a16:creationId xmlns:a16="http://schemas.microsoft.com/office/drawing/2014/main" id="{D5BF3E91-3FA8-459E-A4A7-A751FD8BD070}"/>
              </a:ext>
            </a:extLst>
          </p:cNvPr>
          <p:cNvCxnSpPr>
            <a:cxnSpLocks noChangeShapeType="1"/>
            <a:stCxn id="35" idx="2"/>
            <a:endCxn id="33" idx="0"/>
          </p:cNvCxnSpPr>
          <p:nvPr/>
        </p:nvCxnSpPr>
        <p:spPr bwMode="auto">
          <a:xfrm rot="5400000">
            <a:off x="10664031" y="4901407"/>
            <a:ext cx="293687" cy="0"/>
          </a:xfrm>
          <a:prstGeom prst="straightConnector1">
            <a:avLst/>
          </a:prstGeom>
          <a:noFill/>
          <a:ln w="12700">
            <a:solidFill>
              <a:schemeClr val="tx1"/>
            </a:solidFill>
            <a:round/>
            <a:headEnd/>
            <a:tailEnd type="triangle" w="med" len="med"/>
          </a:ln>
        </p:spPr>
      </p:cxnSp>
      <p:cxnSp>
        <p:nvCxnSpPr>
          <p:cNvPr id="40" name="AutoShape 15">
            <a:extLst>
              <a:ext uri="{FF2B5EF4-FFF2-40B4-BE49-F238E27FC236}">
                <a16:creationId xmlns:a16="http://schemas.microsoft.com/office/drawing/2014/main" id="{344FB201-D660-4569-9F8C-D3CEED6F2CCB}"/>
              </a:ext>
            </a:extLst>
          </p:cNvPr>
          <p:cNvCxnSpPr>
            <a:cxnSpLocks noChangeShapeType="1"/>
            <a:stCxn id="32" idx="2"/>
            <a:endCxn id="35" idx="0"/>
          </p:cNvCxnSpPr>
          <p:nvPr/>
        </p:nvCxnSpPr>
        <p:spPr bwMode="auto">
          <a:xfrm rot="5400000">
            <a:off x="10664031" y="3777457"/>
            <a:ext cx="293687" cy="0"/>
          </a:xfrm>
          <a:prstGeom prst="straightConnector1">
            <a:avLst/>
          </a:prstGeom>
          <a:noFill/>
          <a:ln w="12700">
            <a:solidFill>
              <a:schemeClr val="tx1"/>
            </a:solidFill>
            <a:round/>
            <a:headEnd/>
            <a:tailEnd type="triangle" w="med" len="med"/>
          </a:ln>
        </p:spPr>
      </p:cxnSp>
      <p:cxnSp>
        <p:nvCxnSpPr>
          <p:cNvPr id="41" name="AutoShape 16">
            <a:extLst>
              <a:ext uri="{FF2B5EF4-FFF2-40B4-BE49-F238E27FC236}">
                <a16:creationId xmlns:a16="http://schemas.microsoft.com/office/drawing/2014/main" id="{837B5A97-5948-4A4C-BC8F-47A54671B484}"/>
              </a:ext>
            </a:extLst>
          </p:cNvPr>
          <p:cNvCxnSpPr>
            <a:cxnSpLocks noChangeShapeType="1"/>
            <a:stCxn id="31" idx="3"/>
            <a:endCxn id="32" idx="0"/>
          </p:cNvCxnSpPr>
          <p:nvPr/>
        </p:nvCxnSpPr>
        <p:spPr bwMode="auto">
          <a:xfrm>
            <a:off x="9691688" y="2003425"/>
            <a:ext cx="1119187" cy="796925"/>
          </a:xfrm>
          <a:prstGeom prst="bentConnector2">
            <a:avLst/>
          </a:prstGeom>
          <a:noFill/>
          <a:ln w="12700">
            <a:solidFill>
              <a:schemeClr val="tx1"/>
            </a:solidFill>
            <a:miter lim="800000"/>
            <a:headEnd/>
            <a:tailEnd type="triangle" w="med" len="med"/>
          </a:ln>
        </p:spPr>
      </p:cxnSp>
      <p:cxnSp>
        <p:nvCxnSpPr>
          <p:cNvPr id="42" name="AutoShape 17">
            <a:extLst>
              <a:ext uri="{FF2B5EF4-FFF2-40B4-BE49-F238E27FC236}">
                <a16:creationId xmlns:a16="http://schemas.microsoft.com/office/drawing/2014/main" id="{10666595-9C9A-452B-BEB1-686B77217D57}"/>
              </a:ext>
            </a:extLst>
          </p:cNvPr>
          <p:cNvCxnSpPr>
            <a:cxnSpLocks noChangeShapeType="1"/>
            <a:stCxn id="30" idx="3"/>
            <a:endCxn id="31" idx="1"/>
          </p:cNvCxnSpPr>
          <p:nvPr/>
        </p:nvCxnSpPr>
        <p:spPr bwMode="auto">
          <a:xfrm>
            <a:off x="7313613" y="2003425"/>
            <a:ext cx="682625" cy="0"/>
          </a:xfrm>
          <a:prstGeom prst="straightConnector1">
            <a:avLst/>
          </a:prstGeom>
          <a:noFill/>
          <a:ln w="12700">
            <a:solidFill>
              <a:schemeClr val="tx1"/>
            </a:solidFill>
            <a:round/>
            <a:headEnd/>
            <a:tailEnd type="triangle" w="med" len="med"/>
          </a:ln>
        </p:spPr>
      </p:cxnSp>
      <p:cxnSp>
        <p:nvCxnSpPr>
          <p:cNvPr id="43" name="AutoShape 18">
            <a:extLst>
              <a:ext uri="{FF2B5EF4-FFF2-40B4-BE49-F238E27FC236}">
                <a16:creationId xmlns:a16="http://schemas.microsoft.com/office/drawing/2014/main" id="{8E6DE828-EC03-487A-A3AB-E4323CD39FF7}"/>
              </a:ext>
            </a:extLst>
          </p:cNvPr>
          <p:cNvCxnSpPr>
            <a:cxnSpLocks noChangeShapeType="1"/>
            <a:stCxn id="34" idx="0"/>
            <a:endCxn id="30" idx="1"/>
          </p:cNvCxnSpPr>
          <p:nvPr/>
        </p:nvCxnSpPr>
        <p:spPr bwMode="auto">
          <a:xfrm rot="-5400000">
            <a:off x="4652963" y="1835150"/>
            <a:ext cx="796925" cy="1133475"/>
          </a:xfrm>
          <a:prstGeom prst="bentConnector2">
            <a:avLst/>
          </a:prstGeom>
          <a:noFill/>
          <a:ln w="12700">
            <a:solidFill>
              <a:schemeClr val="tx1"/>
            </a:solidFill>
            <a:miter lim="800000"/>
            <a:headEnd/>
            <a:tailEnd type="triangle" w="med" len="med"/>
          </a:ln>
        </p:spPr>
      </p:cxnSp>
      <p:pic>
        <p:nvPicPr>
          <p:cNvPr id="44" name="Picture 19">
            <a:extLst>
              <a:ext uri="{FF2B5EF4-FFF2-40B4-BE49-F238E27FC236}">
                <a16:creationId xmlns:a16="http://schemas.microsoft.com/office/drawing/2014/main" id="{AEFA4E2C-16EF-430B-A54E-022653A97429}"/>
              </a:ext>
            </a:extLst>
          </p:cNvPr>
          <p:cNvPicPr>
            <a:picLocks noChangeAspect="1" noChangeArrowheads="1"/>
          </p:cNvPicPr>
          <p:nvPr/>
        </p:nvPicPr>
        <p:blipFill>
          <a:blip r:embed="rId2" cstate="print"/>
          <a:srcRect b="19398"/>
          <a:stretch>
            <a:fillRect/>
          </a:stretch>
        </p:blipFill>
        <p:spPr bwMode="auto">
          <a:xfrm>
            <a:off x="5638800" y="2801938"/>
            <a:ext cx="4043363" cy="2271712"/>
          </a:xfrm>
          <a:prstGeom prst="rect">
            <a:avLst/>
          </a:prstGeom>
          <a:noFill/>
          <a:ln w="9525">
            <a:noFill/>
            <a:miter lim="800000"/>
            <a:headEnd/>
            <a:tailEnd/>
          </a:ln>
        </p:spPr>
      </p:pic>
      <p:sp>
        <p:nvSpPr>
          <p:cNvPr id="45" name="Rectangle 20">
            <a:extLst>
              <a:ext uri="{FF2B5EF4-FFF2-40B4-BE49-F238E27FC236}">
                <a16:creationId xmlns:a16="http://schemas.microsoft.com/office/drawing/2014/main" id="{77A792DB-C12E-4E30-B45E-0CC6E4BE171E}"/>
              </a:ext>
            </a:extLst>
          </p:cNvPr>
          <p:cNvSpPr>
            <a:spLocks noChangeArrowheads="1"/>
          </p:cNvSpPr>
          <p:nvPr/>
        </p:nvSpPr>
        <p:spPr bwMode="auto">
          <a:xfrm>
            <a:off x="5651500" y="5700713"/>
            <a:ext cx="1695450" cy="830262"/>
          </a:xfrm>
          <a:prstGeom prst="rect">
            <a:avLst/>
          </a:prstGeom>
          <a:solidFill>
            <a:schemeClr val="bg1"/>
          </a:solidFill>
          <a:ln w="25400">
            <a:solidFill>
              <a:schemeClr val="tx1"/>
            </a:solidFill>
            <a:prstDash val="dash"/>
            <a:miter lim="800000"/>
            <a:headEnd/>
            <a:tailEnd/>
          </a:ln>
        </p:spPr>
        <p:txBody>
          <a:bodyPr anchor="ctr"/>
          <a:lstStyle/>
          <a:p>
            <a:pPr algn="ctr"/>
            <a:r>
              <a:rPr lang="en-IE" dirty="0">
                <a:latin typeface="Garamond" panose="02020404030301010803" pitchFamily="18" charset="0"/>
              </a:rPr>
              <a:t>Colour Image Processing</a:t>
            </a:r>
            <a:endParaRPr lang="en-US" dirty="0">
              <a:latin typeface="Garamond" panose="02020404030301010803" pitchFamily="18" charset="0"/>
            </a:endParaRPr>
          </a:p>
        </p:txBody>
      </p:sp>
      <p:sp>
        <p:nvSpPr>
          <p:cNvPr id="46" name="Rectangle 21">
            <a:extLst>
              <a:ext uri="{FF2B5EF4-FFF2-40B4-BE49-F238E27FC236}">
                <a16:creationId xmlns:a16="http://schemas.microsoft.com/office/drawing/2014/main" id="{5465571D-A4DE-4D3E-8E60-22F95D7F725F}"/>
              </a:ext>
            </a:extLst>
          </p:cNvPr>
          <p:cNvSpPr>
            <a:spLocks noChangeArrowheads="1"/>
          </p:cNvSpPr>
          <p:nvPr/>
        </p:nvSpPr>
        <p:spPr bwMode="auto">
          <a:xfrm>
            <a:off x="7894638" y="5700713"/>
            <a:ext cx="1695450" cy="830262"/>
          </a:xfrm>
          <a:prstGeom prst="rect">
            <a:avLst/>
          </a:prstGeom>
          <a:solidFill>
            <a:schemeClr val="bg1"/>
          </a:solidFill>
          <a:ln w="25400">
            <a:solidFill>
              <a:schemeClr val="tx1"/>
            </a:solidFill>
            <a:prstDash val="dash"/>
            <a:miter lim="800000"/>
            <a:headEnd/>
            <a:tailEnd/>
          </a:ln>
        </p:spPr>
        <p:txBody>
          <a:bodyPr anchor="ctr"/>
          <a:lstStyle/>
          <a:p>
            <a:pPr algn="ctr"/>
            <a:r>
              <a:rPr lang="en-IE" dirty="0">
                <a:latin typeface="Garamond" panose="02020404030301010803" pitchFamily="18" charset="0"/>
              </a:rPr>
              <a:t>Image Compression</a:t>
            </a:r>
            <a:endParaRPr lang="en-US" dirty="0">
              <a:latin typeface="Garamond" panose="02020404030301010803" pitchFamily="18" charset="0"/>
            </a:endParaRPr>
          </a:p>
        </p:txBody>
      </p:sp>
      <p:sp>
        <p:nvSpPr>
          <p:cNvPr id="51" name="Title 50">
            <a:extLst>
              <a:ext uri="{FF2B5EF4-FFF2-40B4-BE49-F238E27FC236}">
                <a16:creationId xmlns:a16="http://schemas.microsoft.com/office/drawing/2014/main" id="{C062E1C4-2155-4058-88B8-4A7314C6A7E9}"/>
              </a:ext>
            </a:extLst>
          </p:cNvPr>
          <p:cNvSpPr>
            <a:spLocks noGrp="1"/>
          </p:cNvSpPr>
          <p:nvPr>
            <p:ph type="title"/>
          </p:nvPr>
        </p:nvSpPr>
        <p:spPr/>
        <p:txBody>
          <a:bodyPr/>
          <a:lstStyle/>
          <a:p>
            <a:r>
              <a:rPr lang="en-US" dirty="0">
                <a:latin typeface="Garamond" panose="02020404030301010803" pitchFamily="18" charset="0"/>
              </a:rPr>
              <a:t>Stages in Image Processing</a:t>
            </a:r>
            <a:endParaRPr lang="en-IN" dirty="0">
              <a:latin typeface="Garamond" panose="02020404030301010803" pitchFamily="18" charset="0"/>
            </a:endParaRPr>
          </a:p>
        </p:txBody>
      </p:sp>
    </p:spTree>
    <p:extLst>
      <p:ext uri="{BB962C8B-B14F-4D97-AF65-F5344CB8AC3E}">
        <p14:creationId xmlns:p14="http://schemas.microsoft.com/office/powerpoint/2010/main" val="1076136704"/>
      </p:ext>
    </p:extLst>
  </p:cSld>
  <p:clrMapOvr>
    <a:masterClrMapping/>
  </p:clrMapOvr>
  <mc:AlternateContent xmlns:mc="http://schemas.openxmlformats.org/markup-compatibility/2006" xmlns:p14="http://schemas.microsoft.com/office/powerpoint/2010/main">
    <mc:Choice Requires="p14">
      <p:transition spd="slow" p14:dur="6750" advClick="0"/>
    </mc:Choice>
    <mc:Fallback xmlns="">
      <p:transition spd="slow" advClick="0"/>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0325829-E466-40B0-A919-480001472F73}"/>
              </a:ext>
            </a:extLst>
          </p:cNvPr>
          <p:cNvSpPr>
            <a:spLocks noGrp="1"/>
          </p:cNvSpPr>
          <p:nvPr>
            <p:ph type="sldNum" sz="quarter" idx="12"/>
          </p:nvPr>
        </p:nvSpPr>
        <p:spPr/>
        <p:txBody>
          <a:bodyPr/>
          <a:lstStyle/>
          <a:p>
            <a:fld id="{F05E57AE-C7CB-4E1B-849C-35869BC6D3B3}" type="slidenum">
              <a:rPr lang="en-US" smtClean="0"/>
              <a:t>67</a:t>
            </a:fld>
            <a:endParaRPr lang="en-US"/>
          </a:p>
        </p:txBody>
      </p:sp>
      <p:sp>
        <p:nvSpPr>
          <p:cNvPr id="5" name="AutoShape 28">
            <a:extLst>
              <a:ext uri="{FF2B5EF4-FFF2-40B4-BE49-F238E27FC236}">
                <a16:creationId xmlns:a16="http://schemas.microsoft.com/office/drawing/2014/main" id="{499FC98B-8315-4810-8EEB-3D5891348450}"/>
              </a:ext>
            </a:extLst>
          </p:cNvPr>
          <p:cNvSpPr>
            <a:spLocks noChangeArrowheads="1"/>
          </p:cNvSpPr>
          <p:nvPr/>
        </p:nvSpPr>
        <p:spPr bwMode="auto">
          <a:xfrm>
            <a:off x="7477125" y="3103563"/>
            <a:ext cx="400050" cy="414337"/>
          </a:xfrm>
          <a:prstGeom prst="rightArrow">
            <a:avLst>
              <a:gd name="adj1" fmla="val 50000"/>
              <a:gd name="adj2" fmla="val 25000"/>
            </a:avLst>
          </a:prstGeom>
          <a:solidFill>
            <a:schemeClr val="accent1"/>
          </a:solidFill>
          <a:ln w="12700">
            <a:solidFill>
              <a:schemeClr val="tx1"/>
            </a:solidFill>
            <a:miter lim="800000"/>
            <a:headEnd/>
            <a:tailEnd/>
          </a:ln>
        </p:spPr>
        <p:txBody>
          <a:bodyPr wrap="none" anchor="ctr"/>
          <a:lstStyle/>
          <a:p>
            <a:endParaRPr lang="en-GB"/>
          </a:p>
        </p:txBody>
      </p:sp>
      <p:sp>
        <p:nvSpPr>
          <p:cNvPr id="7" name="Rectangle 4">
            <a:extLst>
              <a:ext uri="{FF2B5EF4-FFF2-40B4-BE49-F238E27FC236}">
                <a16:creationId xmlns:a16="http://schemas.microsoft.com/office/drawing/2014/main" id="{D78737F3-09BB-4F31-9735-85145D9FFAF0}"/>
              </a:ext>
            </a:extLst>
          </p:cNvPr>
          <p:cNvSpPr>
            <a:spLocks noChangeArrowheads="1"/>
          </p:cNvSpPr>
          <p:nvPr/>
        </p:nvSpPr>
        <p:spPr bwMode="auto">
          <a:xfrm>
            <a:off x="3656013" y="3511550"/>
            <a:ext cx="1695450" cy="830263"/>
          </a:xfrm>
          <a:prstGeom prst="rect">
            <a:avLst/>
          </a:prstGeom>
          <a:solidFill>
            <a:schemeClr val="bg1"/>
          </a:solidFill>
          <a:ln w="12700">
            <a:solidFill>
              <a:schemeClr val="tx1"/>
            </a:solidFill>
            <a:miter lim="800000"/>
            <a:headEnd/>
            <a:tailEnd/>
          </a:ln>
        </p:spPr>
        <p:txBody>
          <a:bodyPr anchor="ctr"/>
          <a:lstStyle/>
          <a:p>
            <a:pPr algn="ctr"/>
            <a:r>
              <a:rPr lang="en-IE" dirty="0">
                <a:latin typeface="Garamond" panose="02020404030301010803" pitchFamily="18" charset="0"/>
              </a:rPr>
              <a:t>Image Acquisition</a:t>
            </a:r>
            <a:endParaRPr lang="en-US" dirty="0">
              <a:latin typeface="Garamond" panose="02020404030301010803" pitchFamily="18" charset="0"/>
            </a:endParaRPr>
          </a:p>
        </p:txBody>
      </p:sp>
      <p:sp>
        <p:nvSpPr>
          <p:cNvPr id="8" name="Rectangle 5">
            <a:extLst>
              <a:ext uri="{FF2B5EF4-FFF2-40B4-BE49-F238E27FC236}">
                <a16:creationId xmlns:a16="http://schemas.microsoft.com/office/drawing/2014/main" id="{679E2927-0948-4A63-B68B-95485B4DDD72}"/>
              </a:ext>
            </a:extLst>
          </p:cNvPr>
          <p:cNvSpPr>
            <a:spLocks noChangeArrowheads="1"/>
          </p:cNvSpPr>
          <p:nvPr/>
        </p:nvSpPr>
        <p:spPr bwMode="auto">
          <a:xfrm>
            <a:off x="5637213" y="1174750"/>
            <a:ext cx="1695450" cy="830263"/>
          </a:xfrm>
          <a:prstGeom prst="rect">
            <a:avLst/>
          </a:prstGeom>
          <a:solidFill>
            <a:schemeClr val="bg1"/>
          </a:solidFill>
          <a:ln w="12700">
            <a:solidFill>
              <a:schemeClr val="tx1"/>
            </a:solidFill>
            <a:miter lim="800000"/>
            <a:headEnd/>
            <a:tailEnd/>
          </a:ln>
        </p:spPr>
        <p:txBody>
          <a:bodyPr anchor="ctr"/>
          <a:lstStyle/>
          <a:p>
            <a:pPr algn="ctr"/>
            <a:r>
              <a:rPr lang="en-IE" dirty="0">
                <a:latin typeface="Garamond" panose="02020404030301010803" pitchFamily="18" charset="0"/>
              </a:rPr>
              <a:t>Image Restoration</a:t>
            </a:r>
            <a:endParaRPr lang="en-US" dirty="0">
              <a:latin typeface="Garamond" panose="02020404030301010803" pitchFamily="18" charset="0"/>
            </a:endParaRPr>
          </a:p>
        </p:txBody>
      </p:sp>
      <p:sp>
        <p:nvSpPr>
          <p:cNvPr id="9" name="Rectangle 6">
            <a:extLst>
              <a:ext uri="{FF2B5EF4-FFF2-40B4-BE49-F238E27FC236}">
                <a16:creationId xmlns:a16="http://schemas.microsoft.com/office/drawing/2014/main" id="{FE308D60-5321-4356-ABC3-05163B1C4C77}"/>
              </a:ext>
            </a:extLst>
          </p:cNvPr>
          <p:cNvSpPr>
            <a:spLocks noChangeArrowheads="1"/>
          </p:cNvSpPr>
          <p:nvPr/>
        </p:nvSpPr>
        <p:spPr bwMode="auto">
          <a:xfrm>
            <a:off x="8015288" y="1174750"/>
            <a:ext cx="1695450" cy="830263"/>
          </a:xfrm>
          <a:prstGeom prst="rect">
            <a:avLst/>
          </a:prstGeom>
          <a:solidFill>
            <a:schemeClr val="bg1"/>
          </a:solidFill>
          <a:ln w="12700">
            <a:solidFill>
              <a:schemeClr val="tx1"/>
            </a:solidFill>
            <a:miter lim="800000"/>
            <a:headEnd/>
            <a:tailEnd/>
          </a:ln>
        </p:spPr>
        <p:txBody>
          <a:bodyPr anchor="ctr"/>
          <a:lstStyle/>
          <a:p>
            <a:pPr algn="ctr"/>
            <a:r>
              <a:rPr lang="en-IE" dirty="0">
                <a:latin typeface="Garamond" panose="02020404030301010803" pitchFamily="18" charset="0"/>
              </a:rPr>
              <a:t>Morphological Processing</a:t>
            </a:r>
            <a:endParaRPr lang="en-US" dirty="0">
              <a:latin typeface="Garamond" panose="02020404030301010803" pitchFamily="18" charset="0"/>
            </a:endParaRPr>
          </a:p>
        </p:txBody>
      </p:sp>
      <p:sp>
        <p:nvSpPr>
          <p:cNvPr id="10" name="Rectangle 7">
            <a:extLst>
              <a:ext uri="{FF2B5EF4-FFF2-40B4-BE49-F238E27FC236}">
                <a16:creationId xmlns:a16="http://schemas.microsoft.com/office/drawing/2014/main" id="{312FD4CB-BC17-4D9F-B5B4-57FCEFF9B05B}"/>
              </a:ext>
            </a:extLst>
          </p:cNvPr>
          <p:cNvSpPr>
            <a:spLocks noChangeArrowheads="1"/>
          </p:cNvSpPr>
          <p:nvPr/>
        </p:nvSpPr>
        <p:spPr bwMode="auto">
          <a:xfrm>
            <a:off x="9982200" y="2387600"/>
            <a:ext cx="1695450" cy="830263"/>
          </a:xfrm>
          <a:prstGeom prst="rect">
            <a:avLst/>
          </a:prstGeom>
          <a:solidFill>
            <a:schemeClr val="bg1"/>
          </a:solidFill>
          <a:ln w="12700">
            <a:solidFill>
              <a:schemeClr val="tx1"/>
            </a:solidFill>
            <a:miter lim="800000"/>
            <a:headEnd/>
            <a:tailEnd/>
          </a:ln>
        </p:spPr>
        <p:txBody>
          <a:bodyPr anchor="ctr"/>
          <a:lstStyle/>
          <a:p>
            <a:pPr algn="ctr"/>
            <a:r>
              <a:rPr lang="en-IE" dirty="0">
                <a:latin typeface="Garamond" panose="02020404030301010803" pitchFamily="18" charset="0"/>
              </a:rPr>
              <a:t>Segmentation</a:t>
            </a:r>
            <a:endParaRPr lang="en-US" dirty="0">
              <a:latin typeface="Garamond" panose="02020404030301010803" pitchFamily="18" charset="0"/>
            </a:endParaRPr>
          </a:p>
        </p:txBody>
      </p:sp>
      <p:sp>
        <p:nvSpPr>
          <p:cNvPr id="11" name="Rectangle 8">
            <a:extLst>
              <a:ext uri="{FF2B5EF4-FFF2-40B4-BE49-F238E27FC236}">
                <a16:creationId xmlns:a16="http://schemas.microsoft.com/office/drawing/2014/main" id="{BACA1EB7-65C5-4B98-8CB8-9C8339CF90A8}"/>
              </a:ext>
            </a:extLst>
          </p:cNvPr>
          <p:cNvSpPr>
            <a:spLocks noChangeArrowheads="1"/>
          </p:cNvSpPr>
          <p:nvPr/>
        </p:nvSpPr>
        <p:spPr bwMode="auto">
          <a:xfrm>
            <a:off x="9982200" y="4635500"/>
            <a:ext cx="1695450" cy="830263"/>
          </a:xfrm>
          <a:prstGeom prst="rect">
            <a:avLst/>
          </a:prstGeom>
          <a:solidFill>
            <a:schemeClr val="bg1"/>
          </a:solidFill>
          <a:ln w="12700">
            <a:solidFill>
              <a:schemeClr val="tx1"/>
            </a:solidFill>
            <a:miter lim="800000"/>
            <a:headEnd/>
            <a:tailEnd/>
          </a:ln>
        </p:spPr>
        <p:txBody>
          <a:bodyPr anchor="ctr"/>
          <a:lstStyle/>
          <a:p>
            <a:pPr algn="ctr"/>
            <a:r>
              <a:rPr lang="en-IE" sz="1700" dirty="0">
                <a:latin typeface="Garamond" panose="02020404030301010803" pitchFamily="18" charset="0"/>
              </a:rPr>
              <a:t>Representation &amp; Description</a:t>
            </a:r>
            <a:endParaRPr lang="en-US" sz="1700" dirty="0">
              <a:latin typeface="Garamond" panose="02020404030301010803" pitchFamily="18" charset="0"/>
            </a:endParaRPr>
          </a:p>
        </p:txBody>
      </p:sp>
      <p:sp>
        <p:nvSpPr>
          <p:cNvPr id="12" name="Rectangle 9">
            <a:extLst>
              <a:ext uri="{FF2B5EF4-FFF2-40B4-BE49-F238E27FC236}">
                <a16:creationId xmlns:a16="http://schemas.microsoft.com/office/drawing/2014/main" id="{FC6FB5AE-5051-4195-9439-ADBF67EF46D4}"/>
              </a:ext>
            </a:extLst>
          </p:cNvPr>
          <p:cNvSpPr>
            <a:spLocks noChangeArrowheads="1"/>
          </p:cNvSpPr>
          <p:nvPr/>
        </p:nvSpPr>
        <p:spPr bwMode="auto">
          <a:xfrm>
            <a:off x="3656013" y="2387600"/>
            <a:ext cx="1695450" cy="830263"/>
          </a:xfrm>
          <a:prstGeom prst="rect">
            <a:avLst/>
          </a:prstGeom>
          <a:solidFill>
            <a:schemeClr val="accent1"/>
          </a:solidFill>
          <a:ln w="38100">
            <a:solidFill>
              <a:schemeClr val="tx1"/>
            </a:solidFill>
            <a:miter lim="800000"/>
            <a:headEnd/>
            <a:tailEnd/>
          </a:ln>
        </p:spPr>
        <p:txBody>
          <a:bodyPr anchor="ctr"/>
          <a:lstStyle/>
          <a:p>
            <a:pPr algn="ctr"/>
            <a:r>
              <a:rPr lang="en-IE" dirty="0">
                <a:latin typeface="Garamond" panose="02020404030301010803" pitchFamily="18" charset="0"/>
              </a:rPr>
              <a:t>Image Enhancement</a:t>
            </a:r>
            <a:endParaRPr lang="en-US" dirty="0">
              <a:latin typeface="Garamond" panose="02020404030301010803" pitchFamily="18" charset="0"/>
            </a:endParaRPr>
          </a:p>
        </p:txBody>
      </p:sp>
      <p:sp>
        <p:nvSpPr>
          <p:cNvPr id="13" name="Rectangle 10">
            <a:extLst>
              <a:ext uri="{FF2B5EF4-FFF2-40B4-BE49-F238E27FC236}">
                <a16:creationId xmlns:a16="http://schemas.microsoft.com/office/drawing/2014/main" id="{40915193-FFB9-49ED-8304-13131170ABE5}"/>
              </a:ext>
            </a:extLst>
          </p:cNvPr>
          <p:cNvSpPr>
            <a:spLocks noChangeArrowheads="1"/>
          </p:cNvSpPr>
          <p:nvPr/>
        </p:nvSpPr>
        <p:spPr bwMode="auto">
          <a:xfrm>
            <a:off x="9982200" y="3511550"/>
            <a:ext cx="1695450" cy="830263"/>
          </a:xfrm>
          <a:prstGeom prst="rect">
            <a:avLst/>
          </a:prstGeom>
          <a:solidFill>
            <a:schemeClr val="bg1"/>
          </a:solidFill>
          <a:ln w="12700">
            <a:solidFill>
              <a:schemeClr val="tx1"/>
            </a:solidFill>
            <a:miter lim="800000"/>
            <a:headEnd/>
            <a:tailEnd/>
          </a:ln>
        </p:spPr>
        <p:txBody>
          <a:bodyPr anchor="ctr"/>
          <a:lstStyle/>
          <a:p>
            <a:pPr algn="ctr"/>
            <a:r>
              <a:rPr lang="en-IE" sz="1700" dirty="0">
                <a:latin typeface="Garamond" panose="02020404030301010803" pitchFamily="18" charset="0"/>
              </a:rPr>
              <a:t>Object Recognition</a:t>
            </a:r>
            <a:endParaRPr lang="en-US" sz="1700" dirty="0">
              <a:latin typeface="Garamond" panose="02020404030301010803" pitchFamily="18" charset="0"/>
            </a:endParaRPr>
          </a:p>
        </p:txBody>
      </p:sp>
      <p:sp>
        <p:nvSpPr>
          <p:cNvPr id="14" name="Text Box 11">
            <a:extLst>
              <a:ext uri="{FF2B5EF4-FFF2-40B4-BE49-F238E27FC236}">
                <a16:creationId xmlns:a16="http://schemas.microsoft.com/office/drawing/2014/main" id="{5D40D4FA-3931-4167-B5DE-D0C07C9DAB6E}"/>
              </a:ext>
            </a:extLst>
          </p:cNvPr>
          <p:cNvSpPr txBox="1">
            <a:spLocks noChangeArrowheads="1"/>
          </p:cNvSpPr>
          <p:nvPr/>
        </p:nvSpPr>
        <p:spPr bwMode="auto">
          <a:xfrm>
            <a:off x="3629940" y="4897993"/>
            <a:ext cx="1747594" cy="369332"/>
          </a:xfrm>
          <a:prstGeom prst="rect">
            <a:avLst/>
          </a:prstGeom>
          <a:noFill/>
          <a:ln w="12700">
            <a:noFill/>
            <a:miter lim="800000"/>
            <a:headEnd/>
            <a:tailEnd/>
          </a:ln>
        </p:spPr>
        <p:txBody>
          <a:bodyPr wrap="none">
            <a:spAutoFit/>
          </a:bodyPr>
          <a:lstStyle/>
          <a:p>
            <a:r>
              <a:rPr lang="en-IE" dirty="0">
                <a:latin typeface="Garamond" panose="02020404030301010803" pitchFamily="18" charset="0"/>
              </a:rPr>
              <a:t>Problem Domain</a:t>
            </a:r>
            <a:endParaRPr lang="en-US" dirty="0">
              <a:latin typeface="Garamond" panose="02020404030301010803" pitchFamily="18" charset="0"/>
            </a:endParaRPr>
          </a:p>
        </p:txBody>
      </p:sp>
      <p:cxnSp>
        <p:nvCxnSpPr>
          <p:cNvPr id="15" name="AutoShape 12">
            <a:extLst>
              <a:ext uri="{FF2B5EF4-FFF2-40B4-BE49-F238E27FC236}">
                <a16:creationId xmlns:a16="http://schemas.microsoft.com/office/drawing/2014/main" id="{464D5E63-55EC-4817-946B-64F756E6E26D}"/>
              </a:ext>
            </a:extLst>
          </p:cNvPr>
          <p:cNvCxnSpPr>
            <a:cxnSpLocks noChangeShapeType="1"/>
            <a:stCxn id="14" idx="0"/>
            <a:endCxn id="7" idx="2"/>
          </p:cNvCxnSpPr>
          <p:nvPr/>
        </p:nvCxnSpPr>
        <p:spPr bwMode="auto">
          <a:xfrm flipV="1">
            <a:off x="4503737" y="4341813"/>
            <a:ext cx="1" cy="556180"/>
          </a:xfrm>
          <a:prstGeom prst="straightConnector1">
            <a:avLst/>
          </a:prstGeom>
          <a:noFill/>
          <a:ln w="12700">
            <a:solidFill>
              <a:schemeClr val="tx1"/>
            </a:solidFill>
            <a:round/>
            <a:headEnd/>
            <a:tailEnd type="triangle" w="med" len="med"/>
          </a:ln>
        </p:spPr>
      </p:cxnSp>
      <p:cxnSp>
        <p:nvCxnSpPr>
          <p:cNvPr id="16" name="AutoShape 13">
            <a:extLst>
              <a:ext uri="{FF2B5EF4-FFF2-40B4-BE49-F238E27FC236}">
                <a16:creationId xmlns:a16="http://schemas.microsoft.com/office/drawing/2014/main" id="{5FD16731-8308-4A30-9000-638F6155C669}"/>
              </a:ext>
            </a:extLst>
          </p:cNvPr>
          <p:cNvCxnSpPr>
            <a:cxnSpLocks noChangeShapeType="1"/>
            <a:stCxn id="7" idx="0"/>
            <a:endCxn id="12" idx="2"/>
          </p:cNvCxnSpPr>
          <p:nvPr/>
        </p:nvCxnSpPr>
        <p:spPr bwMode="auto">
          <a:xfrm rot="-5400000">
            <a:off x="4366419" y="3374232"/>
            <a:ext cx="274637" cy="0"/>
          </a:xfrm>
          <a:prstGeom prst="straightConnector1">
            <a:avLst/>
          </a:prstGeom>
          <a:noFill/>
          <a:ln w="12700">
            <a:solidFill>
              <a:schemeClr val="tx1"/>
            </a:solidFill>
            <a:round/>
            <a:headEnd/>
            <a:tailEnd type="triangle" w="med" len="med"/>
          </a:ln>
        </p:spPr>
      </p:cxnSp>
      <p:cxnSp>
        <p:nvCxnSpPr>
          <p:cNvPr id="17" name="AutoShape 14">
            <a:extLst>
              <a:ext uri="{FF2B5EF4-FFF2-40B4-BE49-F238E27FC236}">
                <a16:creationId xmlns:a16="http://schemas.microsoft.com/office/drawing/2014/main" id="{BA998811-02C2-42D2-97CC-C69951B26A79}"/>
              </a:ext>
            </a:extLst>
          </p:cNvPr>
          <p:cNvCxnSpPr>
            <a:cxnSpLocks noChangeShapeType="1"/>
            <a:stCxn id="13" idx="2"/>
            <a:endCxn id="11" idx="0"/>
          </p:cNvCxnSpPr>
          <p:nvPr/>
        </p:nvCxnSpPr>
        <p:spPr bwMode="auto">
          <a:xfrm rot="5400000">
            <a:off x="10683081" y="4488657"/>
            <a:ext cx="293687" cy="0"/>
          </a:xfrm>
          <a:prstGeom prst="straightConnector1">
            <a:avLst/>
          </a:prstGeom>
          <a:noFill/>
          <a:ln w="12700">
            <a:solidFill>
              <a:schemeClr val="tx1"/>
            </a:solidFill>
            <a:round/>
            <a:headEnd/>
            <a:tailEnd type="triangle" w="med" len="med"/>
          </a:ln>
        </p:spPr>
      </p:cxnSp>
      <p:cxnSp>
        <p:nvCxnSpPr>
          <p:cNvPr id="18" name="AutoShape 15">
            <a:extLst>
              <a:ext uri="{FF2B5EF4-FFF2-40B4-BE49-F238E27FC236}">
                <a16:creationId xmlns:a16="http://schemas.microsoft.com/office/drawing/2014/main" id="{19D85347-A920-4F4E-B27C-2EE24F01975F}"/>
              </a:ext>
            </a:extLst>
          </p:cNvPr>
          <p:cNvCxnSpPr>
            <a:cxnSpLocks noChangeShapeType="1"/>
            <a:stCxn id="10" idx="2"/>
            <a:endCxn id="13" idx="0"/>
          </p:cNvCxnSpPr>
          <p:nvPr/>
        </p:nvCxnSpPr>
        <p:spPr bwMode="auto">
          <a:xfrm rot="5400000">
            <a:off x="10683081" y="3364707"/>
            <a:ext cx="293687" cy="0"/>
          </a:xfrm>
          <a:prstGeom prst="straightConnector1">
            <a:avLst/>
          </a:prstGeom>
          <a:noFill/>
          <a:ln w="12700">
            <a:solidFill>
              <a:schemeClr val="tx1"/>
            </a:solidFill>
            <a:round/>
            <a:headEnd/>
            <a:tailEnd type="triangle" w="med" len="med"/>
          </a:ln>
        </p:spPr>
      </p:cxnSp>
      <p:cxnSp>
        <p:nvCxnSpPr>
          <p:cNvPr id="19" name="AutoShape 16">
            <a:extLst>
              <a:ext uri="{FF2B5EF4-FFF2-40B4-BE49-F238E27FC236}">
                <a16:creationId xmlns:a16="http://schemas.microsoft.com/office/drawing/2014/main" id="{82C8A23B-6FF5-4F0E-957B-CE8F25835B8C}"/>
              </a:ext>
            </a:extLst>
          </p:cNvPr>
          <p:cNvCxnSpPr>
            <a:cxnSpLocks noChangeShapeType="1"/>
            <a:stCxn id="9" idx="3"/>
            <a:endCxn id="10" idx="0"/>
          </p:cNvCxnSpPr>
          <p:nvPr/>
        </p:nvCxnSpPr>
        <p:spPr bwMode="auto">
          <a:xfrm>
            <a:off x="9710738" y="1590675"/>
            <a:ext cx="1119187" cy="796925"/>
          </a:xfrm>
          <a:prstGeom prst="bentConnector2">
            <a:avLst/>
          </a:prstGeom>
          <a:noFill/>
          <a:ln w="12700">
            <a:solidFill>
              <a:schemeClr val="tx1"/>
            </a:solidFill>
            <a:miter lim="800000"/>
            <a:headEnd/>
            <a:tailEnd type="triangle" w="med" len="med"/>
          </a:ln>
        </p:spPr>
      </p:cxnSp>
      <p:cxnSp>
        <p:nvCxnSpPr>
          <p:cNvPr id="20" name="AutoShape 17">
            <a:extLst>
              <a:ext uri="{FF2B5EF4-FFF2-40B4-BE49-F238E27FC236}">
                <a16:creationId xmlns:a16="http://schemas.microsoft.com/office/drawing/2014/main" id="{C60FC855-586E-4B49-85CF-41126A93E824}"/>
              </a:ext>
            </a:extLst>
          </p:cNvPr>
          <p:cNvCxnSpPr>
            <a:cxnSpLocks noChangeShapeType="1"/>
            <a:stCxn id="8" idx="3"/>
            <a:endCxn id="9" idx="1"/>
          </p:cNvCxnSpPr>
          <p:nvPr/>
        </p:nvCxnSpPr>
        <p:spPr bwMode="auto">
          <a:xfrm>
            <a:off x="7332663" y="1590675"/>
            <a:ext cx="682625" cy="0"/>
          </a:xfrm>
          <a:prstGeom prst="straightConnector1">
            <a:avLst/>
          </a:prstGeom>
          <a:noFill/>
          <a:ln w="12700">
            <a:solidFill>
              <a:schemeClr val="tx1"/>
            </a:solidFill>
            <a:round/>
            <a:headEnd/>
            <a:tailEnd type="triangle" w="med" len="med"/>
          </a:ln>
        </p:spPr>
      </p:cxnSp>
      <p:cxnSp>
        <p:nvCxnSpPr>
          <p:cNvPr id="21" name="AutoShape 18">
            <a:extLst>
              <a:ext uri="{FF2B5EF4-FFF2-40B4-BE49-F238E27FC236}">
                <a16:creationId xmlns:a16="http://schemas.microsoft.com/office/drawing/2014/main" id="{A592ADFC-407D-4DB6-9628-E82EF3209EDE}"/>
              </a:ext>
            </a:extLst>
          </p:cNvPr>
          <p:cNvCxnSpPr>
            <a:cxnSpLocks noChangeShapeType="1"/>
            <a:stCxn id="12" idx="0"/>
            <a:endCxn id="8" idx="1"/>
          </p:cNvCxnSpPr>
          <p:nvPr/>
        </p:nvCxnSpPr>
        <p:spPr bwMode="auto">
          <a:xfrm rot="-5400000">
            <a:off x="4681538" y="1412875"/>
            <a:ext cx="777875" cy="1133475"/>
          </a:xfrm>
          <a:prstGeom prst="bentConnector2">
            <a:avLst/>
          </a:prstGeom>
          <a:noFill/>
          <a:ln w="12700">
            <a:solidFill>
              <a:schemeClr val="tx1"/>
            </a:solidFill>
            <a:miter lim="800000"/>
            <a:headEnd/>
            <a:tailEnd type="triangle" w="med" len="med"/>
          </a:ln>
        </p:spPr>
      </p:cxnSp>
      <p:sp>
        <p:nvSpPr>
          <p:cNvPr id="22" name="Rectangle 20">
            <a:extLst>
              <a:ext uri="{FF2B5EF4-FFF2-40B4-BE49-F238E27FC236}">
                <a16:creationId xmlns:a16="http://schemas.microsoft.com/office/drawing/2014/main" id="{AB5391FC-A727-414C-BEA9-1CFCC5601A72}"/>
              </a:ext>
            </a:extLst>
          </p:cNvPr>
          <p:cNvSpPr>
            <a:spLocks noChangeArrowheads="1"/>
          </p:cNvSpPr>
          <p:nvPr/>
        </p:nvSpPr>
        <p:spPr bwMode="auto">
          <a:xfrm>
            <a:off x="5670550" y="5287963"/>
            <a:ext cx="1695450" cy="830262"/>
          </a:xfrm>
          <a:prstGeom prst="rect">
            <a:avLst/>
          </a:prstGeom>
          <a:solidFill>
            <a:schemeClr val="bg1"/>
          </a:solidFill>
          <a:ln w="25400">
            <a:solidFill>
              <a:schemeClr val="tx1"/>
            </a:solidFill>
            <a:prstDash val="dash"/>
            <a:miter lim="800000"/>
            <a:headEnd/>
            <a:tailEnd/>
          </a:ln>
        </p:spPr>
        <p:txBody>
          <a:bodyPr anchor="ctr"/>
          <a:lstStyle/>
          <a:p>
            <a:pPr algn="ctr"/>
            <a:r>
              <a:rPr lang="en-IE" dirty="0">
                <a:latin typeface="Garamond" panose="02020404030301010803" pitchFamily="18" charset="0"/>
              </a:rPr>
              <a:t>Colour Image Processing</a:t>
            </a:r>
            <a:endParaRPr lang="en-US" dirty="0">
              <a:latin typeface="Garamond" panose="02020404030301010803" pitchFamily="18" charset="0"/>
            </a:endParaRPr>
          </a:p>
        </p:txBody>
      </p:sp>
      <p:sp>
        <p:nvSpPr>
          <p:cNvPr id="23" name="Rectangle 21">
            <a:extLst>
              <a:ext uri="{FF2B5EF4-FFF2-40B4-BE49-F238E27FC236}">
                <a16:creationId xmlns:a16="http://schemas.microsoft.com/office/drawing/2014/main" id="{55DF947D-D543-45A0-9E69-74EB20A95036}"/>
              </a:ext>
            </a:extLst>
          </p:cNvPr>
          <p:cNvSpPr>
            <a:spLocks noChangeArrowheads="1"/>
          </p:cNvSpPr>
          <p:nvPr/>
        </p:nvSpPr>
        <p:spPr bwMode="auto">
          <a:xfrm>
            <a:off x="7913688" y="5287963"/>
            <a:ext cx="1695450" cy="830262"/>
          </a:xfrm>
          <a:prstGeom prst="rect">
            <a:avLst/>
          </a:prstGeom>
          <a:solidFill>
            <a:schemeClr val="bg1"/>
          </a:solidFill>
          <a:ln w="25400">
            <a:solidFill>
              <a:schemeClr val="tx1"/>
            </a:solidFill>
            <a:prstDash val="dash"/>
            <a:miter lim="800000"/>
            <a:headEnd/>
            <a:tailEnd/>
          </a:ln>
        </p:spPr>
        <p:txBody>
          <a:bodyPr anchor="ctr"/>
          <a:lstStyle/>
          <a:p>
            <a:pPr algn="ctr"/>
            <a:r>
              <a:rPr lang="en-IE" dirty="0">
                <a:latin typeface="Garamond" panose="02020404030301010803" pitchFamily="18" charset="0"/>
              </a:rPr>
              <a:t>Image Compression</a:t>
            </a:r>
            <a:endParaRPr lang="en-US" dirty="0">
              <a:latin typeface="Garamond" panose="02020404030301010803" pitchFamily="18" charset="0"/>
            </a:endParaRPr>
          </a:p>
        </p:txBody>
      </p:sp>
      <p:pic>
        <p:nvPicPr>
          <p:cNvPr id="24" name="Picture 24">
            <a:extLst>
              <a:ext uri="{FF2B5EF4-FFF2-40B4-BE49-F238E27FC236}">
                <a16:creationId xmlns:a16="http://schemas.microsoft.com/office/drawing/2014/main" id="{2ADC010D-E7A1-44E4-96CD-48FD7ED07A82}"/>
              </a:ext>
            </a:extLst>
          </p:cNvPr>
          <p:cNvPicPr>
            <a:picLocks noChangeAspect="1" noChangeArrowheads="1"/>
          </p:cNvPicPr>
          <p:nvPr/>
        </p:nvPicPr>
        <p:blipFill>
          <a:blip r:embed="rId2" cstate="print"/>
          <a:srcRect l="40881" t="1314" r="19798" b="50453"/>
          <a:stretch>
            <a:fillRect/>
          </a:stretch>
        </p:blipFill>
        <p:spPr bwMode="auto">
          <a:xfrm>
            <a:off x="5502275" y="2355850"/>
            <a:ext cx="2001838" cy="1978025"/>
          </a:xfrm>
          <a:prstGeom prst="rect">
            <a:avLst/>
          </a:prstGeom>
          <a:noFill/>
          <a:ln w="9525">
            <a:solidFill>
              <a:schemeClr val="tx1"/>
            </a:solidFill>
            <a:miter lim="800000"/>
            <a:headEnd/>
            <a:tailEnd/>
          </a:ln>
        </p:spPr>
      </p:pic>
      <p:pic>
        <p:nvPicPr>
          <p:cNvPr id="25" name="Picture 27">
            <a:extLst>
              <a:ext uri="{FF2B5EF4-FFF2-40B4-BE49-F238E27FC236}">
                <a16:creationId xmlns:a16="http://schemas.microsoft.com/office/drawing/2014/main" id="{464A3CE2-7663-4301-9137-03A0A05A1695}"/>
              </a:ext>
            </a:extLst>
          </p:cNvPr>
          <p:cNvPicPr>
            <a:picLocks noChangeAspect="1" noChangeArrowheads="1"/>
          </p:cNvPicPr>
          <p:nvPr/>
        </p:nvPicPr>
        <p:blipFill>
          <a:blip r:embed="rId2" cstate="print"/>
          <a:srcRect l="1335" t="50766" r="59975"/>
          <a:stretch>
            <a:fillRect/>
          </a:stretch>
        </p:blipFill>
        <p:spPr bwMode="auto">
          <a:xfrm>
            <a:off x="7874000" y="2384425"/>
            <a:ext cx="1968500" cy="2017713"/>
          </a:xfrm>
          <a:prstGeom prst="rect">
            <a:avLst/>
          </a:prstGeom>
          <a:noFill/>
          <a:ln w="9525">
            <a:solidFill>
              <a:schemeClr val="tx1"/>
            </a:solidFill>
            <a:miter lim="800000"/>
            <a:headEnd/>
            <a:tailEnd/>
          </a:ln>
        </p:spPr>
      </p:pic>
      <p:sp>
        <p:nvSpPr>
          <p:cNvPr id="31" name="Title 50">
            <a:extLst>
              <a:ext uri="{FF2B5EF4-FFF2-40B4-BE49-F238E27FC236}">
                <a16:creationId xmlns:a16="http://schemas.microsoft.com/office/drawing/2014/main" id="{5A831220-3ADA-42AC-9641-F1CDAC8B98DC}"/>
              </a:ext>
            </a:extLst>
          </p:cNvPr>
          <p:cNvSpPr>
            <a:spLocks noGrp="1"/>
          </p:cNvSpPr>
          <p:nvPr>
            <p:ph type="title"/>
          </p:nvPr>
        </p:nvSpPr>
        <p:spPr>
          <a:xfrm>
            <a:off x="252919" y="1123837"/>
            <a:ext cx="2947482" cy="4601183"/>
          </a:xfrm>
        </p:spPr>
        <p:txBody>
          <a:bodyPr/>
          <a:lstStyle/>
          <a:p>
            <a:r>
              <a:rPr lang="en-US" dirty="0">
                <a:latin typeface="Garamond" panose="02020404030301010803" pitchFamily="18" charset="0"/>
              </a:rPr>
              <a:t>Stages in Image Processing</a:t>
            </a:r>
            <a:endParaRPr lang="en-IN" dirty="0">
              <a:latin typeface="Garamond" panose="02020404030301010803" pitchFamily="18" charset="0"/>
            </a:endParaRPr>
          </a:p>
        </p:txBody>
      </p:sp>
    </p:spTree>
    <p:extLst>
      <p:ext uri="{BB962C8B-B14F-4D97-AF65-F5344CB8AC3E}">
        <p14:creationId xmlns:p14="http://schemas.microsoft.com/office/powerpoint/2010/main" val="3808732054"/>
      </p:ext>
    </p:extLst>
  </p:cSld>
  <p:clrMapOvr>
    <a:masterClrMapping/>
  </p:clrMapOvr>
  <mc:AlternateContent xmlns:mc="http://schemas.openxmlformats.org/markup-compatibility/2006" xmlns:p14="http://schemas.microsoft.com/office/powerpoint/2010/main">
    <mc:Choice Requires="p14">
      <p:transition spd="slow" p14:dur="6750" advClick="0"/>
    </mc:Choice>
    <mc:Fallback xmlns="">
      <p:transition spd="slow" advClick="0"/>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FB4B066-860D-4235-AAAF-5D28931C1244}"/>
              </a:ext>
            </a:extLst>
          </p:cNvPr>
          <p:cNvSpPr>
            <a:spLocks noGrp="1"/>
          </p:cNvSpPr>
          <p:nvPr>
            <p:ph type="sldNum" sz="quarter" idx="12"/>
          </p:nvPr>
        </p:nvSpPr>
        <p:spPr/>
        <p:txBody>
          <a:bodyPr/>
          <a:lstStyle/>
          <a:p>
            <a:fld id="{F05E57AE-C7CB-4E1B-849C-35869BC6D3B3}" type="slidenum">
              <a:rPr lang="en-US" smtClean="0">
                <a:latin typeface="Garamond" panose="02020404030301010803" pitchFamily="18" charset="0"/>
              </a:rPr>
              <a:t>68</a:t>
            </a:fld>
            <a:endParaRPr lang="en-US">
              <a:latin typeface="Garamond" panose="02020404030301010803" pitchFamily="18" charset="0"/>
            </a:endParaRPr>
          </a:p>
        </p:txBody>
      </p:sp>
      <p:sp>
        <p:nvSpPr>
          <p:cNvPr id="6" name="Rectangle 4">
            <a:extLst>
              <a:ext uri="{FF2B5EF4-FFF2-40B4-BE49-F238E27FC236}">
                <a16:creationId xmlns:a16="http://schemas.microsoft.com/office/drawing/2014/main" id="{C69A4897-153B-4D00-A0BA-44BB5D87E8F7}"/>
              </a:ext>
            </a:extLst>
          </p:cNvPr>
          <p:cNvSpPr>
            <a:spLocks noChangeArrowheads="1"/>
          </p:cNvSpPr>
          <p:nvPr/>
        </p:nvSpPr>
        <p:spPr bwMode="auto">
          <a:xfrm>
            <a:off x="3627438" y="3352800"/>
            <a:ext cx="1695450" cy="830263"/>
          </a:xfrm>
          <a:prstGeom prst="rect">
            <a:avLst/>
          </a:prstGeom>
          <a:solidFill>
            <a:schemeClr val="bg1"/>
          </a:solidFill>
          <a:ln w="12700">
            <a:solidFill>
              <a:schemeClr val="tx1"/>
            </a:solidFill>
            <a:miter lim="800000"/>
            <a:headEnd/>
            <a:tailEnd/>
          </a:ln>
        </p:spPr>
        <p:txBody>
          <a:bodyPr anchor="ctr"/>
          <a:lstStyle/>
          <a:p>
            <a:pPr algn="ctr"/>
            <a:r>
              <a:rPr lang="en-IE" dirty="0">
                <a:latin typeface="Garamond" panose="02020404030301010803" pitchFamily="18" charset="0"/>
              </a:rPr>
              <a:t>Image Acquisition</a:t>
            </a:r>
            <a:endParaRPr lang="en-US" dirty="0">
              <a:latin typeface="Garamond" panose="02020404030301010803" pitchFamily="18" charset="0"/>
            </a:endParaRPr>
          </a:p>
        </p:txBody>
      </p:sp>
      <p:sp>
        <p:nvSpPr>
          <p:cNvPr id="7" name="Rectangle 5">
            <a:extLst>
              <a:ext uri="{FF2B5EF4-FFF2-40B4-BE49-F238E27FC236}">
                <a16:creationId xmlns:a16="http://schemas.microsoft.com/office/drawing/2014/main" id="{4F2D9989-754F-40A5-A453-00D92C8C2AEE}"/>
              </a:ext>
            </a:extLst>
          </p:cNvPr>
          <p:cNvSpPr>
            <a:spLocks noChangeArrowheads="1"/>
          </p:cNvSpPr>
          <p:nvPr/>
        </p:nvSpPr>
        <p:spPr bwMode="auto">
          <a:xfrm>
            <a:off x="5608638" y="1016000"/>
            <a:ext cx="1695450" cy="830263"/>
          </a:xfrm>
          <a:prstGeom prst="rect">
            <a:avLst/>
          </a:prstGeom>
          <a:solidFill>
            <a:schemeClr val="accent1"/>
          </a:solidFill>
          <a:ln w="38100">
            <a:solidFill>
              <a:schemeClr val="tx1"/>
            </a:solidFill>
            <a:miter lim="800000"/>
            <a:headEnd/>
            <a:tailEnd/>
          </a:ln>
        </p:spPr>
        <p:txBody>
          <a:bodyPr anchor="ctr"/>
          <a:lstStyle/>
          <a:p>
            <a:pPr algn="ctr"/>
            <a:r>
              <a:rPr lang="en-IE">
                <a:latin typeface="Garamond" panose="02020404030301010803" pitchFamily="18" charset="0"/>
              </a:rPr>
              <a:t>Image Restoration</a:t>
            </a:r>
            <a:endParaRPr lang="en-US">
              <a:latin typeface="Garamond" panose="02020404030301010803" pitchFamily="18" charset="0"/>
            </a:endParaRPr>
          </a:p>
        </p:txBody>
      </p:sp>
      <p:sp>
        <p:nvSpPr>
          <p:cNvPr id="8" name="Rectangle 6">
            <a:extLst>
              <a:ext uri="{FF2B5EF4-FFF2-40B4-BE49-F238E27FC236}">
                <a16:creationId xmlns:a16="http://schemas.microsoft.com/office/drawing/2014/main" id="{6F9DDEFF-1215-4087-A37B-FCABD538A1CD}"/>
              </a:ext>
            </a:extLst>
          </p:cNvPr>
          <p:cNvSpPr>
            <a:spLocks noChangeArrowheads="1"/>
          </p:cNvSpPr>
          <p:nvPr/>
        </p:nvSpPr>
        <p:spPr bwMode="auto">
          <a:xfrm>
            <a:off x="7986713" y="1016000"/>
            <a:ext cx="1695450" cy="830263"/>
          </a:xfrm>
          <a:prstGeom prst="rect">
            <a:avLst/>
          </a:prstGeom>
          <a:solidFill>
            <a:schemeClr val="bg1"/>
          </a:solidFill>
          <a:ln w="12700">
            <a:solidFill>
              <a:schemeClr val="tx1"/>
            </a:solidFill>
            <a:miter lim="800000"/>
            <a:headEnd/>
            <a:tailEnd/>
          </a:ln>
        </p:spPr>
        <p:txBody>
          <a:bodyPr anchor="ctr"/>
          <a:lstStyle/>
          <a:p>
            <a:pPr algn="ctr"/>
            <a:r>
              <a:rPr lang="en-IE">
                <a:latin typeface="Garamond" panose="02020404030301010803" pitchFamily="18" charset="0"/>
              </a:rPr>
              <a:t>Morphological Processing</a:t>
            </a:r>
            <a:endParaRPr lang="en-US">
              <a:latin typeface="Garamond" panose="02020404030301010803" pitchFamily="18" charset="0"/>
            </a:endParaRPr>
          </a:p>
        </p:txBody>
      </p:sp>
      <p:sp>
        <p:nvSpPr>
          <p:cNvPr id="9" name="Rectangle 7">
            <a:extLst>
              <a:ext uri="{FF2B5EF4-FFF2-40B4-BE49-F238E27FC236}">
                <a16:creationId xmlns:a16="http://schemas.microsoft.com/office/drawing/2014/main" id="{3AF4E0FB-81BE-4BC5-B794-FF057A4A8F97}"/>
              </a:ext>
            </a:extLst>
          </p:cNvPr>
          <p:cNvSpPr>
            <a:spLocks noChangeArrowheads="1"/>
          </p:cNvSpPr>
          <p:nvPr/>
        </p:nvSpPr>
        <p:spPr bwMode="auto">
          <a:xfrm>
            <a:off x="9953625" y="2228850"/>
            <a:ext cx="1695450" cy="830263"/>
          </a:xfrm>
          <a:prstGeom prst="rect">
            <a:avLst/>
          </a:prstGeom>
          <a:solidFill>
            <a:schemeClr val="bg1"/>
          </a:solidFill>
          <a:ln w="12700">
            <a:solidFill>
              <a:schemeClr val="tx1"/>
            </a:solidFill>
            <a:miter lim="800000"/>
            <a:headEnd/>
            <a:tailEnd/>
          </a:ln>
        </p:spPr>
        <p:txBody>
          <a:bodyPr anchor="ctr"/>
          <a:lstStyle/>
          <a:p>
            <a:pPr algn="ctr"/>
            <a:r>
              <a:rPr lang="en-IE">
                <a:latin typeface="Garamond" panose="02020404030301010803" pitchFamily="18" charset="0"/>
              </a:rPr>
              <a:t>Segmentation</a:t>
            </a:r>
            <a:endParaRPr lang="en-US">
              <a:latin typeface="Garamond" panose="02020404030301010803" pitchFamily="18" charset="0"/>
            </a:endParaRPr>
          </a:p>
        </p:txBody>
      </p:sp>
      <p:sp>
        <p:nvSpPr>
          <p:cNvPr id="10" name="Rectangle 8">
            <a:extLst>
              <a:ext uri="{FF2B5EF4-FFF2-40B4-BE49-F238E27FC236}">
                <a16:creationId xmlns:a16="http://schemas.microsoft.com/office/drawing/2014/main" id="{880AEB5C-0DC6-44FB-814D-1A52F20DADAF}"/>
              </a:ext>
            </a:extLst>
          </p:cNvPr>
          <p:cNvSpPr>
            <a:spLocks noChangeArrowheads="1"/>
          </p:cNvSpPr>
          <p:nvPr/>
        </p:nvSpPr>
        <p:spPr bwMode="auto">
          <a:xfrm>
            <a:off x="9953625" y="4476750"/>
            <a:ext cx="1695450" cy="830263"/>
          </a:xfrm>
          <a:prstGeom prst="rect">
            <a:avLst/>
          </a:prstGeom>
          <a:solidFill>
            <a:schemeClr val="bg1"/>
          </a:solidFill>
          <a:ln w="12700">
            <a:solidFill>
              <a:schemeClr val="tx1"/>
            </a:solidFill>
            <a:miter lim="800000"/>
            <a:headEnd/>
            <a:tailEnd/>
          </a:ln>
        </p:spPr>
        <p:txBody>
          <a:bodyPr anchor="ctr"/>
          <a:lstStyle/>
          <a:p>
            <a:pPr algn="ctr"/>
            <a:r>
              <a:rPr lang="en-IE" sz="1700">
                <a:latin typeface="Garamond" panose="02020404030301010803" pitchFamily="18" charset="0"/>
              </a:rPr>
              <a:t>Representation &amp; Description</a:t>
            </a:r>
            <a:endParaRPr lang="en-US" sz="1700">
              <a:latin typeface="Garamond" panose="02020404030301010803" pitchFamily="18" charset="0"/>
            </a:endParaRPr>
          </a:p>
        </p:txBody>
      </p:sp>
      <p:sp>
        <p:nvSpPr>
          <p:cNvPr id="11" name="Rectangle 9">
            <a:extLst>
              <a:ext uri="{FF2B5EF4-FFF2-40B4-BE49-F238E27FC236}">
                <a16:creationId xmlns:a16="http://schemas.microsoft.com/office/drawing/2014/main" id="{CFBE492A-20D3-4673-B230-3591E3638AFB}"/>
              </a:ext>
            </a:extLst>
          </p:cNvPr>
          <p:cNvSpPr>
            <a:spLocks noChangeArrowheads="1"/>
          </p:cNvSpPr>
          <p:nvPr/>
        </p:nvSpPr>
        <p:spPr bwMode="auto">
          <a:xfrm>
            <a:off x="3627438" y="2228850"/>
            <a:ext cx="1695450" cy="830263"/>
          </a:xfrm>
          <a:prstGeom prst="rect">
            <a:avLst/>
          </a:prstGeom>
          <a:solidFill>
            <a:schemeClr val="bg1"/>
          </a:solidFill>
          <a:ln w="12700">
            <a:solidFill>
              <a:schemeClr val="tx1"/>
            </a:solidFill>
            <a:miter lim="800000"/>
            <a:headEnd/>
            <a:tailEnd/>
          </a:ln>
        </p:spPr>
        <p:txBody>
          <a:bodyPr anchor="ctr"/>
          <a:lstStyle/>
          <a:p>
            <a:pPr algn="ctr"/>
            <a:r>
              <a:rPr lang="en-IE">
                <a:latin typeface="Garamond" panose="02020404030301010803" pitchFamily="18" charset="0"/>
              </a:rPr>
              <a:t>Image Enhancement</a:t>
            </a:r>
            <a:endParaRPr lang="en-US">
              <a:latin typeface="Garamond" panose="02020404030301010803" pitchFamily="18" charset="0"/>
            </a:endParaRPr>
          </a:p>
        </p:txBody>
      </p:sp>
      <p:sp>
        <p:nvSpPr>
          <p:cNvPr id="12" name="Rectangle 10">
            <a:extLst>
              <a:ext uri="{FF2B5EF4-FFF2-40B4-BE49-F238E27FC236}">
                <a16:creationId xmlns:a16="http://schemas.microsoft.com/office/drawing/2014/main" id="{58296EC4-1C59-4FE6-B32F-0D6648702075}"/>
              </a:ext>
            </a:extLst>
          </p:cNvPr>
          <p:cNvSpPr>
            <a:spLocks noChangeArrowheads="1"/>
          </p:cNvSpPr>
          <p:nvPr/>
        </p:nvSpPr>
        <p:spPr bwMode="auto">
          <a:xfrm>
            <a:off x="9953625" y="3352800"/>
            <a:ext cx="1695450" cy="830263"/>
          </a:xfrm>
          <a:prstGeom prst="rect">
            <a:avLst/>
          </a:prstGeom>
          <a:solidFill>
            <a:schemeClr val="bg1"/>
          </a:solidFill>
          <a:ln w="12700">
            <a:solidFill>
              <a:schemeClr val="tx1"/>
            </a:solidFill>
            <a:miter lim="800000"/>
            <a:headEnd/>
            <a:tailEnd/>
          </a:ln>
        </p:spPr>
        <p:txBody>
          <a:bodyPr anchor="ctr"/>
          <a:lstStyle/>
          <a:p>
            <a:pPr algn="ctr"/>
            <a:r>
              <a:rPr lang="en-IE" sz="1700">
                <a:latin typeface="Garamond" panose="02020404030301010803" pitchFamily="18" charset="0"/>
              </a:rPr>
              <a:t>Object Recognition</a:t>
            </a:r>
            <a:endParaRPr lang="en-US" sz="1700">
              <a:latin typeface="Garamond" panose="02020404030301010803" pitchFamily="18" charset="0"/>
            </a:endParaRPr>
          </a:p>
        </p:txBody>
      </p:sp>
      <p:sp>
        <p:nvSpPr>
          <p:cNvPr id="13" name="Text Box 11">
            <a:extLst>
              <a:ext uri="{FF2B5EF4-FFF2-40B4-BE49-F238E27FC236}">
                <a16:creationId xmlns:a16="http://schemas.microsoft.com/office/drawing/2014/main" id="{B281A43C-8461-4380-9933-7AB7890AA3FB}"/>
              </a:ext>
            </a:extLst>
          </p:cNvPr>
          <p:cNvSpPr txBox="1">
            <a:spLocks noChangeArrowheads="1"/>
          </p:cNvSpPr>
          <p:nvPr/>
        </p:nvSpPr>
        <p:spPr bwMode="auto">
          <a:xfrm>
            <a:off x="3601365" y="4707215"/>
            <a:ext cx="1747594" cy="369332"/>
          </a:xfrm>
          <a:prstGeom prst="rect">
            <a:avLst/>
          </a:prstGeom>
          <a:noFill/>
          <a:ln w="12700">
            <a:noFill/>
            <a:miter lim="800000"/>
            <a:headEnd/>
            <a:tailEnd/>
          </a:ln>
        </p:spPr>
        <p:txBody>
          <a:bodyPr wrap="none">
            <a:spAutoFit/>
          </a:bodyPr>
          <a:lstStyle/>
          <a:p>
            <a:r>
              <a:rPr lang="en-IE" dirty="0">
                <a:latin typeface="Garamond" panose="02020404030301010803" pitchFamily="18" charset="0"/>
              </a:rPr>
              <a:t>Problem Domain</a:t>
            </a:r>
            <a:endParaRPr lang="en-US" dirty="0">
              <a:latin typeface="Garamond" panose="02020404030301010803" pitchFamily="18" charset="0"/>
            </a:endParaRPr>
          </a:p>
        </p:txBody>
      </p:sp>
      <p:cxnSp>
        <p:nvCxnSpPr>
          <p:cNvPr id="14" name="AutoShape 12">
            <a:extLst>
              <a:ext uri="{FF2B5EF4-FFF2-40B4-BE49-F238E27FC236}">
                <a16:creationId xmlns:a16="http://schemas.microsoft.com/office/drawing/2014/main" id="{6A90A703-0927-4BCE-91AB-CA356EB6F26A}"/>
              </a:ext>
            </a:extLst>
          </p:cNvPr>
          <p:cNvCxnSpPr>
            <a:cxnSpLocks noChangeShapeType="1"/>
            <a:stCxn id="13" idx="0"/>
            <a:endCxn id="6" idx="2"/>
          </p:cNvCxnSpPr>
          <p:nvPr/>
        </p:nvCxnSpPr>
        <p:spPr bwMode="auto">
          <a:xfrm flipV="1">
            <a:off x="4475162" y="4183063"/>
            <a:ext cx="1" cy="524152"/>
          </a:xfrm>
          <a:prstGeom prst="straightConnector1">
            <a:avLst/>
          </a:prstGeom>
          <a:noFill/>
          <a:ln w="12700">
            <a:solidFill>
              <a:schemeClr val="tx1"/>
            </a:solidFill>
            <a:round/>
            <a:headEnd/>
            <a:tailEnd type="triangle" w="med" len="med"/>
          </a:ln>
        </p:spPr>
      </p:cxnSp>
      <p:cxnSp>
        <p:nvCxnSpPr>
          <p:cNvPr id="15" name="AutoShape 13">
            <a:extLst>
              <a:ext uri="{FF2B5EF4-FFF2-40B4-BE49-F238E27FC236}">
                <a16:creationId xmlns:a16="http://schemas.microsoft.com/office/drawing/2014/main" id="{FDD9948D-48BC-4955-A19A-536FC9D42A98}"/>
              </a:ext>
            </a:extLst>
          </p:cNvPr>
          <p:cNvCxnSpPr>
            <a:cxnSpLocks noChangeShapeType="1"/>
            <a:stCxn id="6" idx="0"/>
            <a:endCxn id="11" idx="2"/>
          </p:cNvCxnSpPr>
          <p:nvPr/>
        </p:nvCxnSpPr>
        <p:spPr bwMode="auto">
          <a:xfrm rot="-5400000">
            <a:off x="4328319" y="3205957"/>
            <a:ext cx="293687" cy="0"/>
          </a:xfrm>
          <a:prstGeom prst="straightConnector1">
            <a:avLst/>
          </a:prstGeom>
          <a:noFill/>
          <a:ln w="12700">
            <a:solidFill>
              <a:schemeClr val="tx1"/>
            </a:solidFill>
            <a:round/>
            <a:headEnd/>
            <a:tailEnd type="triangle" w="med" len="med"/>
          </a:ln>
        </p:spPr>
      </p:cxnSp>
      <p:cxnSp>
        <p:nvCxnSpPr>
          <p:cNvPr id="16" name="AutoShape 14">
            <a:extLst>
              <a:ext uri="{FF2B5EF4-FFF2-40B4-BE49-F238E27FC236}">
                <a16:creationId xmlns:a16="http://schemas.microsoft.com/office/drawing/2014/main" id="{0359F62C-63ED-455A-836F-236C5D448918}"/>
              </a:ext>
            </a:extLst>
          </p:cNvPr>
          <p:cNvCxnSpPr>
            <a:cxnSpLocks noChangeShapeType="1"/>
            <a:stCxn id="12" idx="2"/>
            <a:endCxn id="10" idx="0"/>
          </p:cNvCxnSpPr>
          <p:nvPr/>
        </p:nvCxnSpPr>
        <p:spPr bwMode="auto">
          <a:xfrm rot="5400000">
            <a:off x="10654506" y="4329907"/>
            <a:ext cx="293687" cy="0"/>
          </a:xfrm>
          <a:prstGeom prst="straightConnector1">
            <a:avLst/>
          </a:prstGeom>
          <a:noFill/>
          <a:ln w="12700">
            <a:solidFill>
              <a:schemeClr val="tx1"/>
            </a:solidFill>
            <a:round/>
            <a:headEnd/>
            <a:tailEnd type="triangle" w="med" len="med"/>
          </a:ln>
        </p:spPr>
      </p:cxnSp>
      <p:cxnSp>
        <p:nvCxnSpPr>
          <p:cNvPr id="17" name="AutoShape 15">
            <a:extLst>
              <a:ext uri="{FF2B5EF4-FFF2-40B4-BE49-F238E27FC236}">
                <a16:creationId xmlns:a16="http://schemas.microsoft.com/office/drawing/2014/main" id="{0A0A3DFF-A066-4D63-8F9F-53BF76CFC78F}"/>
              </a:ext>
            </a:extLst>
          </p:cNvPr>
          <p:cNvCxnSpPr>
            <a:cxnSpLocks noChangeShapeType="1"/>
            <a:stCxn id="9" idx="2"/>
            <a:endCxn id="12" idx="0"/>
          </p:cNvCxnSpPr>
          <p:nvPr/>
        </p:nvCxnSpPr>
        <p:spPr bwMode="auto">
          <a:xfrm rot="5400000">
            <a:off x="10654506" y="3205957"/>
            <a:ext cx="293687" cy="0"/>
          </a:xfrm>
          <a:prstGeom prst="straightConnector1">
            <a:avLst/>
          </a:prstGeom>
          <a:noFill/>
          <a:ln w="12700">
            <a:solidFill>
              <a:schemeClr val="tx1"/>
            </a:solidFill>
            <a:round/>
            <a:headEnd/>
            <a:tailEnd type="triangle" w="med" len="med"/>
          </a:ln>
        </p:spPr>
      </p:cxnSp>
      <p:cxnSp>
        <p:nvCxnSpPr>
          <p:cNvPr id="18" name="AutoShape 16">
            <a:extLst>
              <a:ext uri="{FF2B5EF4-FFF2-40B4-BE49-F238E27FC236}">
                <a16:creationId xmlns:a16="http://schemas.microsoft.com/office/drawing/2014/main" id="{51E682E7-1EC0-4D6C-8D81-6195E991875D}"/>
              </a:ext>
            </a:extLst>
          </p:cNvPr>
          <p:cNvCxnSpPr>
            <a:cxnSpLocks noChangeShapeType="1"/>
            <a:stCxn id="8" idx="3"/>
            <a:endCxn id="9" idx="0"/>
          </p:cNvCxnSpPr>
          <p:nvPr/>
        </p:nvCxnSpPr>
        <p:spPr bwMode="auto">
          <a:xfrm>
            <a:off x="9682163" y="1431925"/>
            <a:ext cx="1119187" cy="796925"/>
          </a:xfrm>
          <a:prstGeom prst="bentConnector2">
            <a:avLst/>
          </a:prstGeom>
          <a:noFill/>
          <a:ln w="12700">
            <a:solidFill>
              <a:schemeClr val="tx1"/>
            </a:solidFill>
            <a:miter lim="800000"/>
            <a:headEnd/>
            <a:tailEnd type="triangle" w="med" len="med"/>
          </a:ln>
        </p:spPr>
      </p:cxnSp>
      <p:cxnSp>
        <p:nvCxnSpPr>
          <p:cNvPr id="19" name="AutoShape 17">
            <a:extLst>
              <a:ext uri="{FF2B5EF4-FFF2-40B4-BE49-F238E27FC236}">
                <a16:creationId xmlns:a16="http://schemas.microsoft.com/office/drawing/2014/main" id="{2FCB7762-433C-4888-8D01-3753124310A9}"/>
              </a:ext>
            </a:extLst>
          </p:cNvPr>
          <p:cNvCxnSpPr>
            <a:cxnSpLocks noChangeShapeType="1"/>
            <a:stCxn id="7" idx="3"/>
            <a:endCxn id="8" idx="1"/>
          </p:cNvCxnSpPr>
          <p:nvPr/>
        </p:nvCxnSpPr>
        <p:spPr bwMode="auto">
          <a:xfrm>
            <a:off x="7323138" y="1431925"/>
            <a:ext cx="663575" cy="0"/>
          </a:xfrm>
          <a:prstGeom prst="straightConnector1">
            <a:avLst/>
          </a:prstGeom>
          <a:noFill/>
          <a:ln w="12700">
            <a:solidFill>
              <a:schemeClr val="tx1"/>
            </a:solidFill>
            <a:round/>
            <a:headEnd/>
            <a:tailEnd type="triangle" w="med" len="med"/>
          </a:ln>
        </p:spPr>
      </p:cxnSp>
      <p:cxnSp>
        <p:nvCxnSpPr>
          <p:cNvPr id="20" name="AutoShape 18">
            <a:extLst>
              <a:ext uri="{FF2B5EF4-FFF2-40B4-BE49-F238E27FC236}">
                <a16:creationId xmlns:a16="http://schemas.microsoft.com/office/drawing/2014/main" id="{6E6AE8B1-D425-4C58-B656-8B3715AC633E}"/>
              </a:ext>
            </a:extLst>
          </p:cNvPr>
          <p:cNvCxnSpPr>
            <a:cxnSpLocks noChangeShapeType="1"/>
            <a:stCxn id="11" idx="0"/>
            <a:endCxn id="7" idx="1"/>
          </p:cNvCxnSpPr>
          <p:nvPr/>
        </p:nvCxnSpPr>
        <p:spPr bwMode="auto">
          <a:xfrm rot="-5400000">
            <a:off x="4633913" y="1273175"/>
            <a:ext cx="796925" cy="1114425"/>
          </a:xfrm>
          <a:prstGeom prst="bentConnector2">
            <a:avLst/>
          </a:prstGeom>
          <a:noFill/>
          <a:ln w="12700">
            <a:solidFill>
              <a:schemeClr val="tx1"/>
            </a:solidFill>
            <a:miter lim="800000"/>
            <a:headEnd/>
            <a:tailEnd type="triangle" w="med" len="med"/>
          </a:ln>
        </p:spPr>
      </p:cxnSp>
      <p:sp>
        <p:nvSpPr>
          <p:cNvPr id="21" name="Rectangle 19">
            <a:extLst>
              <a:ext uri="{FF2B5EF4-FFF2-40B4-BE49-F238E27FC236}">
                <a16:creationId xmlns:a16="http://schemas.microsoft.com/office/drawing/2014/main" id="{2F4D09DF-1BD8-44AC-86CE-A6C82DE23C77}"/>
              </a:ext>
            </a:extLst>
          </p:cNvPr>
          <p:cNvSpPr>
            <a:spLocks noChangeArrowheads="1"/>
          </p:cNvSpPr>
          <p:nvPr/>
        </p:nvSpPr>
        <p:spPr bwMode="auto">
          <a:xfrm>
            <a:off x="5641975" y="5129213"/>
            <a:ext cx="1695450" cy="830262"/>
          </a:xfrm>
          <a:prstGeom prst="rect">
            <a:avLst/>
          </a:prstGeom>
          <a:solidFill>
            <a:schemeClr val="bg1"/>
          </a:solidFill>
          <a:ln w="25400">
            <a:solidFill>
              <a:schemeClr val="tx1"/>
            </a:solidFill>
            <a:prstDash val="dash"/>
            <a:miter lim="800000"/>
            <a:headEnd/>
            <a:tailEnd/>
          </a:ln>
        </p:spPr>
        <p:txBody>
          <a:bodyPr anchor="ctr"/>
          <a:lstStyle/>
          <a:p>
            <a:pPr algn="ctr"/>
            <a:r>
              <a:rPr lang="en-IE">
                <a:latin typeface="Garamond" panose="02020404030301010803" pitchFamily="18" charset="0"/>
              </a:rPr>
              <a:t>Colour Image Processing</a:t>
            </a:r>
            <a:endParaRPr lang="en-US">
              <a:latin typeface="Garamond" panose="02020404030301010803" pitchFamily="18" charset="0"/>
            </a:endParaRPr>
          </a:p>
        </p:txBody>
      </p:sp>
      <p:sp>
        <p:nvSpPr>
          <p:cNvPr id="22" name="Rectangle 20">
            <a:extLst>
              <a:ext uri="{FF2B5EF4-FFF2-40B4-BE49-F238E27FC236}">
                <a16:creationId xmlns:a16="http://schemas.microsoft.com/office/drawing/2014/main" id="{5972BA3F-63B7-4249-9FC2-3E4CCBC234D2}"/>
              </a:ext>
            </a:extLst>
          </p:cNvPr>
          <p:cNvSpPr>
            <a:spLocks noChangeArrowheads="1"/>
          </p:cNvSpPr>
          <p:nvPr/>
        </p:nvSpPr>
        <p:spPr bwMode="auto">
          <a:xfrm>
            <a:off x="7885113" y="5129213"/>
            <a:ext cx="1695450" cy="830262"/>
          </a:xfrm>
          <a:prstGeom prst="rect">
            <a:avLst/>
          </a:prstGeom>
          <a:solidFill>
            <a:schemeClr val="bg1"/>
          </a:solidFill>
          <a:ln w="25400">
            <a:solidFill>
              <a:schemeClr val="tx1"/>
            </a:solidFill>
            <a:prstDash val="dash"/>
            <a:miter lim="800000"/>
            <a:headEnd/>
            <a:tailEnd/>
          </a:ln>
        </p:spPr>
        <p:txBody>
          <a:bodyPr anchor="ctr"/>
          <a:lstStyle/>
          <a:p>
            <a:pPr algn="ctr"/>
            <a:r>
              <a:rPr lang="en-IE">
                <a:latin typeface="Garamond" panose="02020404030301010803" pitchFamily="18" charset="0"/>
              </a:rPr>
              <a:t>Image Compression</a:t>
            </a:r>
            <a:endParaRPr lang="en-US">
              <a:latin typeface="Garamond" panose="02020404030301010803" pitchFamily="18" charset="0"/>
            </a:endParaRPr>
          </a:p>
        </p:txBody>
      </p:sp>
      <p:pic>
        <p:nvPicPr>
          <p:cNvPr id="23" name="Picture 24">
            <a:extLst>
              <a:ext uri="{FF2B5EF4-FFF2-40B4-BE49-F238E27FC236}">
                <a16:creationId xmlns:a16="http://schemas.microsoft.com/office/drawing/2014/main" id="{58F56AE8-D37C-4CEA-A392-05E7323B3C22}"/>
              </a:ext>
            </a:extLst>
          </p:cNvPr>
          <p:cNvPicPr>
            <a:picLocks noChangeAspect="1" noChangeArrowheads="1"/>
          </p:cNvPicPr>
          <p:nvPr/>
        </p:nvPicPr>
        <p:blipFill>
          <a:blip r:embed="rId2" cstate="print"/>
          <a:srcRect l="39732" t="50377" r="21088"/>
          <a:stretch>
            <a:fillRect/>
          </a:stretch>
        </p:blipFill>
        <p:spPr bwMode="auto">
          <a:xfrm>
            <a:off x="7397750" y="3101975"/>
            <a:ext cx="2427288" cy="1849438"/>
          </a:xfrm>
          <a:prstGeom prst="rect">
            <a:avLst/>
          </a:prstGeom>
          <a:noFill/>
          <a:ln w="9525">
            <a:solidFill>
              <a:schemeClr val="tx1"/>
            </a:solidFill>
            <a:miter lim="800000"/>
            <a:headEnd/>
            <a:tailEnd/>
          </a:ln>
        </p:spPr>
      </p:pic>
      <p:pic>
        <p:nvPicPr>
          <p:cNvPr id="24" name="Picture 23">
            <a:extLst>
              <a:ext uri="{FF2B5EF4-FFF2-40B4-BE49-F238E27FC236}">
                <a16:creationId xmlns:a16="http://schemas.microsoft.com/office/drawing/2014/main" id="{C2B70DC4-F8CC-4200-A6EB-ADFEB95F11F6}"/>
              </a:ext>
            </a:extLst>
          </p:cNvPr>
          <p:cNvPicPr>
            <a:picLocks noChangeAspect="1" noChangeArrowheads="1"/>
          </p:cNvPicPr>
          <p:nvPr/>
        </p:nvPicPr>
        <p:blipFill>
          <a:blip r:embed="rId2" cstate="print"/>
          <a:srcRect r="60266" b="50418"/>
          <a:stretch>
            <a:fillRect/>
          </a:stretch>
        </p:blipFill>
        <p:spPr bwMode="auto">
          <a:xfrm>
            <a:off x="5440363" y="2011363"/>
            <a:ext cx="2462212" cy="1847850"/>
          </a:xfrm>
          <a:prstGeom prst="rect">
            <a:avLst/>
          </a:prstGeom>
          <a:noFill/>
          <a:ln w="9525">
            <a:solidFill>
              <a:schemeClr val="tx1"/>
            </a:solidFill>
            <a:miter lim="800000"/>
            <a:headEnd/>
            <a:tailEnd/>
          </a:ln>
        </p:spPr>
      </p:pic>
      <p:sp>
        <p:nvSpPr>
          <p:cNvPr id="30" name="Title 50">
            <a:extLst>
              <a:ext uri="{FF2B5EF4-FFF2-40B4-BE49-F238E27FC236}">
                <a16:creationId xmlns:a16="http://schemas.microsoft.com/office/drawing/2014/main" id="{BCE5ABF9-BBCA-4B4A-A576-1DE8F4E824C1}"/>
              </a:ext>
            </a:extLst>
          </p:cNvPr>
          <p:cNvSpPr>
            <a:spLocks noGrp="1"/>
          </p:cNvSpPr>
          <p:nvPr>
            <p:ph type="title"/>
          </p:nvPr>
        </p:nvSpPr>
        <p:spPr>
          <a:xfrm>
            <a:off x="252919" y="1123837"/>
            <a:ext cx="2947482" cy="4601183"/>
          </a:xfrm>
        </p:spPr>
        <p:txBody>
          <a:bodyPr/>
          <a:lstStyle/>
          <a:p>
            <a:r>
              <a:rPr lang="en-US" dirty="0">
                <a:latin typeface="Garamond" panose="02020404030301010803" pitchFamily="18" charset="0"/>
              </a:rPr>
              <a:t>Stages in Image Processing</a:t>
            </a:r>
            <a:endParaRPr lang="en-IN" dirty="0">
              <a:latin typeface="Garamond" panose="02020404030301010803" pitchFamily="18" charset="0"/>
            </a:endParaRPr>
          </a:p>
        </p:txBody>
      </p:sp>
    </p:spTree>
    <p:extLst>
      <p:ext uri="{BB962C8B-B14F-4D97-AF65-F5344CB8AC3E}">
        <p14:creationId xmlns:p14="http://schemas.microsoft.com/office/powerpoint/2010/main" val="3309674798"/>
      </p:ext>
    </p:extLst>
  </p:cSld>
  <p:clrMapOvr>
    <a:masterClrMapping/>
  </p:clrMapOvr>
  <mc:AlternateContent xmlns:mc="http://schemas.openxmlformats.org/markup-compatibility/2006" xmlns:p14="http://schemas.microsoft.com/office/powerpoint/2010/main">
    <mc:Choice Requires="p14">
      <p:transition spd="slow" p14:dur="6750" advClick="0"/>
    </mc:Choice>
    <mc:Fallback xmlns="">
      <p:transition spd="slow" advClick="0"/>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A350D0A-F02C-42E7-AF80-FBCFF28388A3}"/>
              </a:ext>
            </a:extLst>
          </p:cNvPr>
          <p:cNvSpPr>
            <a:spLocks noGrp="1"/>
          </p:cNvSpPr>
          <p:nvPr>
            <p:ph type="sldNum" sz="quarter" idx="12"/>
          </p:nvPr>
        </p:nvSpPr>
        <p:spPr/>
        <p:txBody>
          <a:bodyPr/>
          <a:lstStyle/>
          <a:p>
            <a:fld id="{F05E57AE-C7CB-4E1B-849C-35869BC6D3B3}" type="slidenum">
              <a:rPr lang="en-US" smtClean="0">
                <a:latin typeface="Garamond" panose="02020404030301010803" pitchFamily="18" charset="0"/>
              </a:rPr>
              <a:t>69</a:t>
            </a:fld>
            <a:endParaRPr lang="en-US">
              <a:latin typeface="Garamond" panose="02020404030301010803" pitchFamily="18" charset="0"/>
            </a:endParaRPr>
          </a:p>
        </p:txBody>
      </p:sp>
      <p:sp>
        <p:nvSpPr>
          <p:cNvPr id="6" name="Rectangle 4">
            <a:extLst>
              <a:ext uri="{FF2B5EF4-FFF2-40B4-BE49-F238E27FC236}">
                <a16:creationId xmlns:a16="http://schemas.microsoft.com/office/drawing/2014/main" id="{D2DC88CD-E9A6-4DEC-B341-A5589BCABE25}"/>
              </a:ext>
            </a:extLst>
          </p:cNvPr>
          <p:cNvSpPr>
            <a:spLocks noChangeArrowheads="1"/>
          </p:cNvSpPr>
          <p:nvPr/>
        </p:nvSpPr>
        <p:spPr bwMode="auto">
          <a:xfrm>
            <a:off x="3617913" y="3216275"/>
            <a:ext cx="1695450" cy="830263"/>
          </a:xfrm>
          <a:prstGeom prst="rect">
            <a:avLst/>
          </a:prstGeom>
          <a:solidFill>
            <a:schemeClr val="bg1"/>
          </a:solidFill>
          <a:ln w="12700">
            <a:solidFill>
              <a:schemeClr val="tx1"/>
            </a:solidFill>
            <a:miter lim="800000"/>
            <a:headEnd/>
            <a:tailEnd/>
          </a:ln>
        </p:spPr>
        <p:txBody>
          <a:bodyPr anchor="ctr"/>
          <a:lstStyle/>
          <a:p>
            <a:pPr algn="ctr"/>
            <a:r>
              <a:rPr lang="en-IE">
                <a:latin typeface="Garamond" panose="02020404030301010803" pitchFamily="18" charset="0"/>
              </a:rPr>
              <a:t>Image Acquisition</a:t>
            </a:r>
            <a:endParaRPr lang="en-US">
              <a:latin typeface="Garamond" panose="02020404030301010803" pitchFamily="18" charset="0"/>
            </a:endParaRPr>
          </a:p>
        </p:txBody>
      </p:sp>
      <p:sp>
        <p:nvSpPr>
          <p:cNvPr id="7" name="Rectangle 5">
            <a:extLst>
              <a:ext uri="{FF2B5EF4-FFF2-40B4-BE49-F238E27FC236}">
                <a16:creationId xmlns:a16="http://schemas.microsoft.com/office/drawing/2014/main" id="{D4869341-78C7-4BA1-8E64-9B939C2E84FA}"/>
              </a:ext>
            </a:extLst>
          </p:cNvPr>
          <p:cNvSpPr>
            <a:spLocks noChangeArrowheads="1"/>
          </p:cNvSpPr>
          <p:nvPr/>
        </p:nvSpPr>
        <p:spPr bwMode="auto">
          <a:xfrm>
            <a:off x="5599113" y="879475"/>
            <a:ext cx="1695450" cy="830263"/>
          </a:xfrm>
          <a:prstGeom prst="rect">
            <a:avLst/>
          </a:prstGeom>
          <a:solidFill>
            <a:schemeClr val="bg1"/>
          </a:solidFill>
          <a:ln w="12700">
            <a:solidFill>
              <a:schemeClr val="tx1"/>
            </a:solidFill>
            <a:miter lim="800000"/>
            <a:headEnd/>
            <a:tailEnd/>
          </a:ln>
        </p:spPr>
        <p:txBody>
          <a:bodyPr anchor="ctr"/>
          <a:lstStyle/>
          <a:p>
            <a:pPr algn="ctr"/>
            <a:r>
              <a:rPr lang="en-IE">
                <a:latin typeface="Garamond" panose="02020404030301010803" pitchFamily="18" charset="0"/>
              </a:rPr>
              <a:t>Image Restoration</a:t>
            </a:r>
            <a:endParaRPr lang="en-US">
              <a:latin typeface="Garamond" panose="02020404030301010803" pitchFamily="18" charset="0"/>
            </a:endParaRPr>
          </a:p>
        </p:txBody>
      </p:sp>
      <p:sp>
        <p:nvSpPr>
          <p:cNvPr id="8" name="Rectangle 6">
            <a:extLst>
              <a:ext uri="{FF2B5EF4-FFF2-40B4-BE49-F238E27FC236}">
                <a16:creationId xmlns:a16="http://schemas.microsoft.com/office/drawing/2014/main" id="{FFB16FCD-B67F-4047-B19F-A437531F8640}"/>
              </a:ext>
            </a:extLst>
          </p:cNvPr>
          <p:cNvSpPr>
            <a:spLocks noChangeArrowheads="1"/>
          </p:cNvSpPr>
          <p:nvPr/>
        </p:nvSpPr>
        <p:spPr bwMode="auto">
          <a:xfrm>
            <a:off x="7977188" y="879475"/>
            <a:ext cx="1695450" cy="830263"/>
          </a:xfrm>
          <a:prstGeom prst="rect">
            <a:avLst/>
          </a:prstGeom>
          <a:solidFill>
            <a:schemeClr val="accent1"/>
          </a:solidFill>
          <a:ln w="38100">
            <a:solidFill>
              <a:schemeClr val="tx1"/>
            </a:solidFill>
            <a:miter lim="800000"/>
            <a:headEnd/>
            <a:tailEnd/>
          </a:ln>
        </p:spPr>
        <p:txBody>
          <a:bodyPr anchor="ctr"/>
          <a:lstStyle/>
          <a:p>
            <a:pPr algn="ctr"/>
            <a:r>
              <a:rPr lang="en-IE">
                <a:latin typeface="Garamond" panose="02020404030301010803" pitchFamily="18" charset="0"/>
              </a:rPr>
              <a:t>Morphological Processing</a:t>
            </a:r>
            <a:endParaRPr lang="en-US">
              <a:latin typeface="Garamond" panose="02020404030301010803" pitchFamily="18" charset="0"/>
            </a:endParaRPr>
          </a:p>
        </p:txBody>
      </p:sp>
      <p:sp>
        <p:nvSpPr>
          <p:cNvPr id="9" name="Rectangle 7">
            <a:extLst>
              <a:ext uri="{FF2B5EF4-FFF2-40B4-BE49-F238E27FC236}">
                <a16:creationId xmlns:a16="http://schemas.microsoft.com/office/drawing/2014/main" id="{A9793F0D-C758-4CD1-A454-D0B88C7476BB}"/>
              </a:ext>
            </a:extLst>
          </p:cNvPr>
          <p:cNvSpPr>
            <a:spLocks noChangeArrowheads="1"/>
          </p:cNvSpPr>
          <p:nvPr/>
        </p:nvSpPr>
        <p:spPr bwMode="auto">
          <a:xfrm>
            <a:off x="9944100" y="2092325"/>
            <a:ext cx="1695450" cy="830263"/>
          </a:xfrm>
          <a:prstGeom prst="rect">
            <a:avLst/>
          </a:prstGeom>
          <a:solidFill>
            <a:schemeClr val="bg1"/>
          </a:solidFill>
          <a:ln w="12700">
            <a:solidFill>
              <a:schemeClr val="tx1"/>
            </a:solidFill>
            <a:miter lim="800000"/>
            <a:headEnd/>
            <a:tailEnd/>
          </a:ln>
        </p:spPr>
        <p:txBody>
          <a:bodyPr anchor="ctr"/>
          <a:lstStyle/>
          <a:p>
            <a:pPr algn="ctr"/>
            <a:r>
              <a:rPr lang="en-IE">
                <a:latin typeface="Garamond" panose="02020404030301010803" pitchFamily="18" charset="0"/>
              </a:rPr>
              <a:t>Segmentation</a:t>
            </a:r>
            <a:endParaRPr lang="en-US">
              <a:latin typeface="Garamond" panose="02020404030301010803" pitchFamily="18" charset="0"/>
            </a:endParaRPr>
          </a:p>
        </p:txBody>
      </p:sp>
      <p:sp>
        <p:nvSpPr>
          <p:cNvPr id="10" name="Rectangle 8">
            <a:extLst>
              <a:ext uri="{FF2B5EF4-FFF2-40B4-BE49-F238E27FC236}">
                <a16:creationId xmlns:a16="http://schemas.microsoft.com/office/drawing/2014/main" id="{13A02825-0CE5-4202-B39B-F7FD3018685C}"/>
              </a:ext>
            </a:extLst>
          </p:cNvPr>
          <p:cNvSpPr>
            <a:spLocks noChangeArrowheads="1"/>
          </p:cNvSpPr>
          <p:nvPr/>
        </p:nvSpPr>
        <p:spPr bwMode="auto">
          <a:xfrm>
            <a:off x="9944100" y="4340225"/>
            <a:ext cx="1695450" cy="830263"/>
          </a:xfrm>
          <a:prstGeom prst="rect">
            <a:avLst/>
          </a:prstGeom>
          <a:solidFill>
            <a:schemeClr val="bg1"/>
          </a:solidFill>
          <a:ln w="12700">
            <a:solidFill>
              <a:schemeClr val="tx1"/>
            </a:solidFill>
            <a:miter lim="800000"/>
            <a:headEnd/>
            <a:tailEnd/>
          </a:ln>
        </p:spPr>
        <p:txBody>
          <a:bodyPr anchor="ctr"/>
          <a:lstStyle/>
          <a:p>
            <a:pPr algn="ctr"/>
            <a:r>
              <a:rPr lang="en-IE" sz="1700">
                <a:latin typeface="Garamond" panose="02020404030301010803" pitchFamily="18" charset="0"/>
              </a:rPr>
              <a:t>Representation &amp; Description</a:t>
            </a:r>
            <a:endParaRPr lang="en-US" sz="1700">
              <a:latin typeface="Garamond" panose="02020404030301010803" pitchFamily="18" charset="0"/>
            </a:endParaRPr>
          </a:p>
        </p:txBody>
      </p:sp>
      <p:sp>
        <p:nvSpPr>
          <p:cNvPr id="11" name="Rectangle 9">
            <a:extLst>
              <a:ext uri="{FF2B5EF4-FFF2-40B4-BE49-F238E27FC236}">
                <a16:creationId xmlns:a16="http://schemas.microsoft.com/office/drawing/2014/main" id="{C9FABA4E-9100-4169-A32C-7D2CEFA30D19}"/>
              </a:ext>
            </a:extLst>
          </p:cNvPr>
          <p:cNvSpPr>
            <a:spLocks noChangeArrowheads="1"/>
          </p:cNvSpPr>
          <p:nvPr/>
        </p:nvSpPr>
        <p:spPr bwMode="auto">
          <a:xfrm>
            <a:off x="3617913" y="2092325"/>
            <a:ext cx="1695450" cy="830263"/>
          </a:xfrm>
          <a:prstGeom prst="rect">
            <a:avLst/>
          </a:prstGeom>
          <a:solidFill>
            <a:schemeClr val="bg1"/>
          </a:solidFill>
          <a:ln w="12700">
            <a:solidFill>
              <a:schemeClr val="tx1"/>
            </a:solidFill>
            <a:miter lim="800000"/>
            <a:headEnd/>
            <a:tailEnd/>
          </a:ln>
        </p:spPr>
        <p:txBody>
          <a:bodyPr anchor="ctr"/>
          <a:lstStyle/>
          <a:p>
            <a:pPr algn="ctr"/>
            <a:r>
              <a:rPr lang="en-IE">
                <a:latin typeface="Garamond" panose="02020404030301010803" pitchFamily="18" charset="0"/>
              </a:rPr>
              <a:t>Image Enhancement</a:t>
            </a:r>
            <a:endParaRPr lang="en-US">
              <a:latin typeface="Garamond" panose="02020404030301010803" pitchFamily="18" charset="0"/>
            </a:endParaRPr>
          </a:p>
        </p:txBody>
      </p:sp>
      <p:sp>
        <p:nvSpPr>
          <p:cNvPr id="12" name="Rectangle 10">
            <a:extLst>
              <a:ext uri="{FF2B5EF4-FFF2-40B4-BE49-F238E27FC236}">
                <a16:creationId xmlns:a16="http://schemas.microsoft.com/office/drawing/2014/main" id="{733AE409-8107-44FE-B3CC-E6C1DBDB70A7}"/>
              </a:ext>
            </a:extLst>
          </p:cNvPr>
          <p:cNvSpPr>
            <a:spLocks noChangeArrowheads="1"/>
          </p:cNvSpPr>
          <p:nvPr/>
        </p:nvSpPr>
        <p:spPr bwMode="auto">
          <a:xfrm>
            <a:off x="9944100" y="3216275"/>
            <a:ext cx="1695450" cy="830263"/>
          </a:xfrm>
          <a:prstGeom prst="rect">
            <a:avLst/>
          </a:prstGeom>
          <a:solidFill>
            <a:schemeClr val="bg1"/>
          </a:solidFill>
          <a:ln w="12700">
            <a:solidFill>
              <a:schemeClr val="tx1"/>
            </a:solidFill>
            <a:miter lim="800000"/>
            <a:headEnd/>
            <a:tailEnd/>
          </a:ln>
        </p:spPr>
        <p:txBody>
          <a:bodyPr anchor="ctr"/>
          <a:lstStyle/>
          <a:p>
            <a:pPr algn="ctr"/>
            <a:r>
              <a:rPr lang="en-IE" sz="1700">
                <a:latin typeface="Garamond" panose="02020404030301010803" pitchFamily="18" charset="0"/>
              </a:rPr>
              <a:t>Object Recognition</a:t>
            </a:r>
            <a:endParaRPr lang="en-US" sz="1700">
              <a:latin typeface="Garamond" panose="02020404030301010803" pitchFamily="18" charset="0"/>
            </a:endParaRPr>
          </a:p>
        </p:txBody>
      </p:sp>
      <p:sp>
        <p:nvSpPr>
          <p:cNvPr id="13" name="Text Box 11">
            <a:extLst>
              <a:ext uri="{FF2B5EF4-FFF2-40B4-BE49-F238E27FC236}">
                <a16:creationId xmlns:a16="http://schemas.microsoft.com/office/drawing/2014/main" id="{3F316780-FD2D-4693-B4E7-6A2A81D9241E}"/>
              </a:ext>
            </a:extLst>
          </p:cNvPr>
          <p:cNvSpPr txBox="1">
            <a:spLocks noChangeArrowheads="1"/>
          </p:cNvSpPr>
          <p:nvPr/>
        </p:nvSpPr>
        <p:spPr bwMode="auto">
          <a:xfrm>
            <a:off x="3591840" y="4570690"/>
            <a:ext cx="1747594" cy="369332"/>
          </a:xfrm>
          <a:prstGeom prst="rect">
            <a:avLst/>
          </a:prstGeom>
          <a:noFill/>
          <a:ln w="12700">
            <a:noFill/>
            <a:miter lim="800000"/>
            <a:headEnd/>
            <a:tailEnd/>
          </a:ln>
        </p:spPr>
        <p:txBody>
          <a:bodyPr wrap="none">
            <a:spAutoFit/>
          </a:bodyPr>
          <a:lstStyle/>
          <a:p>
            <a:r>
              <a:rPr lang="en-IE">
                <a:latin typeface="Garamond" panose="02020404030301010803" pitchFamily="18" charset="0"/>
              </a:rPr>
              <a:t>Problem Domain</a:t>
            </a:r>
            <a:endParaRPr lang="en-US">
              <a:latin typeface="Garamond" panose="02020404030301010803" pitchFamily="18" charset="0"/>
            </a:endParaRPr>
          </a:p>
        </p:txBody>
      </p:sp>
      <p:cxnSp>
        <p:nvCxnSpPr>
          <p:cNvPr id="14" name="AutoShape 12">
            <a:extLst>
              <a:ext uri="{FF2B5EF4-FFF2-40B4-BE49-F238E27FC236}">
                <a16:creationId xmlns:a16="http://schemas.microsoft.com/office/drawing/2014/main" id="{60230192-967D-4FDE-8D53-F275233CBB64}"/>
              </a:ext>
            </a:extLst>
          </p:cNvPr>
          <p:cNvCxnSpPr>
            <a:cxnSpLocks noChangeShapeType="1"/>
            <a:stCxn id="13" idx="0"/>
            <a:endCxn id="6" idx="2"/>
          </p:cNvCxnSpPr>
          <p:nvPr/>
        </p:nvCxnSpPr>
        <p:spPr bwMode="auto">
          <a:xfrm flipV="1">
            <a:off x="4465637" y="4046538"/>
            <a:ext cx="1" cy="524152"/>
          </a:xfrm>
          <a:prstGeom prst="straightConnector1">
            <a:avLst/>
          </a:prstGeom>
          <a:noFill/>
          <a:ln w="12700">
            <a:solidFill>
              <a:schemeClr val="tx1"/>
            </a:solidFill>
            <a:round/>
            <a:headEnd/>
            <a:tailEnd type="triangle" w="med" len="med"/>
          </a:ln>
        </p:spPr>
      </p:cxnSp>
      <p:cxnSp>
        <p:nvCxnSpPr>
          <p:cNvPr id="15" name="AutoShape 13">
            <a:extLst>
              <a:ext uri="{FF2B5EF4-FFF2-40B4-BE49-F238E27FC236}">
                <a16:creationId xmlns:a16="http://schemas.microsoft.com/office/drawing/2014/main" id="{2C0D25E8-CC9E-48C4-9203-CBFC6C9CCAD5}"/>
              </a:ext>
            </a:extLst>
          </p:cNvPr>
          <p:cNvCxnSpPr>
            <a:cxnSpLocks noChangeShapeType="1"/>
            <a:stCxn id="6" idx="0"/>
            <a:endCxn id="11" idx="2"/>
          </p:cNvCxnSpPr>
          <p:nvPr/>
        </p:nvCxnSpPr>
        <p:spPr bwMode="auto">
          <a:xfrm rot="-5400000">
            <a:off x="4318794" y="3069432"/>
            <a:ext cx="293687" cy="0"/>
          </a:xfrm>
          <a:prstGeom prst="straightConnector1">
            <a:avLst/>
          </a:prstGeom>
          <a:noFill/>
          <a:ln w="12700">
            <a:solidFill>
              <a:schemeClr val="tx1"/>
            </a:solidFill>
            <a:round/>
            <a:headEnd/>
            <a:tailEnd type="triangle" w="med" len="med"/>
          </a:ln>
        </p:spPr>
      </p:cxnSp>
      <p:cxnSp>
        <p:nvCxnSpPr>
          <p:cNvPr id="16" name="AutoShape 14">
            <a:extLst>
              <a:ext uri="{FF2B5EF4-FFF2-40B4-BE49-F238E27FC236}">
                <a16:creationId xmlns:a16="http://schemas.microsoft.com/office/drawing/2014/main" id="{FF4162B1-E5D8-4B38-8EC3-B7BABD8F6EB7}"/>
              </a:ext>
            </a:extLst>
          </p:cNvPr>
          <p:cNvCxnSpPr>
            <a:cxnSpLocks noChangeShapeType="1"/>
            <a:stCxn id="12" idx="2"/>
            <a:endCxn id="10" idx="0"/>
          </p:cNvCxnSpPr>
          <p:nvPr/>
        </p:nvCxnSpPr>
        <p:spPr bwMode="auto">
          <a:xfrm rot="5400000">
            <a:off x="10644981" y="4193382"/>
            <a:ext cx="293687" cy="0"/>
          </a:xfrm>
          <a:prstGeom prst="straightConnector1">
            <a:avLst/>
          </a:prstGeom>
          <a:noFill/>
          <a:ln w="12700">
            <a:solidFill>
              <a:schemeClr val="tx1"/>
            </a:solidFill>
            <a:round/>
            <a:headEnd/>
            <a:tailEnd type="triangle" w="med" len="med"/>
          </a:ln>
        </p:spPr>
      </p:cxnSp>
      <p:cxnSp>
        <p:nvCxnSpPr>
          <p:cNvPr id="17" name="AutoShape 15">
            <a:extLst>
              <a:ext uri="{FF2B5EF4-FFF2-40B4-BE49-F238E27FC236}">
                <a16:creationId xmlns:a16="http://schemas.microsoft.com/office/drawing/2014/main" id="{861007D0-923B-49B9-B2F6-98F90AD239F4}"/>
              </a:ext>
            </a:extLst>
          </p:cNvPr>
          <p:cNvCxnSpPr>
            <a:cxnSpLocks noChangeShapeType="1"/>
            <a:stCxn id="9" idx="2"/>
            <a:endCxn id="12" idx="0"/>
          </p:cNvCxnSpPr>
          <p:nvPr/>
        </p:nvCxnSpPr>
        <p:spPr bwMode="auto">
          <a:xfrm rot="5400000">
            <a:off x="10644981" y="3069432"/>
            <a:ext cx="293687" cy="0"/>
          </a:xfrm>
          <a:prstGeom prst="straightConnector1">
            <a:avLst/>
          </a:prstGeom>
          <a:noFill/>
          <a:ln w="12700">
            <a:solidFill>
              <a:schemeClr val="tx1"/>
            </a:solidFill>
            <a:round/>
            <a:headEnd/>
            <a:tailEnd type="triangle" w="med" len="med"/>
          </a:ln>
        </p:spPr>
      </p:cxnSp>
      <p:cxnSp>
        <p:nvCxnSpPr>
          <p:cNvPr id="18" name="AutoShape 16">
            <a:extLst>
              <a:ext uri="{FF2B5EF4-FFF2-40B4-BE49-F238E27FC236}">
                <a16:creationId xmlns:a16="http://schemas.microsoft.com/office/drawing/2014/main" id="{806E9FD1-E697-4028-9791-D0DF33B312D0}"/>
              </a:ext>
            </a:extLst>
          </p:cNvPr>
          <p:cNvCxnSpPr>
            <a:cxnSpLocks noChangeShapeType="1"/>
            <a:stCxn id="8" idx="3"/>
            <a:endCxn id="9" idx="0"/>
          </p:cNvCxnSpPr>
          <p:nvPr/>
        </p:nvCxnSpPr>
        <p:spPr bwMode="auto">
          <a:xfrm>
            <a:off x="9691688" y="1295400"/>
            <a:ext cx="1100137" cy="796925"/>
          </a:xfrm>
          <a:prstGeom prst="bentConnector2">
            <a:avLst/>
          </a:prstGeom>
          <a:noFill/>
          <a:ln w="12700">
            <a:solidFill>
              <a:schemeClr val="tx1"/>
            </a:solidFill>
            <a:miter lim="800000"/>
            <a:headEnd/>
            <a:tailEnd type="triangle" w="med" len="med"/>
          </a:ln>
        </p:spPr>
      </p:cxnSp>
      <p:cxnSp>
        <p:nvCxnSpPr>
          <p:cNvPr id="19" name="AutoShape 17">
            <a:extLst>
              <a:ext uri="{FF2B5EF4-FFF2-40B4-BE49-F238E27FC236}">
                <a16:creationId xmlns:a16="http://schemas.microsoft.com/office/drawing/2014/main" id="{830BF204-6E0D-47C5-81EA-BA942950F8F4}"/>
              </a:ext>
            </a:extLst>
          </p:cNvPr>
          <p:cNvCxnSpPr>
            <a:cxnSpLocks noChangeShapeType="1"/>
            <a:stCxn id="7" idx="3"/>
            <a:endCxn id="8" idx="1"/>
          </p:cNvCxnSpPr>
          <p:nvPr/>
        </p:nvCxnSpPr>
        <p:spPr bwMode="auto">
          <a:xfrm>
            <a:off x="7294563" y="1295400"/>
            <a:ext cx="663575" cy="0"/>
          </a:xfrm>
          <a:prstGeom prst="straightConnector1">
            <a:avLst/>
          </a:prstGeom>
          <a:noFill/>
          <a:ln w="12700">
            <a:solidFill>
              <a:schemeClr val="tx1"/>
            </a:solidFill>
            <a:round/>
            <a:headEnd/>
            <a:tailEnd type="triangle" w="med" len="med"/>
          </a:ln>
        </p:spPr>
      </p:cxnSp>
      <p:cxnSp>
        <p:nvCxnSpPr>
          <p:cNvPr id="20" name="AutoShape 18">
            <a:extLst>
              <a:ext uri="{FF2B5EF4-FFF2-40B4-BE49-F238E27FC236}">
                <a16:creationId xmlns:a16="http://schemas.microsoft.com/office/drawing/2014/main" id="{8EB0E34F-1015-4E3D-B8B8-713E6E4A8F71}"/>
              </a:ext>
            </a:extLst>
          </p:cNvPr>
          <p:cNvCxnSpPr>
            <a:cxnSpLocks noChangeShapeType="1"/>
            <a:stCxn id="11" idx="0"/>
            <a:endCxn id="7" idx="1"/>
          </p:cNvCxnSpPr>
          <p:nvPr/>
        </p:nvCxnSpPr>
        <p:spPr bwMode="auto">
          <a:xfrm rot="-5400000">
            <a:off x="4633913" y="1127125"/>
            <a:ext cx="796925" cy="1133475"/>
          </a:xfrm>
          <a:prstGeom prst="bentConnector2">
            <a:avLst/>
          </a:prstGeom>
          <a:noFill/>
          <a:ln w="12700">
            <a:solidFill>
              <a:schemeClr val="tx1"/>
            </a:solidFill>
            <a:miter lim="800000"/>
            <a:headEnd/>
            <a:tailEnd type="triangle" w="med" len="med"/>
          </a:ln>
        </p:spPr>
      </p:cxnSp>
      <p:sp>
        <p:nvSpPr>
          <p:cNvPr id="21" name="Rectangle 19">
            <a:extLst>
              <a:ext uri="{FF2B5EF4-FFF2-40B4-BE49-F238E27FC236}">
                <a16:creationId xmlns:a16="http://schemas.microsoft.com/office/drawing/2014/main" id="{99D3ABEE-00A5-4F6A-B851-C662C974E68D}"/>
              </a:ext>
            </a:extLst>
          </p:cNvPr>
          <p:cNvSpPr>
            <a:spLocks noChangeArrowheads="1"/>
          </p:cNvSpPr>
          <p:nvPr/>
        </p:nvSpPr>
        <p:spPr bwMode="auto">
          <a:xfrm>
            <a:off x="5632450" y="4992688"/>
            <a:ext cx="1695450" cy="830262"/>
          </a:xfrm>
          <a:prstGeom prst="rect">
            <a:avLst/>
          </a:prstGeom>
          <a:solidFill>
            <a:schemeClr val="bg1"/>
          </a:solidFill>
          <a:ln w="25400">
            <a:solidFill>
              <a:schemeClr val="tx1"/>
            </a:solidFill>
            <a:prstDash val="dash"/>
            <a:miter lim="800000"/>
            <a:headEnd/>
            <a:tailEnd/>
          </a:ln>
        </p:spPr>
        <p:txBody>
          <a:bodyPr anchor="ctr"/>
          <a:lstStyle/>
          <a:p>
            <a:pPr algn="ctr"/>
            <a:r>
              <a:rPr lang="en-IE">
                <a:latin typeface="Garamond" panose="02020404030301010803" pitchFamily="18" charset="0"/>
              </a:rPr>
              <a:t>Colour Image Processing</a:t>
            </a:r>
            <a:endParaRPr lang="en-US">
              <a:latin typeface="Garamond" panose="02020404030301010803" pitchFamily="18" charset="0"/>
            </a:endParaRPr>
          </a:p>
        </p:txBody>
      </p:sp>
      <p:sp>
        <p:nvSpPr>
          <p:cNvPr id="22" name="Rectangle 20">
            <a:extLst>
              <a:ext uri="{FF2B5EF4-FFF2-40B4-BE49-F238E27FC236}">
                <a16:creationId xmlns:a16="http://schemas.microsoft.com/office/drawing/2014/main" id="{D327AEA6-0E40-4DA8-B122-856247AB5B8F}"/>
              </a:ext>
            </a:extLst>
          </p:cNvPr>
          <p:cNvSpPr>
            <a:spLocks noChangeArrowheads="1"/>
          </p:cNvSpPr>
          <p:nvPr/>
        </p:nvSpPr>
        <p:spPr bwMode="auto">
          <a:xfrm>
            <a:off x="7875588" y="4992688"/>
            <a:ext cx="1695450" cy="830262"/>
          </a:xfrm>
          <a:prstGeom prst="rect">
            <a:avLst/>
          </a:prstGeom>
          <a:solidFill>
            <a:schemeClr val="bg1"/>
          </a:solidFill>
          <a:ln w="25400">
            <a:solidFill>
              <a:schemeClr val="tx1"/>
            </a:solidFill>
            <a:prstDash val="dash"/>
            <a:miter lim="800000"/>
            <a:headEnd/>
            <a:tailEnd/>
          </a:ln>
        </p:spPr>
        <p:txBody>
          <a:bodyPr anchor="ctr"/>
          <a:lstStyle/>
          <a:p>
            <a:pPr algn="ctr"/>
            <a:r>
              <a:rPr lang="en-IE">
                <a:latin typeface="Garamond" panose="02020404030301010803" pitchFamily="18" charset="0"/>
              </a:rPr>
              <a:t>Image Compression</a:t>
            </a:r>
            <a:endParaRPr lang="en-US">
              <a:latin typeface="Garamond" panose="02020404030301010803" pitchFamily="18" charset="0"/>
            </a:endParaRPr>
          </a:p>
        </p:txBody>
      </p:sp>
      <p:pic>
        <p:nvPicPr>
          <p:cNvPr id="23" name="Picture 21">
            <a:extLst>
              <a:ext uri="{FF2B5EF4-FFF2-40B4-BE49-F238E27FC236}">
                <a16:creationId xmlns:a16="http://schemas.microsoft.com/office/drawing/2014/main" id="{4673DDBE-0E99-4E21-BC27-A15AB7A6F3E3}"/>
              </a:ext>
            </a:extLst>
          </p:cNvPr>
          <p:cNvPicPr>
            <a:picLocks noChangeAspect="1" noChangeArrowheads="1"/>
          </p:cNvPicPr>
          <p:nvPr/>
        </p:nvPicPr>
        <p:blipFill>
          <a:blip r:embed="rId2" cstate="print"/>
          <a:srcRect r="19370"/>
          <a:stretch>
            <a:fillRect/>
          </a:stretch>
        </p:blipFill>
        <p:spPr bwMode="auto">
          <a:xfrm>
            <a:off x="5894388" y="1763713"/>
            <a:ext cx="3460750" cy="3163887"/>
          </a:xfrm>
          <a:prstGeom prst="rect">
            <a:avLst/>
          </a:prstGeom>
          <a:noFill/>
          <a:ln w="9525">
            <a:noFill/>
            <a:miter lim="800000"/>
            <a:headEnd/>
            <a:tailEnd/>
          </a:ln>
        </p:spPr>
      </p:pic>
      <p:sp>
        <p:nvSpPr>
          <p:cNvPr id="29" name="Title 50">
            <a:extLst>
              <a:ext uri="{FF2B5EF4-FFF2-40B4-BE49-F238E27FC236}">
                <a16:creationId xmlns:a16="http://schemas.microsoft.com/office/drawing/2014/main" id="{ED56526B-533C-4CC4-AC81-9A28779AA35B}"/>
              </a:ext>
            </a:extLst>
          </p:cNvPr>
          <p:cNvSpPr>
            <a:spLocks noGrp="1"/>
          </p:cNvSpPr>
          <p:nvPr>
            <p:ph type="title"/>
          </p:nvPr>
        </p:nvSpPr>
        <p:spPr>
          <a:xfrm>
            <a:off x="252919" y="1123837"/>
            <a:ext cx="2947482" cy="4601183"/>
          </a:xfrm>
        </p:spPr>
        <p:txBody>
          <a:bodyPr/>
          <a:lstStyle/>
          <a:p>
            <a:r>
              <a:rPr lang="en-US" dirty="0">
                <a:latin typeface="Garamond" panose="02020404030301010803" pitchFamily="18" charset="0"/>
              </a:rPr>
              <a:t>Stages in Image Processing</a:t>
            </a:r>
            <a:endParaRPr lang="en-IN" dirty="0">
              <a:latin typeface="Garamond" panose="02020404030301010803" pitchFamily="18" charset="0"/>
            </a:endParaRPr>
          </a:p>
        </p:txBody>
      </p:sp>
    </p:spTree>
    <p:extLst>
      <p:ext uri="{BB962C8B-B14F-4D97-AF65-F5344CB8AC3E}">
        <p14:creationId xmlns:p14="http://schemas.microsoft.com/office/powerpoint/2010/main" val="769169785"/>
      </p:ext>
    </p:extLst>
  </p:cSld>
  <p:clrMapOvr>
    <a:masterClrMapping/>
  </p:clrMapOvr>
  <mc:AlternateContent xmlns:mc="http://schemas.openxmlformats.org/markup-compatibility/2006" xmlns:p14="http://schemas.microsoft.com/office/powerpoint/2010/main">
    <mc:Choice Requires="p14">
      <p:transition spd="slow" p14:dur="6750" advClick="0"/>
    </mc:Choice>
    <mc:Fallback xmlns="">
      <p:transition spd="slow" advClick="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Garamond" panose="02020404030301010803" pitchFamily="18" charset="0"/>
              </a:rPr>
              <a:t>Research</a:t>
            </a:r>
          </a:p>
        </p:txBody>
      </p:sp>
      <p:sp>
        <p:nvSpPr>
          <p:cNvPr id="3" name="Content Placeholder 2"/>
          <p:cNvSpPr>
            <a:spLocks noGrp="1"/>
          </p:cNvSpPr>
          <p:nvPr>
            <p:ph idx="1"/>
          </p:nvPr>
        </p:nvSpPr>
        <p:spPr/>
        <p:txBody>
          <a:bodyPr>
            <a:normAutofit/>
          </a:bodyPr>
          <a:lstStyle/>
          <a:p>
            <a:pPr lvl="1"/>
            <a:r>
              <a:rPr lang="en-US" sz="2000" dirty="0">
                <a:latin typeface="Garamond" panose="02020404030301010803" pitchFamily="18" charset="0"/>
              </a:rPr>
              <a:t>Definition</a:t>
            </a:r>
          </a:p>
          <a:p>
            <a:pPr lvl="1"/>
            <a:r>
              <a:rPr lang="en-US" sz="2000" dirty="0">
                <a:latin typeface="Garamond" panose="02020404030301010803" pitchFamily="18" charset="0"/>
              </a:rPr>
              <a:t>Applications</a:t>
            </a:r>
          </a:p>
          <a:p>
            <a:pPr lvl="1"/>
            <a:r>
              <a:rPr lang="en-US" sz="2000" dirty="0">
                <a:latin typeface="Garamond" panose="02020404030301010803" pitchFamily="18" charset="0"/>
              </a:rPr>
              <a:t>Characteristics and Requirements</a:t>
            </a:r>
          </a:p>
          <a:p>
            <a:pPr lvl="1"/>
            <a:r>
              <a:rPr lang="en-US" sz="2000" dirty="0">
                <a:latin typeface="Garamond" panose="02020404030301010803" pitchFamily="18" charset="0"/>
              </a:rPr>
              <a:t>Research Process</a:t>
            </a:r>
          </a:p>
        </p:txBody>
      </p:sp>
      <p:grpSp>
        <p:nvGrpSpPr>
          <p:cNvPr id="7" name="Group 6">
            <a:extLst>
              <a:ext uri="{FF2B5EF4-FFF2-40B4-BE49-F238E27FC236}">
                <a16:creationId xmlns:a16="http://schemas.microsoft.com/office/drawing/2014/main" id="{CEB85B56-A73D-4262-BDC2-8462C69195EA}"/>
              </a:ext>
            </a:extLst>
          </p:cNvPr>
          <p:cNvGrpSpPr/>
          <p:nvPr/>
        </p:nvGrpSpPr>
        <p:grpSpPr>
          <a:xfrm>
            <a:off x="15629" y="46604"/>
            <a:ext cx="11074617" cy="693969"/>
            <a:chOff x="15629" y="46604"/>
            <a:chExt cx="11074617" cy="693969"/>
          </a:xfrm>
        </p:grpSpPr>
        <p:sp>
          <p:nvSpPr>
            <p:cNvPr id="8" name="Rectangle 7">
              <a:extLst>
                <a:ext uri="{FF2B5EF4-FFF2-40B4-BE49-F238E27FC236}">
                  <a16:creationId xmlns:a16="http://schemas.microsoft.com/office/drawing/2014/main" id="{DC98AC4A-4379-49C6-838B-97C12D58E580}"/>
                </a:ext>
              </a:extLst>
            </p:cNvPr>
            <p:cNvSpPr/>
            <p:nvPr/>
          </p:nvSpPr>
          <p:spPr>
            <a:xfrm>
              <a:off x="744972" y="208922"/>
              <a:ext cx="10345274" cy="369332"/>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lIns="91440" tIns="45720" rIns="91440" bIns="45720">
              <a:spAutoFit/>
              <a:scene3d>
                <a:camera prst="orthographicFront"/>
                <a:lightRig rig="threePt" dir="t"/>
              </a:scene3d>
              <a:sp3d extrusionH="57150">
                <a:bevelT w="38100" h="38100" prst="relaxedInset"/>
              </a:sp3d>
            </a:bodyPr>
            <a:lstStyle/>
            <a:p>
              <a:r>
                <a:rPr lang="en-US" b="1" cap="none" spc="0" dirty="0">
                  <a:ln w="0"/>
                  <a:solidFill>
                    <a:schemeClr val="tx1"/>
                  </a:solidFill>
                  <a:effectLst>
                    <a:outerShdw blurRad="50800" dist="38100" dir="2700000" algn="tl" rotWithShape="0">
                      <a:prstClr val="black">
                        <a:alpha val="40000"/>
                      </a:prstClr>
                    </a:outerShdw>
                  </a:effectLst>
                </a:rPr>
                <a:t>Department of Electronics and Communication Engineering, NIT Silchar </a:t>
              </a:r>
            </a:p>
          </p:txBody>
        </p:sp>
        <p:pic>
          <p:nvPicPr>
            <p:cNvPr id="9" name="Picture 8">
              <a:extLst>
                <a:ext uri="{FF2B5EF4-FFF2-40B4-BE49-F238E27FC236}">
                  <a16:creationId xmlns:a16="http://schemas.microsoft.com/office/drawing/2014/main" id="{F74EE9CF-9C62-46DF-87B1-7282C66F2F2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629" y="46604"/>
              <a:ext cx="729343" cy="69396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grpSp>
        <p:nvGrpSpPr>
          <p:cNvPr id="10" name="Group 9">
            <a:extLst>
              <a:ext uri="{FF2B5EF4-FFF2-40B4-BE49-F238E27FC236}">
                <a16:creationId xmlns:a16="http://schemas.microsoft.com/office/drawing/2014/main" id="{C0B21F0D-DE95-4CE8-925F-4F2AFB579B0F}"/>
              </a:ext>
            </a:extLst>
          </p:cNvPr>
          <p:cNvGrpSpPr/>
          <p:nvPr/>
        </p:nvGrpSpPr>
        <p:grpSpPr>
          <a:xfrm>
            <a:off x="151415" y="6251431"/>
            <a:ext cx="12040585" cy="509385"/>
            <a:chOff x="151415" y="6251431"/>
            <a:chExt cx="12040585" cy="509385"/>
          </a:xfrm>
        </p:grpSpPr>
        <p:sp>
          <p:nvSpPr>
            <p:cNvPr id="11" name="TextBox 10">
              <a:extLst>
                <a:ext uri="{FF2B5EF4-FFF2-40B4-BE49-F238E27FC236}">
                  <a16:creationId xmlns:a16="http://schemas.microsoft.com/office/drawing/2014/main" id="{F7C4AACC-071D-4CE5-A008-D15F05FEF19A}"/>
                </a:ext>
              </a:extLst>
            </p:cNvPr>
            <p:cNvSpPr txBox="1"/>
            <p:nvPr/>
          </p:nvSpPr>
          <p:spPr>
            <a:xfrm>
              <a:off x="5064728" y="6373299"/>
              <a:ext cx="2062544" cy="338554"/>
            </a:xfrm>
            <a:prstGeom prst="rect">
              <a:avLst/>
            </a:prstGeom>
            <a:noFill/>
          </p:spPr>
          <p:txBody>
            <a:bodyPr wrap="square" rtlCol="0">
              <a:spAutoFit/>
            </a:bodyPr>
            <a:lstStyle/>
            <a:p>
              <a:r>
                <a:rPr lang="en-US" sz="1600" b="1" i="1" dirty="0">
                  <a:solidFill>
                    <a:srgbClr val="00B0F0"/>
                  </a:solidFill>
                  <a:latin typeface="Times New Roman" panose="02020603050405020304" pitchFamily="18" charset="0"/>
                  <a:cs typeface="Times New Roman" panose="02020603050405020304" pitchFamily="18" charset="0"/>
                </a:rPr>
                <a:t>Scholar Id:21304068 </a:t>
              </a:r>
            </a:p>
          </p:txBody>
        </p:sp>
        <p:sp>
          <p:nvSpPr>
            <p:cNvPr id="12" name="TextBox 11">
              <a:extLst>
                <a:ext uri="{FF2B5EF4-FFF2-40B4-BE49-F238E27FC236}">
                  <a16:creationId xmlns:a16="http://schemas.microsoft.com/office/drawing/2014/main" id="{1C6EA108-D6A8-41D4-AD1D-5AAE02FD47BE}"/>
                </a:ext>
              </a:extLst>
            </p:cNvPr>
            <p:cNvSpPr txBox="1"/>
            <p:nvPr/>
          </p:nvSpPr>
          <p:spPr>
            <a:xfrm>
              <a:off x="9719021" y="6344196"/>
              <a:ext cx="2472979" cy="338554"/>
            </a:xfrm>
            <a:prstGeom prst="rect">
              <a:avLst/>
            </a:prstGeom>
            <a:noFill/>
          </p:spPr>
          <p:txBody>
            <a:bodyPr wrap="square" rtlCol="0">
              <a:spAutoFit/>
            </a:bodyPr>
            <a:lstStyle/>
            <a:p>
              <a:r>
                <a:rPr lang="en-US" sz="1600" b="1" i="1" dirty="0">
                  <a:solidFill>
                    <a:srgbClr val="00B0F0"/>
                  </a:solidFill>
                  <a:latin typeface="Times New Roman" panose="02020603050405020304" pitchFamily="18" charset="0"/>
                  <a:cs typeface="Times New Roman" panose="02020603050405020304" pitchFamily="18" charset="0"/>
                </a:rPr>
                <a:t>kirti21_rs@ece.nits.ac.in</a:t>
              </a:r>
            </a:p>
          </p:txBody>
        </p:sp>
        <p:sp>
          <p:nvSpPr>
            <p:cNvPr id="13" name="TextBox 12">
              <a:extLst>
                <a:ext uri="{FF2B5EF4-FFF2-40B4-BE49-F238E27FC236}">
                  <a16:creationId xmlns:a16="http://schemas.microsoft.com/office/drawing/2014/main" id="{07A1B587-5F3C-4535-9262-8406F6385333}"/>
                </a:ext>
              </a:extLst>
            </p:cNvPr>
            <p:cNvSpPr txBox="1"/>
            <p:nvPr/>
          </p:nvSpPr>
          <p:spPr>
            <a:xfrm>
              <a:off x="646101" y="6373299"/>
              <a:ext cx="2472979" cy="338554"/>
            </a:xfrm>
            <a:prstGeom prst="rect">
              <a:avLst/>
            </a:prstGeom>
            <a:noFill/>
          </p:spPr>
          <p:txBody>
            <a:bodyPr wrap="square" rtlCol="0">
              <a:spAutoFit/>
            </a:bodyPr>
            <a:lstStyle/>
            <a:p>
              <a:r>
                <a:rPr lang="en-US" sz="1600" b="1" i="1" dirty="0">
                  <a:solidFill>
                    <a:srgbClr val="00B0F0"/>
                  </a:solidFill>
                  <a:latin typeface="Times New Roman" panose="02020603050405020304" pitchFamily="18" charset="0"/>
                  <a:cs typeface="Times New Roman" panose="02020603050405020304" pitchFamily="18" charset="0"/>
                </a:rPr>
                <a:t>Kirti Swagat Mohanty</a:t>
              </a:r>
            </a:p>
          </p:txBody>
        </p:sp>
        <p:pic>
          <p:nvPicPr>
            <p:cNvPr id="14" name="Picture 13" descr="Icon&#10;&#10;Description automatically generated">
              <a:extLst>
                <a:ext uri="{FF2B5EF4-FFF2-40B4-BE49-F238E27FC236}">
                  <a16:creationId xmlns:a16="http://schemas.microsoft.com/office/drawing/2014/main" id="{9D195D50-76D8-4FA3-9C61-E82E8704300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61700" y="6251431"/>
              <a:ext cx="460422" cy="460422"/>
            </a:xfrm>
            <a:prstGeom prst="rect">
              <a:avLst/>
            </a:prstGeom>
          </p:spPr>
        </p:pic>
        <p:pic>
          <p:nvPicPr>
            <p:cNvPr id="15" name="Picture 14" descr="Icon&#10;&#10;Description automatically generated">
              <a:extLst>
                <a:ext uri="{FF2B5EF4-FFF2-40B4-BE49-F238E27FC236}">
                  <a16:creationId xmlns:a16="http://schemas.microsoft.com/office/drawing/2014/main" id="{64644747-FD8B-4EAE-9253-A4E2E2C87A5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1415" y="6266130"/>
              <a:ext cx="494686" cy="494686"/>
            </a:xfrm>
            <a:prstGeom prst="rect">
              <a:avLst/>
            </a:prstGeom>
          </p:spPr>
        </p:pic>
        <p:pic>
          <p:nvPicPr>
            <p:cNvPr id="16" name="Picture 15" descr="Icon&#10;&#10;Description automatically generated">
              <a:extLst>
                <a:ext uri="{FF2B5EF4-FFF2-40B4-BE49-F238E27FC236}">
                  <a16:creationId xmlns:a16="http://schemas.microsoft.com/office/drawing/2014/main" id="{5FFD1315-2C44-42ED-BFE7-5D247FE1775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356450" y="6312844"/>
              <a:ext cx="401257" cy="401257"/>
            </a:xfrm>
            <a:prstGeom prst="rect">
              <a:avLst/>
            </a:prstGeom>
          </p:spPr>
        </p:pic>
      </p:grpSp>
      <p:sp>
        <p:nvSpPr>
          <p:cNvPr id="4" name="Slide Number Placeholder 3">
            <a:extLst>
              <a:ext uri="{FF2B5EF4-FFF2-40B4-BE49-F238E27FC236}">
                <a16:creationId xmlns:a16="http://schemas.microsoft.com/office/drawing/2014/main" id="{EB5FF990-4CA6-470A-A89E-5530AF1F5318}"/>
              </a:ext>
            </a:extLst>
          </p:cNvPr>
          <p:cNvSpPr>
            <a:spLocks noGrp="1"/>
          </p:cNvSpPr>
          <p:nvPr>
            <p:ph type="sldNum" sz="quarter" idx="12"/>
          </p:nvPr>
        </p:nvSpPr>
        <p:spPr/>
        <p:txBody>
          <a:bodyPr/>
          <a:lstStyle/>
          <a:p>
            <a:fld id="{F05E57AE-C7CB-4E1B-849C-35869BC6D3B3}" type="slidenum">
              <a:rPr lang="en-US" smtClean="0"/>
              <a:t>7</a:t>
            </a:fld>
            <a:endParaRPr lang="en-US"/>
          </a:p>
        </p:txBody>
      </p:sp>
    </p:spTree>
    <p:extLst>
      <p:ext uri="{BB962C8B-B14F-4D97-AF65-F5344CB8AC3E}">
        <p14:creationId xmlns:p14="http://schemas.microsoft.com/office/powerpoint/2010/main" val="2536614871"/>
      </p:ext>
    </p:extLst>
  </p:cSld>
  <p:clrMapOvr>
    <a:masterClrMapping/>
  </p:clrMapOvr>
  <mc:AlternateContent xmlns:mc="http://schemas.openxmlformats.org/markup-compatibility/2006" xmlns:p14="http://schemas.microsoft.com/office/powerpoint/2010/main">
    <mc:Choice Requires="p14">
      <p:transition spd="slow" p14:dur="6750" advClick="0"/>
    </mc:Choice>
    <mc:Fallback xmlns="">
      <p:transition spd="slow" advClick="0"/>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D8FC807-B43D-43B8-8366-3F597018F83B}"/>
              </a:ext>
            </a:extLst>
          </p:cNvPr>
          <p:cNvSpPr>
            <a:spLocks noGrp="1"/>
          </p:cNvSpPr>
          <p:nvPr>
            <p:ph type="sldNum" sz="quarter" idx="12"/>
          </p:nvPr>
        </p:nvSpPr>
        <p:spPr/>
        <p:txBody>
          <a:bodyPr/>
          <a:lstStyle/>
          <a:p>
            <a:fld id="{F05E57AE-C7CB-4E1B-849C-35869BC6D3B3}" type="slidenum">
              <a:rPr lang="en-US" smtClean="0">
                <a:latin typeface="Garamond" panose="02020404030301010803" pitchFamily="18" charset="0"/>
              </a:rPr>
              <a:t>70</a:t>
            </a:fld>
            <a:endParaRPr lang="en-US">
              <a:latin typeface="Garamond" panose="02020404030301010803" pitchFamily="18" charset="0"/>
            </a:endParaRPr>
          </a:p>
        </p:txBody>
      </p:sp>
      <p:sp>
        <p:nvSpPr>
          <p:cNvPr id="6" name="Rectangle 4">
            <a:extLst>
              <a:ext uri="{FF2B5EF4-FFF2-40B4-BE49-F238E27FC236}">
                <a16:creationId xmlns:a16="http://schemas.microsoft.com/office/drawing/2014/main" id="{7BA2D64E-3A61-4A73-A576-F8C5938A3B0B}"/>
              </a:ext>
            </a:extLst>
          </p:cNvPr>
          <p:cNvSpPr>
            <a:spLocks noChangeArrowheads="1"/>
          </p:cNvSpPr>
          <p:nvPr/>
        </p:nvSpPr>
        <p:spPr bwMode="auto">
          <a:xfrm>
            <a:off x="3598863" y="3216275"/>
            <a:ext cx="1695450" cy="830263"/>
          </a:xfrm>
          <a:prstGeom prst="rect">
            <a:avLst/>
          </a:prstGeom>
          <a:solidFill>
            <a:schemeClr val="bg1"/>
          </a:solidFill>
          <a:ln w="12700">
            <a:solidFill>
              <a:schemeClr val="tx1"/>
            </a:solidFill>
            <a:miter lim="800000"/>
            <a:headEnd/>
            <a:tailEnd/>
          </a:ln>
        </p:spPr>
        <p:txBody>
          <a:bodyPr anchor="ctr"/>
          <a:lstStyle/>
          <a:p>
            <a:pPr algn="ctr"/>
            <a:r>
              <a:rPr lang="en-IE">
                <a:latin typeface="Garamond" panose="02020404030301010803" pitchFamily="18" charset="0"/>
              </a:rPr>
              <a:t>Image Acquisition</a:t>
            </a:r>
            <a:endParaRPr lang="en-US">
              <a:latin typeface="Garamond" panose="02020404030301010803" pitchFamily="18" charset="0"/>
            </a:endParaRPr>
          </a:p>
        </p:txBody>
      </p:sp>
      <p:sp>
        <p:nvSpPr>
          <p:cNvPr id="7" name="Rectangle 5">
            <a:extLst>
              <a:ext uri="{FF2B5EF4-FFF2-40B4-BE49-F238E27FC236}">
                <a16:creationId xmlns:a16="http://schemas.microsoft.com/office/drawing/2014/main" id="{39726ABB-19C6-46B7-89B1-45BDA3B81E9C}"/>
              </a:ext>
            </a:extLst>
          </p:cNvPr>
          <p:cNvSpPr>
            <a:spLocks noChangeArrowheads="1"/>
          </p:cNvSpPr>
          <p:nvPr/>
        </p:nvSpPr>
        <p:spPr bwMode="auto">
          <a:xfrm>
            <a:off x="5580063" y="879475"/>
            <a:ext cx="1695450" cy="830263"/>
          </a:xfrm>
          <a:prstGeom prst="rect">
            <a:avLst/>
          </a:prstGeom>
          <a:solidFill>
            <a:schemeClr val="bg1"/>
          </a:solidFill>
          <a:ln w="12700">
            <a:solidFill>
              <a:schemeClr val="tx1"/>
            </a:solidFill>
            <a:miter lim="800000"/>
            <a:headEnd/>
            <a:tailEnd/>
          </a:ln>
        </p:spPr>
        <p:txBody>
          <a:bodyPr anchor="ctr"/>
          <a:lstStyle/>
          <a:p>
            <a:pPr algn="ctr"/>
            <a:r>
              <a:rPr lang="en-IE">
                <a:latin typeface="Garamond" panose="02020404030301010803" pitchFamily="18" charset="0"/>
              </a:rPr>
              <a:t>Image Restoration</a:t>
            </a:r>
            <a:endParaRPr lang="en-US">
              <a:latin typeface="Garamond" panose="02020404030301010803" pitchFamily="18" charset="0"/>
            </a:endParaRPr>
          </a:p>
        </p:txBody>
      </p:sp>
      <p:sp>
        <p:nvSpPr>
          <p:cNvPr id="8" name="Rectangle 6">
            <a:extLst>
              <a:ext uri="{FF2B5EF4-FFF2-40B4-BE49-F238E27FC236}">
                <a16:creationId xmlns:a16="http://schemas.microsoft.com/office/drawing/2014/main" id="{2F316A2E-0CFA-4795-9C26-F4A08904160E}"/>
              </a:ext>
            </a:extLst>
          </p:cNvPr>
          <p:cNvSpPr>
            <a:spLocks noChangeArrowheads="1"/>
          </p:cNvSpPr>
          <p:nvPr/>
        </p:nvSpPr>
        <p:spPr bwMode="auto">
          <a:xfrm>
            <a:off x="7958138" y="879475"/>
            <a:ext cx="1695450" cy="830263"/>
          </a:xfrm>
          <a:prstGeom prst="rect">
            <a:avLst/>
          </a:prstGeom>
          <a:solidFill>
            <a:schemeClr val="bg1"/>
          </a:solidFill>
          <a:ln w="12700">
            <a:solidFill>
              <a:schemeClr val="tx1"/>
            </a:solidFill>
            <a:miter lim="800000"/>
            <a:headEnd/>
            <a:tailEnd/>
          </a:ln>
        </p:spPr>
        <p:txBody>
          <a:bodyPr anchor="ctr"/>
          <a:lstStyle/>
          <a:p>
            <a:pPr algn="ctr"/>
            <a:r>
              <a:rPr lang="en-IE">
                <a:latin typeface="Garamond" panose="02020404030301010803" pitchFamily="18" charset="0"/>
              </a:rPr>
              <a:t>Morphological Processing</a:t>
            </a:r>
            <a:endParaRPr lang="en-US">
              <a:latin typeface="Garamond" panose="02020404030301010803" pitchFamily="18" charset="0"/>
            </a:endParaRPr>
          </a:p>
        </p:txBody>
      </p:sp>
      <p:sp>
        <p:nvSpPr>
          <p:cNvPr id="9" name="Rectangle 7">
            <a:extLst>
              <a:ext uri="{FF2B5EF4-FFF2-40B4-BE49-F238E27FC236}">
                <a16:creationId xmlns:a16="http://schemas.microsoft.com/office/drawing/2014/main" id="{70589C3B-F15A-41E2-A5F1-7D5B6B991020}"/>
              </a:ext>
            </a:extLst>
          </p:cNvPr>
          <p:cNvSpPr>
            <a:spLocks noChangeArrowheads="1"/>
          </p:cNvSpPr>
          <p:nvPr/>
        </p:nvSpPr>
        <p:spPr bwMode="auto">
          <a:xfrm>
            <a:off x="9925050" y="2092325"/>
            <a:ext cx="1695450" cy="830263"/>
          </a:xfrm>
          <a:prstGeom prst="rect">
            <a:avLst/>
          </a:prstGeom>
          <a:solidFill>
            <a:schemeClr val="accent1"/>
          </a:solidFill>
          <a:ln w="38100">
            <a:solidFill>
              <a:schemeClr val="tx1"/>
            </a:solidFill>
            <a:miter lim="800000"/>
            <a:headEnd/>
            <a:tailEnd/>
          </a:ln>
        </p:spPr>
        <p:txBody>
          <a:bodyPr anchor="ctr"/>
          <a:lstStyle/>
          <a:p>
            <a:pPr algn="ctr"/>
            <a:r>
              <a:rPr lang="en-IE">
                <a:latin typeface="Garamond" panose="02020404030301010803" pitchFamily="18" charset="0"/>
              </a:rPr>
              <a:t>Segmentation</a:t>
            </a:r>
            <a:endParaRPr lang="en-US">
              <a:latin typeface="Garamond" panose="02020404030301010803" pitchFamily="18" charset="0"/>
            </a:endParaRPr>
          </a:p>
        </p:txBody>
      </p:sp>
      <p:sp>
        <p:nvSpPr>
          <p:cNvPr id="10" name="Rectangle 8">
            <a:extLst>
              <a:ext uri="{FF2B5EF4-FFF2-40B4-BE49-F238E27FC236}">
                <a16:creationId xmlns:a16="http://schemas.microsoft.com/office/drawing/2014/main" id="{0952D0D1-7D79-45AD-86C8-C08C511AE825}"/>
              </a:ext>
            </a:extLst>
          </p:cNvPr>
          <p:cNvSpPr>
            <a:spLocks noChangeArrowheads="1"/>
          </p:cNvSpPr>
          <p:nvPr/>
        </p:nvSpPr>
        <p:spPr bwMode="auto">
          <a:xfrm>
            <a:off x="9925050" y="4340225"/>
            <a:ext cx="1695450" cy="830263"/>
          </a:xfrm>
          <a:prstGeom prst="rect">
            <a:avLst/>
          </a:prstGeom>
          <a:solidFill>
            <a:schemeClr val="bg1"/>
          </a:solidFill>
          <a:ln w="12700">
            <a:solidFill>
              <a:schemeClr val="tx1"/>
            </a:solidFill>
            <a:miter lim="800000"/>
            <a:headEnd/>
            <a:tailEnd/>
          </a:ln>
        </p:spPr>
        <p:txBody>
          <a:bodyPr anchor="ctr"/>
          <a:lstStyle/>
          <a:p>
            <a:pPr algn="ctr"/>
            <a:r>
              <a:rPr lang="en-IE" sz="1700">
                <a:latin typeface="Garamond" panose="02020404030301010803" pitchFamily="18" charset="0"/>
              </a:rPr>
              <a:t>Representation &amp; Description</a:t>
            </a:r>
            <a:endParaRPr lang="en-US" sz="1700">
              <a:latin typeface="Garamond" panose="02020404030301010803" pitchFamily="18" charset="0"/>
            </a:endParaRPr>
          </a:p>
        </p:txBody>
      </p:sp>
      <p:sp>
        <p:nvSpPr>
          <p:cNvPr id="11" name="Rectangle 9">
            <a:extLst>
              <a:ext uri="{FF2B5EF4-FFF2-40B4-BE49-F238E27FC236}">
                <a16:creationId xmlns:a16="http://schemas.microsoft.com/office/drawing/2014/main" id="{99FA8704-90E9-4859-A05B-C4F04A037978}"/>
              </a:ext>
            </a:extLst>
          </p:cNvPr>
          <p:cNvSpPr>
            <a:spLocks noChangeArrowheads="1"/>
          </p:cNvSpPr>
          <p:nvPr/>
        </p:nvSpPr>
        <p:spPr bwMode="auto">
          <a:xfrm>
            <a:off x="3598863" y="2092325"/>
            <a:ext cx="1695450" cy="830263"/>
          </a:xfrm>
          <a:prstGeom prst="rect">
            <a:avLst/>
          </a:prstGeom>
          <a:solidFill>
            <a:schemeClr val="bg1"/>
          </a:solidFill>
          <a:ln w="12700">
            <a:solidFill>
              <a:schemeClr val="tx1"/>
            </a:solidFill>
            <a:miter lim="800000"/>
            <a:headEnd/>
            <a:tailEnd/>
          </a:ln>
        </p:spPr>
        <p:txBody>
          <a:bodyPr anchor="ctr"/>
          <a:lstStyle/>
          <a:p>
            <a:pPr algn="ctr"/>
            <a:r>
              <a:rPr lang="en-IE">
                <a:latin typeface="Garamond" panose="02020404030301010803" pitchFamily="18" charset="0"/>
              </a:rPr>
              <a:t>Image Enhancement</a:t>
            </a:r>
            <a:endParaRPr lang="en-US">
              <a:latin typeface="Garamond" panose="02020404030301010803" pitchFamily="18" charset="0"/>
            </a:endParaRPr>
          </a:p>
        </p:txBody>
      </p:sp>
      <p:sp>
        <p:nvSpPr>
          <p:cNvPr id="12" name="Rectangle 10">
            <a:extLst>
              <a:ext uri="{FF2B5EF4-FFF2-40B4-BE49-F238E27FC236}">
                <a16:creationId xmlns:a16="http://schemas.microsoft.com/office/drawing/2014/main" id="{7BAC011D-6439-424F-BBFF-2517FAF82508}"/>
              </a:ext>
            </a:extLst>
          </p:cNvPr>
          <p:cNvSpPr>
            <a:spLocks noChangeArrowheads="1"/>
          </p:cNvSpPr>
          <p:nvPr/>
        </p:nvSpPr>
        <p:spPr bwMode="auto">
          <a:xfrm>
            <a:off x="9925050" y="3216275"/>
            <a:ext cx="1695450" cy="830263"/>
          </a:xfrm>
          <a:prstGeom prst="rect">
            <a:avLst/>
          </a:prstGeom>
          <a:solidFill>
            <a:schemeClr val="bg1"/>
          </a:solidFill>
          <a:ln w="12700">
            <a:solidFill>
              <a:schemeClr val="tx1"/>
            </a:solidFill>
            <a:miter lim="800000"/>
            <a:headEnd/>
            <a:tailEnd/>
          </a:ln>
        </p:spPr>
        <p:txBody>
          <a:bodyPr anchor="ctr"/>
          <a:lstStyle/>
          <a:p>
            <a:pPr algn="ctr"/>
            <a:r>
              <a:rPr lang="en-IE" sz="1700">
                <a:latin typeface="Garamond" panose="02020404030301010803" pitchFamily="18" charset="0"/>
              </a:rPr>
              <a:t>Object Recognition</a:t>
            </a:r>
            <a:endParaRPr lang="en-US" sz="1700">
              <a:latin typeface="Garamond" panose="02020404030301010803" pitchFamily="18" charset="0"/>
            </a:endParaRPr>
          </a:p>
        </p:txBody>
      </p:sp>
      <p:sp>
        <p:nvSpPr>
          <p:cNvPr id="13" name="Text Box 11">
            <a:extLst>
              <a:ext uri="{FF2B5EF4-FFF2-40B4-BE49-F238E27FC236}">
                <a16:creationId xmlns:a16="http://schemas.microsoft.com/office/drawing/2014/main" id="{F3C4BCBA-8AAD-41D5-A131-E93185D9867C}"/>
              </a:ext>
            </a:extLst>
          </p:cNvPr>
          <p:cNvSpPr txBox="1">
            <a:spLocks noChangeArrowheads="1"/>
          </p:cNvSpPr>
          <p:nvPr/>
        </p:nvSpPr>
        <p:spPr bwMode="auto">
          <a:xfrm>
            <a:off x="3573463" y="4570690"/>
            <a:ext cx="1747594" cy="369332"/>
          </a:xfrm>
          <a:prstGeom prst="rect">
            <a:avLst/>
          </a:prstGeom>
          <a:noFill/>
          <a:ln w="12700">
            <a:noFill/>
            <a:miter lim="800000"/>
            <a:headEnd/>
            <a:tailEnd/>
          </a:ln>
        </p:spPr>
        <p:txBody>
          <a:bodyPr wrap="none">
            <a:spAutoFit/>
          </a:bodyPr>
          <a:lstStyle/>
          <a:p>
            <a:r>
              <a:rPr lang="en-IE" dirty="0">
                <a:latin typeface="Garamond" panose="02020404030301010803" pitchFamily="18" charset="0"/>
              </a:rPr>
              <a:t>Problem Domain</a:t>
            </a:r>
            <a:endParaRPr lang="en-US" dirty="0">
              <a:latin typeface="Garamond" panose="02020404030301010803" pitchFamily="18" charset="0"/>
            </a:endParaRPr>
          </a:p>
        </p:txBody>
      </p:sp>
      <p:cxnSp>
        <p:nvCxnSpPr>
          <p:cNvPr id="14" name="AutoShape 12">
            <a:extLst>
              <a:ext uri="{FF2B5EF4-FFF2-40B4-BE49-F238E27FC236}">
                <a16:creationId xmlns:a16="http://schemas.microsoft.com/office/drawing/2014/main" id="{7C4B751D-F6DA-4931-A254-207899277585}"/>
              </a:ext>
            </a:extLst>
          </p:cNvPr>
          <p:cNvCxnSpPr>
            <a:cxnSpLocks noChangeShapeType="1"/>
            <a:stCxn id="13" idx="0"/>
            <a:endCxn id="6" idx="2"/>
          </p:cNvCxnSpPr>
          <p:nvPr/>
        </p:nvCxnSpPr>
        <p:spPr bwMode="auto">
          <a:xfrm flipH="1" flipV="1">
            <a:off x="4446588" y="4046538"/>
            <a:ext cx="672" cy="524152"/>
          </a:xfrm>
          <a:prstGeom prst="straightConnector1">
            <a:avLst/>
          </a:prstGeom>
          <a:noFill/>
          <a:ln w="12700">
            <a:solidFill>
              <a:schemeClr val="tx1"/>
            </a:solidFill>
            <a:round/>
            <a:headEnd/>
            <a:tailEnd type="triangle" w="med" len="med"/>
          </a:ln>
        </p:spPr>
      </p:cxnSp>
      <p:cxnSp>
        <p:nvCxnSpPr>
          <p:cNvPr id="15" name="AutoShape 13">
            <a:extLst>
              <a:ext uri="{FF2B5EF4-FFF2-40B4-BE49-F238E27FC236}">
                <a16:creationId xmlns:a16="http://schemas.microsoft.com/office/drawing/2014/main" id="{9FD35D6C-E380-4528-88FE-33B07630DA47}"/>
              </a:ext>
            </a:extLst>
          </p:cNvPr>
          <p:cNvCxnSpPr>
            <a:cxnSpLocks noChangeShapeType="1"/>
            <a:stCxn id="6" idx="0"/>
            <a:endCxn id="11" idx="2"/>
          </p:cNvCxnSpPr>
          <p:nvPr/>
        </p:nvCxnSpPr>
        <p:spPr bwMode="auto">
          <a:xfrm rot="-5400000">
            <a:off x="4299744" y="3069432"/>
            <a:ext cx="293687" cy="0"/>
          </a:xfrm>
          <a:prstGeom prst="straightConnector1">
            <a:avLst/>
          </a:prstGeom>
          <a:noFill/>
          <a:ln w="12700">
            <a:solidFill>
              <a:schemeClr val="tx1"/>
            </a:solidFill>
            <a:round/>
            <a:headEnd/>
            <a:tailEnd type="triangle" w="med" len="med"/>
          </a:ln>
        </p:spPr>
      </p:cxnSp>
      <p:cxnSp>
        <p:nvCxnSpPr>
          <p:cNvPr id="16" name="AutoShape 14">
            <a:extLst>
              <a:ext uri="{FF2B5EF4-FFF2-40B4-BE49-F238E27FC236}">
                <a16:creationId xmlns:a16="http://schemas.microsoft.com/office/drawing/2014/main" id="{B7D38D81-7A0E-4485-B187-437799D56278}"/>
              </a:ext>
            </a:extLst>
          </p:cNvPr>
          <p:cNvCxnSpPr>
            <a:cxnSpLocks noChangeShapeType="1"/>
            <a:stCxn id="12" idx="2"/>
            <a:endCxn id="10" idx="0"/>
          </p:cNvCxnSpPr>
          <p:nvPr/>
        </p:nvCxnSpPr>
        <p:spPr bwMode="auto">
          <a:xfrm rot="5400000">
            <a:off x="10625931" y="4193382"/>
            <a:ext cx="293687" cy="0"/>
          </a:xfrm>
          <a:prstGeom prst="straightConnector1">
            <a:avLst/>
          </a:prstGeom>
          <a:noFill/>
          <a:ln w="12700">
            <a:solidFill>
              <a:schemeClr val="tx1"/>
            </a:solidFill>
            <a:round/>
            <a:headEnd/>
            <a:tailEnd type="triangle" w="med" len="med"/>
          </a:ln>
        </p:spPr>
      </p:cxnSp>
      <p:cxnSp>
        <p:nvCxnSpPr>
          <p:cNvPr id="17" name="AutoShape 15">
            <a:extLst>
              <a:ext uri="{FF2B5EF4-FFF2-40B4-BE49-F238E27FC236}">
                <a16:creationId xmlns:a16="http://schemas.microsoft.com/office/drawing/2014/main" id="{B1CDB68A-C38E-4CC2-84AF-13F48E7FE1B0}"/>
              </a:ext>
            </a:extLst>
          </p:cNvPr>
          <p:cNvCxnSpPr>
            <a:cxnSpLocks noChangeShapeType="1"/>
            <a:stCxn id="9" idx="2"/>
            <a:endCxn id="12" idx="0"/>
          </p:cNvCxnSpPr>
          <p:nvPr/>
        </p:nvCxnSpPr>
        <p:spPr bwMode="auto">
          <a:xfrm rot="5400000">
            <a:off x="10635456" y="3078957"/>
            <a:ext cx="274637" cy="0"/>
          </a:xfrm>
          <a:prstGeom prst="straightConnector1">
            <a:avLst/>
          </a:prstGeom>
          <a:noFill/>
          <a:ln w="12700">
            <a:solidFill>
              <a:schemeClr val="tx1"/>
            </a:solidFill>
            <a:round/>
            <a:headEnd/>
            <a:tailEnd type="triangle" w="med" len="med"/>
          </a:ln>
        </p:spPr>
      </p:cxnSp>
      <p:cxnSp>
        <p:nvCxnSpPr>
          <p:cNvPr id="18" name="AutoShape 16">
            <a:extLst>
              <a:ext uri="{FF2B5EF4-FFF2-40B4-BE49-F238E27FC236}">
                <a16:creationId xmlns:a16="http://schemas.microsoft.com/office/drawing/2014/main" id="{05AB4A47-9539-4DEF-A91E-84234A3B0F9C}"/>
              </a:ext>
            </a:extLst>
          </p:cNvPr>
          <p:cNvCxnSpPr>
            <a:cxnSpLocks noChangeShapeType="1"/>
            <a:stCxn id="8" idx="3"/>
            <a:endCxn id="9" idx="0"/>
          </p:cNvCxnSpPr>
          <p:nvPr/>
        </p:nvCxnSpPr>
        <p:spPr bwMode="auto">
          <a:xfrm>
            <a:off x="9653588" y="1295400"/>
            <a:ext cx="1119187" cy="777875"/>
          </a:xfrm>
          <a:prstGeom prst="bentConnector2">
            <a:avLst/>
          </a:prstGeom>
          <a:noFill/>
          <a:ln w="12700">
            <a:solidFill>
              <a:schemeClr val="tx1"/>
            </a:solidFill>
            <a:miter lim="800000"/>
            <a:headEnd/>
            <a:tailEnd type="triangle" w="med" len="med"/>
          </a:ln>
        </p:spPr>
      </p:cxnSp>
      <p:cxnSp>
        <p:nvCxnSpPr>
          <p:cNvPr id="19" name="AutoShape 17">
            <a:extLst>
              <a:ext uri="{FF2B5EF4-FFF2-40B4-BE49-F238E27FC236}">
                <a16:creationId xmlns:a16="http://schemas.microsoft.com/office/drawing/2014/main" id="{75732989-9CB9-4323-8D6B-97FD204D2AC4}"/>
              </a:ext>
            </a:extLst>
          </p:cNvPr>
          <p:cNvCxnSpPr>
            <a:cxnSpLocks noChangeShapeType="1"/>
            <a:stCxn id="7" idx="3"/>
            <a:endCxn id="8" idx="1"/>
          </p:cNvCxnSpPr>
          <p:nvPr/>
        </p:nvCxnSpPr>
        <p:spPr bwMode="auto">
          <a:xfrm>
            <a:off x="7275513" y="1295400"/>
            <a:ext cx="682625" cy="0"/>
          </a:xfrm>
          <a:prstGeom prst="straightConnector1">
            <a:avLst/>
          </a:prstGeom>
          <a:noFill/>
          <a:ln w="12700">
            <a:solidFill>
              <a:schemeClr val="tx1"/>
            </a:solidFill>
            <a:round/>
            <a:headEnd/>
            <a:tailEnd type="triangle" w="med" len="med"/>
          </a:ln>
        </p:spPr>
      </p:cxnSp>
      <p:cxnSp>
        <p:nvCxnSpPr>
          <p:cNvPr id="20" name="AutoShape 18">
            <a:extLst>
              <a:ext uri="{FF2B5EF4-FFF2-40B4-BE49-F238E27FC236}">
                <a16:creationId xmlns:a16="http://schemas.microsoft.com/office/drawing/2014/main" id="{3C629497-7F15-40AB-BA5C-B801304E8F8F}"/>
              </a:ext>
            </a:extLst>
          </p:cNvPr>
          <p:cNvCxnSpPr>
            <a:cxnSpLocks noChangeShapeType="1"/>
            <a:stCxn id="11" idx="0"/>
            <a:endCxn id="7" idx="1"/>
          </p:cNvCxnSpPr>
          <p:nvPr/>
        </p:nvCxnSpPr>
        <p:spPr bwMode="auto">
          <a:xfrm rot="-5400000">
            <a:off x="4614863" y="1127125"/>
            <a:ext cx="796925" cy="1133475"/>
          </a:xfrm>
          <a:prstGeom prst="bentConnector2">
            <a:avLst/>
          </a:prstGeom>
          <a:noFill/>
          <a:ln w="12700">
            <a:solidFill>
              <a:schemeClr val="tx1"/>
            </a:solidFill>
            <a:miter lim="800000"/>
            <a:headEnd/>
            <a:tailEnd type="triangle" w="med" len="med"/>
          </a:ln>
        </p:spPr>
      </p:cxnSp>
      <p:sp>
        <p:nvSpPr>
          <p:cNvPr id="21" name="Rectangle 19">
            <a:extLst>
              <a:ext uri="{FF2B5EF4-FFF2-40B4-BE49-F238E27FC236}">
                <a16:creationId xmlns:a16="http://schemas.microsoft.com/office/drawing/2014/main" id="{3F3407F0-BEB5-4D45-9D80-6A209C437BD1}"/>
              </a:ext>
            </a:extLst>
          </p:cNvPr>
          <p:cNvSpPr>
            <a:spLocks noChangeArrowheads="1"/>
          </p:cNvSpPr>
          <p:nvPr/>
        </p:nvSpPr>
        <p:spPr bwMode="auto">
          <a:xfrm>
            <a:off x="5613400" y="4992688"/>
            <a:ext cx="1695450" cy="830262"/>
          </a:xfrm>
          <a:prstGeom prst="rect">
            <a:avLst/>
          </a:prstGeom>
          <a:solidFill>
            <a:schemeClr val="bg1"/>
          </a:solidFill>
          <a:ln w="25400">
            <a:solidFill>
              <a:schemeClr val="tx1"/>
            </a:solidFill>
            <a:prstDash val="dash"/>
            <a:miter lim="800000"/>
            <a:headEnd/>
            <a:tailEnd/>
          </a:ln>
        </p:spPr>
        <p:txBody>
          <a:bodyPr anchor="ctr"/>
          <a:lstStyle/>
          <a:p>
            <a:pPr algn="ctr"/>
            <a:r>
              <a:rPr lang="en-IE">
                <a:latin typeface="Garamond" panose="02020404030301010803" pitchFamily="18" charset="0"/>
              </a:rPr>
              <a:t>Colour Image Processing</a:t>
            </a:r>
            <a:endParaRPr lang="en-US">
              <a:latin typeface="Garamond" panose="02020404030301010803" pitchFamily="18" charset="0"/>
            </a:endParaRPr>
          </a:p>
        </p:txBody>
      </p:sp>
      <p:sp>
        <p:nvSpPr>
          <p:cNvPr id="22" name="Rectangle 20">
            <a:extLst>
              <a:ext uri="{FF2B5EF4-FFF2-40B4-BE49-F238E27FC236}">
                <a16:creationId xmlns:a16="http://schemas.microsoft.com/office/drawing/2014/main" id="{ADE6F259-6691-4ADC-A278-EA09DF8884AB}"/>
              </a:ext>
            </a:extLst>
          </p:cNvPr>
          <p:cNvSpPr>
            <a:spLocks noChangeArrowheads="1"/>
          </p:cNvSpPr>
          <p:nvPr/>
        </p:nvSpPr>
        <p:spPr bwMode="auto">
          <a:xfrm>
            <a:off x="7856538" y="4992688"/>
            <a:ext cx="1695450" cy="830262"/>
          </a:xfrm>
          <a:prstGeom prst="rect">
            <a:avLst/>
          </a:prstGeom>
          <a:solidFill>
            <a:schemeClr val="bg1"/>
          </a:solidFill>
          <a:ln w="25400">
            <a:solidFill>
              <a:schemeClr val="tx1"/>
            </a:solidFill>
            <a:prstDash val="dash"/>
            <a:miter lim="800000"/>
            <a:headEnd/>
            <a:tailEnd/>
          </a:ln>
        </p:spPr>
        <p:txBody>
          <a:bodyPr anchor="ctr"/>
          <a:lstStyle/>
          <a:p>
            <a:pPr algn="ctr"/>
            <a:r>
              <a:rPr lang="en-IE">
                <a:latin typeface="Garamond" panose="02020404030301010803" pitchFamily="18" charset="0"/>
              </a:rPr>
              <a:t>Image Compression</a:t>
            </a:r>
            <a:endParaRPr lang="en-US">
              <a:latin typeface="Garamond" panose="02020404030301010803" pitchFamily="18" charset="0"/>
            </a:endParaRPr>
          </a:p>
        </p:txBody>
      </p:sp>
      <p:pic>
        <p:nvPicPr>
          <p:cNvPr id="23" name="Picture 21">
            <a:extLst>
              <a:ext uri="{FF2B5EF4-FFF2-40B4-BE49-F238E27FC236}">
                <a16:creationId xmlns:a16="http://schemas.microsoft.com/office/drawing/2014/main" id="{5A5B9362-9728-494D-ABA0-BE05ADDB5EB7}"/>
              </a:ext>
            </a:extLst>
          </p:cNvPr>
          <p:cNvPicPr>
            <a:picLocks noChangeAspect="1" noChangeArrowheads="1"/>
          </p:cNvPicPr>
          <p:nvPr/>
        </p:nvPicPr>
        <p:blipFill>
          <a:blip r:embed="rId2" cstate="print">
            <a:lum contrast="12000"/>
          </a:blip>
          <a:srcRect r="21220"/>
          <a:stretch>
            <a:fillRect/>
          </a:stretch>
        </p:blipFill>
        <p:spPr bwMode="auto">
          <a:xfrm>
            <a:off x="5929313" y="1758950"/>
            <a:ext cx="3349625" cy="3063875"/>
          </a:xfrm>
          <a:prstGeom prst="rect">
            <a:avLst/>
          </a:prstGeom>
          <a:noFill/>
          <a:ln w="9525">
            <a:noFill/>
            <a:miter lim="800000"/>
            <a:headEnd/>
            <a:tailEnd/>
          </a:ln>
        </p:spPr>
      </p:pic>
      <p:pic>
        <p:nvPicPr>
          <p:cNvPr id="24" name="Picture 22">
            <a:extLst>
              <a:ext uri="{FF2B5EF4-FFF2-40B4-BE49-F238E27FC236}">
                <a16:creationId xmlns:a16="http://schemas.microsoft.com/office/drawing/2014/main" id="{C453E153-53E3-4BAE-BA0E-AEFC07D36FB1}"/>
              </a:ext>
            </a:extLst>
          </p:cNvPr>
          <p:cNvPicPr>
            <a:picLocks noChangeAspect="1" noChangeArrowheads="1"/>
          </p:cNvPicPr>
          <p:nvPr/>
        </p:nvPicPr>
        <p:blipFill>
          <a:blip r:embed="rId2" cstate="print">
            <a:lum bright="-24000" contrast="60000"/>
          </a:blip>
          <a:srcRect t="52643" r="59154"/>
          <a:stretch>
            <a:fillRect/>
          </a:stretch>
        </p:blipFill>
        <p:spPr bwMode="auto">
          <a:xfrm>
            <a:off x="5892800" y="3382963"/>
            <a:ext cx="1736725" cy="1450975"/>
          </a:xfrm>
          <a:prstGeom prst="rect">
            <a:avLst/>
          </a:prstGeom>
          <a:noFill/>
          <a:ln w="9525">
            <a:noFill/>
            <a:miter lim="800000"/>
            <a:headEnd/>
            <a:tailEnd/>
          </a:ln>
        </p:spPr>
      </p:pic>
      <p:sp>
        <p:nvSpPr>
          <p:cNvPr id="30" name="Title 50">
            <a:extLst>
              <a:ext uri="{FF2B5EF4-FFF2-40B4-BE49-F238E27FC236}">
                <a16:creationId xmlns:a16="http://schemas.microsoft.com/office/drawing/2014/main" id="{83C90390-544D-4F6D-B4C8-A01CF430CB59}"/>
              </a:ext>
            </a:extLst>
          </p:cNvPr>
          <p:cNvSpPr>
            <a:spLocks noGrp="1"/>
          </p:cNvSpPr>
          <p:nvPr>
            <p:ph type="title"/>
          </p:nvPr>
        </p:nvSpPr>
        <p:spPr>
          <a:xfrm>
            <a:off x="252919" y="1123837"/>
            <a:ext cx="2947482" cy="4601183"/>
          </a:xfrm>
        </p:spPr>
        <p:txBody>
          <a:bodyPr/>
          <a:lstStyle/>
          <a:p>
            <a:r>
              <a:rPr lang="en-US" dirty="0">
                <a:latin typeface="Garamond" panose="02020404030301010803" pitchFamily="18" charset="0"/>
              </a:rPr>
              <a:t>Stages in Image Processing</a:t>
            </a:r>
            <a:endParaRPr lang="en-IN" dirty="0">
              <a:latin typeface="Garamond" panose="02020404030301010803" pitchFamily="18" charset="0"/>
            </a:endParaRPr>
          </a:p>
        </p:txBody>
      </p:sp>
    </p:spTree>
    <p:extLst>
      <p:ext uri="{BB962C8B-B14F-4D97-AF65-F5344CB8AC3E}">
        <p14:creationId xmlns:p14="http://schemas.microsoft.com/office/powerpoint/2010/main" val="1049214287"/>
      </p:ext>
    </p:extLst>
  </p:cSld>
  <p:clrMapOvr>
    <a:masterClrMapping/>
  </p:clrMapOvr>
  <mc:AlternateContent xmlns:mc="http://schemas.openxmlformats.org/markup-compatibility/2006" xmlns:p14="http://schemas.microsoft.com/office/powerpoint/2010/main">
    <mc:Choice Requires="p14">
      <p:transition spd="slow" p14:dur="6750" advClick="0"/>
    </mc:Choice>
    <mc:Fallback xmlns="">
      <p:transition spd="slow" advClick="0"/>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F3CEB6C-A1F9-4F96-9E7E-55D243D517A2}"/>
              </a:ext>
            </a:extLst>
          </p:cNvPr>
          <p:cNvSpPr>
            <a:spLocks noGrp="1"/>
          </p:cNvSpPr>
          <p:nvPr>
            <p:ph type="sldNum" sz="quarter" idx="12"/>
          </p:nvPr>
        </p:nvSpPr>
        <p:spPr/>
        <p:txBody>
          <a:bodyPr/>
          <a:lstStyle/>
          <a:p>
            <a:fld id="{F05E57AE-C7CB-4E1B-849C-35869BC6D3B3}" type="slidenum">
              <a:rPr lang="en-US" smtClean="0">
                <a:latin typeface="Garamond" panose="02020404030301010803" pitchFamily="18" charset="0"/>
              </a:rPr>
              <a:t>71</a:t>
            </a:fld>
            <a:endParaRPr lang="en-US">
              <a:latin typeface="Garamond" panose="02020404030301010803" pitchFamily="18" charset="0"/>
            </a:endParaRPr>
          </a:p>
        </p:txBody>
      </p:sp>
      <p:sp>
        <p:nvSpPr>
          <p:cNvPr id="6" name="Rectangle 4">
            <a:extLst>
              <a:ext uri="{FF2B5EF4-FFF2-40B4-BE49-F238E27FC236}">
                <a16:creationId xmlns:a16="http://schemas.microsoft.com/office/drawing/2014/main" id="{77A187CD-E1A9-4D59-A301-8120994E5025}"/>
              </a:ext>
            </a:extLst>
          </p:cNvPr>
          <p:cNvSpPr>
            <a:spLocks noChangeArrowheads="1"/>
          </p:cNvSpPr>
          <p:nvPr/>
        </p:nvSpPr>
        <p:spPr bwMode="auto">
          <a:xfrm>
            <a:off x="3598863" y="3282950"/>
            <a:ext cx="1695450" cy="830263"/>
          </a:xfrm>
          <a:prstGeom prst="rect">
            <a:avLst/>
          </a:prstGeom>
          <a:solidFill>
            <a:schemeClr val="bg1"/>
          </a:solidFill>
          <a:ln w="12700">
            <a:solidFill>
              <a:schemeClr val="tx1"/>
            </a:solidFill>
            <a:miter lim="800000"/>
            <a:headEnd/>
            <a:tailEnd/>
          </a:ln>
        </p:spPr>
        <p:txBody>
          <a:bodyPr anchor="ctr"/>
          <a:lstStyle/>
          <a:p>
            <a:pPr algn="ctr"/>
            <a:r>
              <a:rPr lang="en-IE">
                <a:latin typeface="Garamond" panose="02020404030301010803" pitchFamily="18" charset="0"/>
              </a:rPr>
              <a:t>Image Acquisition</a:t>
            </a:r>
            <a:endParaRPr lang="en-US">
              <a:latin typeface="Garamond" panose="02020404030301010803" pitchFamily="18" charset="0"/>
            </a:endParaRPr>
          </a:p>
        </p:txBody>
      </p:sp>
      <p:sp>
        <p:nvSpPr>
          <p:cNvPr id="7" name="Rectangle 5">
            <a:extLst>
              <a:ext uri="{FF2B5EF4-FFF2-40B4-BE49-F238E27FC236}">
                <a16:creationId xmlns:a16="http://schemas.microsoft.com/office/drawing/2014/main" id="{CDF84464-9BFD-485B-BBDA-E914870F581E}"/>
              </a:ext>
            </a:extLst>
          </p:cNvPr>
          <p:cNvSpPr>
            <a:spLocks noChangeArrowheads="1"/>
          </p:cNvSpPr>
          <p:nvPr/>
        </p:nvSpPr>
        <p:spPr bwMode="auto">
          <a:xfrm>
            <a:off x="5580063" y="946150"/>
            <a:ext cx="1695450" cy="830263"/>
          </a:xfrm>
          <a:prstGeom prst="rect">
            <a:avLst/>
          </a:prstGeom>
          <a:solidFill>
            <a:schemeClr val="bg1"/>
          </a:solidFill>
          <a:ln w="12700">
            <a:solidFill>
              <a:schemeClr val="tx1"/>
            </a:solidFill>
            <a:miter lim="800000"/>
            <a:headEnd/>
            <a:tailEnd/>
          </a:ln>
        </p:spPr>
        <p:txBody>
          <a:bodyPr anchor="ctr"/>
          <a:lstStyle/>
          <a:p>
            <a:pPr algn="ctr"/>
            <a:r>
              <a:rPr lang="en-IE">
                <a:latin typeface="Garamond" panose="02020404030301010803" pitchFamily="18" charset="0"/>
              </a:rPr>
              <a:t>Image Restoration</a:t>
            </a:r>
            <a:endParaRPr lang="en-US">
              <a:latin typeface="Garamond" panose="02020404030301010803" pitchFamily="18" charset="0"/>
            </a:endParaRPr>
          </a:p>
        </p:txBody>
      </p:sp>
      <p:sp>
        <p:nvSpPr>
          <p:cNvPr id="8" name="Rectangle 6">
            <a:extLst>
              <a:ext uri="{FF2B5EF4-FFF2-40B4-BE49-F238E27FC236}">
                <a16:creationId xmlns:a16="http://schemas.microsoft.com/office/drawing/2014/main" id="{3A10C1C5-5591-44C7-B7DA-296CBBA0AE91}"/>
              </a:ext>
            </a:extLst>
          </p:cNvPr>
          <p:cNvSpPr>
            <a:spLocks noChangeArrowheads="1"/>
          </p:cNvSpPr>
          <p:nvPr/>
        </p:nvSpPr>
        <p:spPr bwMode="auto">
          <a:xfrm>
            <a:off x="7958138" y="946150"/>
            <a:ext cx="1695450" cy="830263"/>
          </a:xfrm>
          <a:prstGeom prst="rect">
            <a:avLst/>
          </a:prstGeom>
          <a:solidFill>
            <a:schemeClr val="bg1"/>
          </a:solidFill>
          <a:ln w="12700">
            <a:solidFill>
              <a:schemeClr val="tx1"/>
            </a:solidFill>
            <a:miter lim="800000"/>
            <a:headEnd/>
            <a:tailEnd/>
          </a:ln>
        </p:spPr>
        <p:txBody>
          <a:bodyPr anchor="ctr"/>
          <a:lstStyle/>
          <a:p>
            <a:pPr algn="ctr"/>
            <a:r>
              <a:rPr lang="en-IE">
                <a:latin typeface="Garamond" panose="02020404030301010803" pitchFamily="18" charset="0"/>
              </a:rPr>
              <a:t>Morphological Processing</a:t>
            </a:r>
            <a:endParaRPr lang="en-US">
              <a:latin typeface="Garamond" panose="02020404030301010803" pitchFamily="18" charset="0"/>
            </a:endParaRPr>
          </a:p>
        </p:txBody>
      </p:sp>
      <p:sp>
        <p:nvSpPr>
          <p:cNvPr id="9" name="Rectangle 7">
            <a:extLst>
              <a:ext uri="{FF2B5EF4-FFF2-40B4-BE49-F238E27FC236}">
                <a16:creationId xmlns:a16="http://schemas.microsoft.com/office/drawing/2014/main" id="{B41D55AC-E8F6-43C9-B338-497DA384A769}"/>
              </a:ext>
            </a:extLst>
          </p:cNvPr>
          <p:cNvSpPr>
            <a:spLocks noChangeArrowheads="1"/>
          </p:cNvSpPr>
          <p:nvPr/>
        </p:nvSpPr>
        <p:spPr bwMode="auto">
          <a:xfrm>
            <a:off x="9925050" y="2159000"/>
            <a:ext cx="1695450" cy="830263"/>
          </a:xfrm>
          <a:prstGeom prst="rect">
            <a:avLst/>
          </a:prstGeom>
          <a:solidFill>
            <a:schemeClr val="bg1"/>
          </a:solidFill>
          <a:ln w="12700">
            <a:solidFill>
              <a:schemeClr val="tx1"/>
            </a:solidFill>
            <a:miter lim="800000"/>
            <a:headEnd/>
            <a:tailEnd/>
          </a:ln>
        </p:spPr>
        <p:txBody>
          <a:bodyPr anchor="ctr"/>
          <a:lstStyle/>
          <a:p>
            <a:pPr algn="ctr"/>
            <a:r>
              <a:rPr lang="en-IE">
                <a:latin typeface="Garamond" panose="02020404030301010803" pitchFamily="18" charset="0"/>
              </a:rPr>
              <a:t>Segmentation</a:t>
            </a:r>
            <a:endParaRPr lang="en-US">
              <a:latin typeface="Garamond" panose="02020404030301010803" pitchFamily="18" charset="0"/>
            </a:endParaRPr>
          </a:p>
        </p:txBody>
      </p:sp>
      <p:sp>
        <p:nvSpPr>
          <p:cNvPr id="10" name="Rectangle 8">
            <a:extLst>
              <a:ext uri="{FF2B5EF4-FFF2-40B4-BE49-F238E27FC236}">
                <a16:creationId xmlns:a16="http://schemas.microsoft.com/office/drawing/2014/main" id="{B58A87BC-EEC1-4DC4-B2F3-8EB397DDF580}"/>
              </a:ext>
            </a:extLst>
          </p:cNvPr>
          <p:cNvSpPr>
            <a:spLocks noChangeArrowheads="1"/>
          </p:cNvSpPr>
          <p:nvPr/>
        </p:nvSpPr>
        <p:spPr bwMode="auto">
          <a:xfrm>
            <a:off x="9925050" y="4406900"/>
            <a:ext cx="1695450" cy="830263"/>
          </a:xfrm>
          <a:prstGeom prst="rect">
            <a:avLst/>
          </a:prstGeom>
          <a:solidFill>
            <a:schemeClr val="bg1"/>
          </a:solidFill>
          <a:ln w="12700">
            <a:solidFill>
              <a:schemeClr val="tx1"/>
            </a:solidFill>
            <a:miter lim="800000"/>
            <a:headEnd/>
            <a:tailEnd/>
          </a:ln>
        </p:spPr>
        <p:txBody>
          <a:bodyPr anchor="ctr"/>
          <a:lstStyle/>
          <a:p>
            <a:pPr algn="ctr"/>
            <a:r>
              <a:rPr lang="en-IE" sz="1700">
                <a:latin typeface="Garamond" panose="02020404030301010803" pitchFamily="18" charset="0"/>
              </a:rPr>
              <a:t>Representation &amp; Description</a:t>
            </a:r>
            <a:endParaRPr lang="en-US" sz="1700">
              <a:latin typeface="Garamond" panose="02020404030301010803" pitchFamily="18" charset="0"/>
            </a:endParaRPr>
          </a:p>
        </p:txBody>
      </p:sp>
      <p:sp>
        <p:nvSpPr>
          <p:cNvPr id="11" name="Rectangle 9">
            <a:extLst>
              <a:ext uri="{FF2B5EF4-FFF2-40B4-BE49-F238E27FC236}">
                <a16:creationId xmlns:a16="http://schemas.microsoft.com/office/drawing/2014/main" id="{3400FB45-4D03-4804-9C3F-3CC66E0FC603}"/>
              </a:ext>
            </a:extLst>
          </p:cNvPr>
          <p:cNvSpPr>
            <a:spLocks noChangeArrowheads="1"/>
          </p:cNvSpPr>
          <p:nvPr/>
        </p:nvSpPr>
        <p:spPr bwMode="auto">
          <a:xfrm>
            <a:off x="3598863" y="2159000"/>
            <a:ext cx="1695450" cy="830263"/>
          </a:xfrm>
          <a:prstGeom prst="rect">
            <a:avLst/>
          </a:prstGeom>
          <a:solidFill>
            <a:schemeClr val="bg1"/>
          </a:solidFill>
          <a:ln w="12700">
            <a:solidFill>
              <a:schemeClr val="tx1"/>
            </a:solidFill>
            <a:miter lim="800000"/>
            <a:headEnd/>
            <a:tailEnd/>
          </a:ln>
        </p:spPr>
        <p:txBody>
          <a:bodyPr anchor="ctr"/>
          <a:lstStyle/>
          <a:p>
            <a:pPr algn="ctr"/>
            <a:r>
              <a:rPr lang="en-IE">
                <a:latin typeface="Garamond" panose="02020404030301010803" pitchFamily="18" charset="0"/>
              </a:rPr>
              <a:t>Image Enhancement</a:t>
            </a:r>
            <a:endParaRPr lang="en-US">
              <a:latin typeface="Garamond" panose="02020404030301010803" pitchFamily="18" charset="0"/>
            </a:endParaRPr>
          </a:p>
        </p:txBody>
      </p:sp>
      <p:sp>
        <p:nvSpPr>
          <p:cNvPr id="12" name="Rectangle 10">
            <a:extLst>
              <a:ext uri="{FF2B5EF4-FFF2-40B4-BE49-F238E27FC236}">
                <a16:creationId xmlns:a16="http://schemas.microsoft.com/office/drawing/2014/main" id="{87E85259-6613-4F20-97FD-DB255B286D62}"/>
              </a:ext>
            </a:extLst>
          </p:cNvPr>
          <p:cNvSpPr>
            <a:spLocks noChangeArrowheads="1"/>
          </p:cNvSpPr>
          <p:nvPr/>
        </p:nvSpPr>
        <p:spPr bwMode="auto">
          <a:xfrm>
            <a:off x="9925050" y="3282950"/>
            <a:ext cx="1695450" cy="830263"/>
          </a:xfrm>
          <a:prstGeom prst="rect">
            <a:avLst/>
          </a:prstGeom>
          <a:solidFill>
            <a:schemeClr val="accent1"/>
          </a:solidFill>
          <a:ln w="38100">
            <a:solidFill>
              <a:schemeClr val="tx1"/>
            </a:solidFill>
            <a:miter lim="800000"/>
            <a:headEnd/>
            <a:tailEnd/>
          </a:ln>
        </p:spPr>
        <p:txBody>
          <a:bodyPr anchor="ctr"/>
          <a:lstStyle/>
          <a:p>
            <a:pPr algn="ctr"/>
            <a:r>
              <a:rPr lang="en-IE" sz="1700">
                <a:latin typeface="Garamond" panose="02020404030301010803" pitchFamily="18" charset="0"/>
              </a:rPr>
              <a:t>Object Recognition</a:t>
            </a:r>
            <a:endParaRPr lang="en-US" sz="1700">
              <a:latin typeface="Garamond" panose="02020404030301010803" pitchFamily="18" charset="0"/>
            </a:endParaRPr>
          </a:p>
        </p:txBody>
      </p:sp>
      <p:sp>
        <p:nvSpPr>
          <p:cNvPr id="13" name="Text Box 11">
            <a:extLst>
              <a:ext uri="{FF2B5EF4-FFF2-40B4-BE49-F238E27FC236}">
                <a16:creationId xmlns:a16="http://schemas.microsoft.com/office/drawing/2014/main" id="{93E77746-CD1F-4283-B8F1-E8CA7EEFEF99}"/>
              </a:ext>
            </a:extLst>
          </p:cNvPr>
          <p:cNvSpPr txBox="1">
            <a:spLocks noChangeArrowheads="1"/>
          </p:cNvSpPr>
          <p:nvPr/>
        </p:nvSpPr>
        <p:spPr bwMode="auto">
          <a:xfrm>
            <a:off x="3572790" y="4637365"/>
            <a:ext cx="1747594" cy="369332"/>
          </a:xfrm>
          <a:prstGeom prst="rect">
            <a:avLst/>
          </a:prstGeom>
          <a:noFill/>
          <a:ln w="12700">
            <a:noFill/>
            <a:miter lim="800000"/>
            <a:headEnd/>
            <a:tailEnd/>
          </a:ln>
        </p:spPr>
        <p:txBody>
          <a:bodyPr wrap="none">
            <a:spAutoFit/>
          </a:bodyPr>
          <a:lstStyle/>
          <a:p>
            <a:r>
              <a:rPr lang="en-IE">
                <a:latin typeface="Garamond" panose="02020404030301010803" pitchFamily="18" charset="0"/>
              </a:rPr>
              <a:t>Problem Domain</a:t>
            </a:r>
            <a:endParaRPr lang="en-US">
              <a:latin typeface="Garamond" panose="02020404030301010803" pitchFamily="18" charset="0"/>
            </a:endParaRPr>
          </a:p>
        </p:txBody>
      </p:sp>
      <p:cxnSp>
        <p:nvCxnSpPr>
          <p:cNvPr id="14" name="AutoShape 12">
            <a:extLst>
              <a:ext uri="{FF2B5EF4-FFF2-40B4-BE49-F238E27FC236}">
                <a16:creationId xmlns:a16="http://schemas.microsoft.com/office/drawing/2014/main" id="{7AAC5A5C-C1D1-4D5B-96CC-27E1666BCBC1}"/>
              </a:ext>
            </a:extLst>
          </p:cNvPr>
          <p:cNvCxnSpPr>
            <a:cxnSpLocks noChangeShapeType="1"/>
            <a:stCxn id="13" idx="0"/>
            <a:endCxn id="6" idx="2"/>
          </p:cNvCxnSpPr>
          <p:nvPr/>
        </p:nvCxnSpPr>
        <p:spPr bwMode="auto">
          <a:xfrm flipV="1">
            <a:off x="4446587" y="4113213"/>
            <a:ext cx="1" cy="524152"/>
          </a:xfrm>
          <a:prstGeom prst="straightConnector1">
            <a:avLst/>
          </a:prstGeom>
          <a:noFill/>
          <a:ln w="12700">
            <a:solidFill>
              <a:schemeClr val="tx1"/>
            </a:solidFill>
            <a:round/>
            <a:headEnd/>
            <a:tailEnd type="triangle" w="med" len="med"/>
          </a:ln>
        </p:spPr>
      </p:cxnSp>
      <p:cxnSp>
        <p:nvCxnSpPr>
          <p:cNvPr id="15" name="AutoShape 13">
            <a:extLst>
              <a:ext uri="{FF2B5EF4-FFF2-40B4-BE49-F238E27FC236}">
                <a16:creationId xmlns:a16="http://schemas.microsoft.com/office/drawing/2014/main" id="{A50F6977-2D03-4AFE-87C7-A5B0022B5C1C}"/>
              </a:ext>
            </a:extLst>
          </p:cNvPr>
          <p:cNvCxnSpPr>
            <a:cxnSpLocks noChangeShapeType="1"/>
            <a:stCxn id="6" idx="0"/>
            <a:endCxn id="11" idx="2"/>
          </p:cNvCxnSpPr>
          <p:nvPr/>
        </p:nvCxnSpPr>
        <p:spPr bwMode="auto">
          <a:xfrm rot="-5400000">
            <a:off x="4299744" y="3136107"/>
            <a:ext cx="293687" cy="0"/>
          </a:xfrm>
          <a:prstGeom prst="straightConnector1">
            <a:avLst/>
          </a:prstGeom>
          <a:noFill/>
          <a:ln w="12700">
            <a:solidFill>
              <a:schemeClr val="tx1"/>
            </a:solidFill>
            <a:round/>
            <a:headEnd/>
            <a:tailEnd type="triangle" w="med" len="med"/>
          </a:ln>
        </p:spPr>
      </p:cxnSp>
      <p:cxnSp>
        <p:nvCxnSpPr>
          <p:cNvPr id="16" name="AutoShape 14">
            <a:extLst>
              <a:ext uri="{FF2B5EF4-FFF2-40B4-BE49-F238E27FC236}">
                <a16:creationId xmlns:a16="http://schemas.microsoft.com/office/drawing/2014/main" id="{CC58423B-DEA2-4BD1-B88D-B662DC39EFEF}"/>
              </a:ext>
            </a:extLst>
          </p:cNvPr>
          <p:cNvCxnSpPr>
            <a:cxnSpLocks noChangeShapeType="1"/>
            <a:stCxn id="12" idx="2"/>
            <a:endCxn id="10" idx="0"/>
          </p:cNvCxnSpPr>
          <p:nvPr/>
        </p:nvCxnSpPr>
        <p:spPr bwMode="auto">
          <a:xfrm rot="5400000">
            <a:off x="10635456" y="4269582"/>
            <a:ext cx="274637" cy="0"/>
          </a:xfrm>
          <a:prstGeom prst="straightConnector1">
            <a:avLst/>
          </a:prstGeom>
          <a:noFill/>
          <a:ln w="12700">
            <a:solidFill>
              <a:schemeClr val="tx1"/>
            </a:solidFill>
            <a:round/>
            <a:headEnd/>
            <a:tailEnd type="triangle" w="med" len="med"/>
          </a:ln>
        </p:spPr>
      </p:cxnSp>
      <p:cxnSp>
        <p:nvCxnSpPr>
          <p:cNvPr id="17" name="AutoShape 15">
            <a:extLst>
              <a:ext uri="{FF2B5EF4-FFF2-40B4-BE49-F238E27FC236}">
                <a16:creationId xmlns:a16="http://schemas.microsoft.com/office/drawing/2014/main" id="{581101E0-727E-47FF-BA2C-3AC260544548}"/>
              </a:ext>
            </a:extLst>
          </p:cNvPr>
          <p:cNvCxnSpPr>
            <a:cxnSpLocks noChangeShapeType="1"/>
            <a:stCxn id="9" idx="2"/>
            <a:endCxn id="12" idx="0"/>
          </p:cNvCxnSpPr>
          <p:nvPr/>
        </p:nvCxnSpPr>
        <p:spPr bwMode="auto">
          <a:xfrm rot="5400000">
            <a:off x="10635456" y="3126582"/>
            <a:ext cx="274637" cy="0"/>
          </a:xfrm>
          <a:prstGeom prst="straightConnector1">
            <a:avLst/>
          </a:prstGeom>
          <a:noFill/>
          <a:ln w="12700">
            <a:solidFill>
              <a:schemeClr val="tx1"/>
            </a:solidFill>
            <a:round/>
            <a:headEnd/>
            <a:tailEnd type="triangle" w="med" len="med"/>
          </a:ln>
        </p:spPr>
      </p:cxnSp>
      <p:cxnSp>
        <p:nvCxnSpPr>
          <p:cNvPr id="18" name="AutoShape 16">
            <a:extLst>
              <a:ext uri="{FF2B5EF4-FFF2-40B4-BE49-F238E27FC236}">
                <a16:creationId xmlns:a16="http://schemas.microsoft.com/office/drawing/2014/main" id="{FF8B2312-258C-423A-BF63-1B3E5CF48525}"/>
              </a:ext>
            </a:extLst>
          </p:cNvPr>
          <p:cNvCxnSpPr>
            <a:cxnSpLocks noChangeShapeType="1"/>
            <a:stCxn id="8" idx="3"/>
            <a:endCxn id="9" idx="0"/>
          </p:cNvCxnSpPr>
          <p:nvPr/>
        </p:nvCxnSpPr>
        <p:spPr bwMode="auto">
          <a:xfrm>
            <a:off x="9653588" y="1362075"/>
            <a:ext cx="1119187" cy="796925"/>
          </a:xfrm>
          <a:prstGeom prst="bentConnector2">
            <a:avLst/>
          </a:prstGeom>
          <a:noFill/>
          <a:ln w="12700">
            <a:solidFill>
              <a:schemeClr val="tx1"/>
            </a:solidFill>
            <a:miter lim="800000"/>
            <a:headEnd/>
            <a:tailEnd type="triangle" w="med" len="med"/>
          </a:ln>
        </p:spPr>
      </p:cxnSp>
      <p:cxnSp>
        <p:nvCxnSpPr>
          <p:cNvPr id="19" name="AutoShape 17">
            <a:extLst>
              <a:ext uri="{FF2B5EF4-FFF2-40B4-BE49-F238E27FC236}">
                <a16:creationId xmlns:a16="http://schemas.microsoft.com/office/drawing/2014/main" id="{454F0A11-9453-459B-9FEC-038A4682E12B}"/>
              </a:ext>
            </a:extLst>
          </p:cNvPr>
          <p:cNvCxnSpPr>
            <a:cxnSpLocks noChangeShapeType="1"/>
            <a:stCxn id="7" idx="3"/>
            <a:endCxn id="8" idx="1"/>
          </p:cNvCxnSpPr>
          <p:nvPr/>
        </p:nvCxnSpPr>
        <p:spPr bwMode="auto">
          <a:xfrm>
            <a:off x="7275513" y="1362075"/>
            <a:ext cx="682625" cy="0"/>
          </a:xfrm>
          <a:prstGeom prst="straightConnector1">
            <a:avLst/>
          </a:prstGeom>
          <a:noFill/>
          <a:ln w="12700">
            <a:solidFill>
              <a:schemeClr val="tx1"/>
            </a:solidFill>
            <a:round/>
            <a:headEnd/>
            <a:tailEnd type="triangle" w="med" len="med"/>
          </a:ln>
        </p:spPr>
      </p:cxnSp>
      <p:cxnSp>
        <p:nvCxnSpPr>
          <p:cNvPr id="20" name="AutoShape 18">
            <a:extLst>
              <a:ext uri="{FF2B5EF4-FFF2-40B4-BE49-F238E27FC236}">
                <a16:creationId xmlns:a16="http://schemas.microsoft.com/office/drawing/2014/main" id="{160D2A7A-3DE5-4AE9-85E1-EC4FF5915B5D}"/>
              </a:ext>
            </a:extLst>
          </p:cNvPr>
          <p:cNvCxnSpPr>
            <a:cxnSpLocks noChangeShapeType="1"/>
            <a:stCxn id="11" idx="0"/>
            <a:endCxn id="7" idx="1"/>
          </p:cNvCxnSpPr>
          <p:nvPr/>
        </p:nvCxnSpPr>
        <p:spPr bwMode="auto">
          <a:xfrm rot="-5400000">
            <a:off x="4614863" y="1193800"/>
            <a:ext cx="796925" cy="1133475"/>
          </a:xfrm>
          <a:prstGeom prst="bentConnector2">
            <a:avLst/>
          </a:prstGeom>
          <a:noFill/>
          <a:ln w="12700">
            <a:solidFill>
              <a:schemeClr val="tx1"/>
            </a:solidFill>
            <a:miter lim="800000"/>
            <a:headEnd/>
            <a:tailEnd type="triangle" w="med" len="med"/>
          </a:ln>
        </p:spPr>
      </p:cxnSp>
      <p:sp>
        <p:nvSpPr>
          <p:cNvPr id="21" name="Rectangle 19">
            <a:extLst>
              <a:ext uri="{FF2B5EF4-FFF2-40B4-BE49-F238E27FC236}">
                <a16:creationId xmlns:a16="http://schemas.microsoft.com/office/drawing/2014/main" id="{A6309556-667B-4714-BBA4-E70BA623DEF4}"/>
              </a:ext>
            </a:extLst>
          </p:cNvPr>
          <p:cNvSpPr>
            <a:spLocks noChangeArrowheads="1"/>
          </p:cNvSpPr>
          <p:nvPr/>
        </p:nvSpPr>
        <p:spPr bwMode="auto">
          <a:xfrm>
            <a:off x="5613400" y="5059363"/>
            <a:ext cx="1695450" cy="830262"/>
          </a:xfrm>
          <a:prstGeom prst="rect">
            <a:avLst/>
          </a:prstGeom>
          <a:solidFill>
            <a:schemeClr val="bg1"/>
          </a:solidFill>
          <a:ln w="25400">
            <a:solidFill>
              <a:schemeClr val="tx1"/>
            </a:solidFill>
            <a:prstDash val="dash"/>
            <a:miter lim="800000"/>
            <a:headEnd/>
            <a:tailEnd/>
          </a:ln>
        </p:spPr>
        <p:txBody>
          <a:bodyPr anchor="ctr"/>
          <a:lstStyle/>
          <a:p>
            <a:pPr algn="ctr"/>
            <a:r>
              <a:rPr lang="en-IE">
                <a:latin typeface="Garamond" panose="02020404030301010803" pitchFamily="18" charset="0"/>
              </a:rPr>
              <a:t>Colour Image Processing</a:t>
            </a:r>
            <a:endParaRPr lang="en-US">
              <a:latin typeface="Garamond" panose="02020404030301010803" pitchFamily="18" charset="0"/>
            </a:endParaRPr>
          </a:p>
        </p:txBody>
      </p:sp>
      <p:sp>
        <p:nvSpPr>
          <p:cNvPr id="22" name="Rectangle 20">
            <a:extLst>
              <a:ext uri="{FF2B5EF4-FFF2-40B4-BE49-F238E27FC236}">
                <a16:creationId xmlns:a16="http://schemas.microsoft.com/office/drawing/2014/main" id="{10520C06-8ADE-480E-869E-54A11E2E0A16}"/>
              </a:ext>
            </a:extLst>
          </p:cNvPr>
          <p:cNvSpPr>
            <a:spLocks noChangeArrowheads="1"/>
          </p:cNvSpPr>
          <p:nvPr/>
        </p:nvSpPr>
        <p:spPr bwMode="auto">
          <a:xfrm>
            <a:off x="7856538" y="5059363"/>
            <a:ext cx="1695450" cy="830262"/>
          </a:xfrm>
          <a:prstGeom prst="rect">
            <a:avLst/>
          </a:prstGeom>
          <a:solidFill>
            <a:schemeClr val="bg1"/>
          </a:solidFill>
          <a:ln w="25400">
            <a:solidFill>
              <a:schemeClr val="tx1"/>
            </a:solidFill>
            <a:prstDash val="dash"/>
            <a:miter lim="800000"/>
            <a:headEnd/>
            <a:tailEnd/>
          </a:ln>
        </p:spPr>
        <p:txBody>
          <a:bodyPr anchor="ctr"/>
          <a:lstStyle/>
          <a:p>
            <a:pPr algn="ctr"/>
            <a:r>
              <a:rPr lang="en-IE">
                <a:latin typeface="Garamond" panose="02020404030301010803" pitchFamily="18" charset="0"/>
              </a:rPr>
              <a:t>Image Compression</a:t>
            </a:r>
            <a:endParaRPr lang="en-US">
              <a:latin typeface="Garamond" panose="02020404030301010803" pitchFamily="18" charset="0"/>
            </a:endParaRPr>
          </a:p>
        </p:txBody>
      </p:sp>
      <p:pic>
        <p:nvPicPr>
          <p:cNvPr id="23" name="Picture 21">
            <a:extLst>
              <a:ext uri="{FF2B5EF4-FFF2-40B4-BE49-F238E27FC236}">
                <a16:creationId xmlns:a16="http://schemas.microsoft.com/office/drawing/2014/main" id="{DD960A3F-784B-48AA-AEFF-6866872B6F19}"/>
              </a:ext>
            </a:extLst>
          </p:cNvPr>
          <p:cNvPicPr>
            <a:picLocks noChangeAspect="1" noChangeArrowheads="1"/>
          </p:cNvPicPr>
          <p:nvPr/>
        </p:nvPicPr>
        <p:blipFill>
          <a:blip r:embed="rId2" cstate="print">
            <a:lum bright="-6000" contrast="30000"/>
          </a:blip>
          <a:srcRect l="26077"/>
          <a:stretch>
            <a:fillRect/>
          </a:stretch>
        </p:blipFill>
        <p:spPr bwMode="auto">
          <a:xfrm>
            <a:off x="5838825" y="1935163"/>
            <a:ext cx="3524250" cy="2911475"/>
          </a:xfrm>
          <a:prstGeom prst="rect">
            <a:avLst/>
          </a:prstGeom>
          <a:noFill/>
          <a:ln w="9525">
            <a:noFill/>
            <a:miter lim="800000"/>
            <a:headEnd/>
            <a:tailEnd/>
          </a:ln>
        </p:spPr>
      </p:pic>
      <p:sp>
        <p:nvSpPr>
          <p:cNvPr id="29" name="Title 50">
            <a:extLst>
              <a:ext uri="{FF2B5EF4-FFF2-40B4-BE49-F238E27FC236}">
                <a16:creationId xmlns:a16="http://schemas.microsoft.com/office/drawing/2014/main" id="{DAD17BB3-251C-4E53-B95A-8F303764365B}"/>
              </a:ext>
            </a:extLst>
          </p:cNvPr>
          <p:cNvSpPr>
            <a:spLocks noGrp="1"/>
          </p:cNvSpPr>
          <p:nvPr>
            <p:ph type="title"/>
          </p:nvPr>
        </p:nvSpPr>
        <p:spPr>
          <a:xfrm>
            <a:off x="252919" y="1123837"/>
            <a:ext cx="2947482" cy="4601183"/>
          </a:xfrm>
        </p:spPr>
        <p:txBody>
          <a:bodyPr/>
          <a:lstStyle/>
          <a:p>
            <a:r>
              <a:rPr lang="en-US" dirty="0">
                <a:latin typeface="Garamond" panose="02020404030301010803" pitchFamily="18" charset="0"/>
              </a:rPr>
              <a:t>Stages in Image Processing</a:t>
            </a:r>
            <a:endParaRPr lang="en-IN" dirty="0">
              <a:latin typeface="Garamond" panose="02020404030301010803" pitchFamily="18" charset="0"/>
            </a:endParaRPr>
          </a:p>
        </p:txBody>
      </p:sp>
    </p:spTree>
    <p:extLst>
      <p:ext uri="{BB962C8B-B14F-4D97-AF65-F5344CB8AC3E}">
        <p14:creationId xmlns:p14="http://schemas.microsoft.com/office/powerpoint/2010/main" val="2598549583"/>
      </p:ext>
    </p:extLst>
  </p:cSld>
  <p:clrMapOvr>
    <a:masterClrMapping/>
  </p:clrMapOvr>
  <mc:AlternateContent xmlns:mc="http://schemas.openxmlformats.org/markup-compatibility/2006" xmlns:p14="http://schemas.microsoft.com/office/powerpoint/2010/main">
    <mc:Choice Requires="p14">
      <p:transition spd="slow" p14:dur="6750" advClick="0"/>
    </mc:Choice>
    <mc:Fallback xmlns="">
      <p:transition spd="slow" advClick="0"/>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0D2A472-D4ED-41B9-BD96-03365CBFCF42}"/>
              </a:ext>
            </a:extLst>
          </p:cNvPr>
          <p:cNvSpPr>
            <a:spLocks noGrp="1"/>
          </p:cNvSpPr>
          <p:nvPr>
            <p:ph type="sldNum" sz="quarter" idx="12"/>
          </p:nvPr>
        </p:nvSpPr>
        <p:spPr/>
        <p:txBody>
          <a:bodyPr/>
          <a:lstStyle/>
          <a:p>
            <a:fld id="{F05E57AE-C7CB-4E1B-849C-35869BC6D3B3}" type="slidenum">
              <a:rPr lang="en-US" smtClean="0">
                <a:latin typeface="Garamond" panose="02020404030301010803" pitchFamily="18" charset="0"/>
              </a:rPr>
              <a:t>72</a:t>
            </a:fld>
            <a:endParaRPr lang="en-US">
              <a:latin typeface="Garamond" panose="02020404030301010803" pitchFamily="18" charset="0"/>
            </a:endParaRPr>
          </a:p>
        </p:txBody>
      </p:sp>
      <p:sp>
        <p:nvSpPr>
          <p:cNvPr id="6" name="Rectangle 4">
            <a:extLst>
              <a:ext uri="{FF2B5EF4-FFF2-40B4-BE49-F238E27FC236}">
                <a16:creationId xmlns:a16="http://schemas.microsoft.com/office/drawing/2014/main" id="{A6C58877-8663-4E63-8EDC-E844C3836C54}"/>
              </a:ext>
            </a:extLst>
          </p:cNvPr>
          <p:cNvSpPr>
            <a:spLocks noChangeArrowheads="1"/>
          </p:cNvSpPr>
          <p:nvPr/>
        </p:nvSpPr>
        <p:spPr bwMode="auto">
          <a:xfrm>
            <a:off x="3598863" y="3352800"/>
            <a:ext cx="1695450" cy="830263"/>
          </a:xfrm>
          <a:prstGeom prst="rect">
            <a:avLst/>
          </a:prstGeom>
          <a:solidFill>
            <a:schemeClr val="bg1"/>
          </a:solidFill>
          <a:ln w="12700">
            <a:solidFill>
              <a:schemeClr val="tx1"/>
            </a:solidFill>
            <a:miter lim="800000"/>
            <a:headEnd/>
            <a:tailEnd/>
          </a:ln>
        </p:spPr>
        <p:txBody>
          <a:bodyPr anchor="ctr"/>
          <a:lstStyle/>
          <a:p>
            <a:pPr algn="ctr"/>
            <a:r>
              <a:rPr lang="en-IE">
                <a:latin typeface="Garamond" panose="02020404030301010803" pitchFamily="18" charset="0"/>
              </a:rPr>
              <a:t>Image Acquisition</a:t>
            </a:r>
            <a:endParaRPr lang="en-US">
              <a:latin typeface="Garamond" panose="02020404030301010803" pitchFamily="18" charset="0"/>
            </a:endParaRPr>
          </a:p>
        </p:txBody>
      </p:sp>
      <p:sp>
        <p:nvSpPr>
          <p:cNvPr id="7" name="Rectangle 5">
            <a:extLst>
              <a:ext uri="{FF2B5EF4-FFF2-40B4-BE49-F238E27FC236}">
                <a16:creationId xmlns:a16="http://schemas.microsoft.com/office/drawing/2014/main" id="{0E43E3B6-E8ED-4FE3-A6EC-A8DED777D5D8}"/>
              </a:ext>
            </a:extLst>
          </p:cNvPr>
          <p:cNvSpPr>
            <a:spLocks noChangeArrowheads="1"/>
          </p:cNvSpPr>
          <p:nvPr/>
        </p:nvSpPr>
        <p:spPr bwMode="auto">
          <a:xfrm>
            <a:off x="5580063" y="1016000"/>
            <a:ext cx="1695450" cy="830263"/>
          </a:xfrm>
          <a:prstGeom prst="rect">
            <a:avLst/>
          </a:prstGeom>
          <a:solidFill>
            <a:schemeClr val="bg1"/>
          </a:solidFill>
          <a:ln w="12700">
            <a:solidFill>
              <a:schemeClr val="tx1"/>
            </a:solidFill>
            <a:miter lim="800000"/>
            <a:headEnd/>
            <a:tailEnd/>
          </a:ln>
        </p:spPr>
        <p:txBody>
          <a:bodyPr anchor="ctr"/>
          <a:lstStyle/>
          <a:p>
            <a:pPr algn="ctr"/>
            <a:r>
              <a:rPr lang="en-IE">
                <a:latin typeface="Garamond" panose="02020404030301010803" pitchFamily="18" charset="0"/>
              </a:rPr>
              <a:t>Image Restoration</a:t>
            </a:r>
            <a:endParaRPr lang="en-US">
              <a:latin typeface="Garamond" panose="02020404030301010803" pitchFamily="18" charset="0"/>
            </a:endParaRPr>
          </a:p>
        </p:txBody>
      </p:sp>
      <p:sp>
        <p:nvSpPr>
          <p:cNvPr id="8" name="Rectangle 6">
            <a:extLst>
              <a:ext uri="{FF2B5EF4-FFF2-40B4-BE49-F238E27FC236}">
                <a16:creationId xmlns:a16="http://schemas.microsoft.com/office/drawing/2014/main" id="{5A83592C-22DB-428E-9560-ABF7E4F48205}"/>
              </a:ext>
            </a:extLst>
          </p:cNvPr>
          <p:cNvSpPr>
            <a:spLocks noChangeArrowheads="1"/>
          </p:cNvSpPr>
          <p:nvPr/>
        </p:nvSpPr>
        <p:spPr bwMode="auto">
          <a:xfrm>
            <a:off x="7958138" y="1016000"/>
            <a:ext cx="1695450" cy="830263"/>
          </a:xfrm>
          <a:prstGeom prst="rect">
            <a:avLst/>
          </a:prstGeom>
          <a:solidFill>
            <a:schemeClr val="bg1"/>
          </a:solidFill>
          <a:ln w="12700">
            <a:solidFill>
              <a:schemeClr val="tx1"/>
            </a:solidFill>
            <a:miter lim="800000"/>
            <a:headEnd/>
            <a:tailEnd/>
          </a:ln>
        </p:spPr>
        <p:txBody>
          <a:bodyPr anchor="ctr"/>
          <a:lstStyle/>
          <a:p>
            <a:pPr algn="ctr"/>
            <a:r>
              <a:rPr lang="en-IE">
                <a:latin typeface="Garamond" panose="02020404030301010803" pitchFamily="18" charset="0"/>
              </a:rPr>
              <a:t>Morphological Processing</a:t>
            </a:r>
            <a:endParaRPr lang="en-US">
              <a:latin typeface="Garamond" panose="02020404030301010803" pitchFamily="18" charset="0"/>
            </a:endParaRPr>
          </a:p>
        </p:txBody>
      </p:sp>
      <p:sp>
        <p:nvSpPr>
          <p:cNvPr id="9" name="Rectangle 7">
            <a:extLst>
              <a:ext uri="{FF2B5EF4-FFF2-40B4-BE49-F238E27FC236}">
                <a16:creationId xmlns:a16="http://schemas.microsoft.com/office/drawing/2014/main" id="{81003E7E-2192-4A92-B73B-591BAD10B9D0}"/>
              </a:ext>
            </a:extLst>
          </p:cNvPr>
          <p:cNvSpPr>
            <a:spLocks noChangeArrowheads="1"/>
          </p:cNvSpPr>
          <p:nvPr/>
        </p:nvSpPr>
        <p:spPr bwMode="auto">
          <a:xfrm>
            <a:off x="9925050" y="2228850"/>
            <a:ext cx="1695450" cy="830263"/>
          </a:xfrm>
          <a:prstGeom prst="rect">
            <a:avLst/>
          </a:prstGeom>
          <a:solidFill>
            <a:schemeClr val="bg1"/>
          </a:solidFill>
          <a:ln w="12700">
            <a:solidFill>
              <a:schemeClr val="tx1"/>
            </a:solidFill>
            <a:miter lim="800000"/>
            <a:headEnd/>
            <a:tailEnd/>
          </a:ln>
        </p:spPr>
        <p:txBody>
          <a:bodyPr anchor="ctr"/>
          <a:lstStyle/>
          <a:p>
            <a:pPr algn="ctr"/>
            <a:r>
              <a:rPr lang="en-IE">
                <a:latin typeface="Garamond" panose="02020404030301010803" pitchFamily="18" charset="0"/>
              </a:rPr>
              <a:t>Segmentation</a:t>
            </a:r>
            <a:endParaRPr lang="en-US">
              <a:latin typeface="Garamond" panose="02020404030301010803" pitchFamily="18" charset="0"/>
            </a:endParaRPr>
          </a:p>
        </p:txBody>
      </p:sp>
      <p:sp>
        <p:nvSpPr>
          <p:cNvPr id="10" name="Rectangle 8">
            <a:extLst>
              <a:ext uri="{FF2B5EF4-FFF2-40B4-BE49-F238E27FC236}">
                <a16:creationId xmlns:a16="http://schemas.microsoft.com/office/drawing/2014/main" id="{74B9228D-11B8-4C03-83E3-75AB06A56D05}"/>
              </a:ext>
            </a:extLst>
          </p:cNvPr>
          <p:cNvSpPr>
            <a:spLocks noChangeArrowheads="1"/>
          </p:cNvSpPr>
          <p:nvPr/>
        </p:nvSpPr>
        <p:spPr bwMode="auto">
          <a:xfrm>
            <a:off x="9925050" y="4476750"/>
            <a:ext cx="1695450" cy="830263"/>
          </a:xfrm>
          <a:prstGeom prst="rect">
            <a:avLst/>
          </a:prstGeom>
          <a:solidFill>
            <a:schemeClr val="accent1"/>
          </a:solidFill>
          <a:ln w="38100">
            <a:solidFill>
              <a:schemeClr val="tx1"/>
            </a:solidFill>
            <a:miter lim="800000"/>
            <a:headEnd/>
            <a:tailEnd/>
          </a:ln>
        </p:spPr>
        <p:txBody>
          <a:bodyPr anchor="ctr"/>
          <a:lstStyle/>
          <a:p>
            <a:pPr algn="ctr"/>
            <a:r>
              <a:rPr lang="en-IE" sz="1700">
                <a:latin typeface="Garamond" panose="02020404030301010803" pitchFamily="18" charset="0"/>
              </a:rPr>
              <a:t>Representation &amp; Description</a:t>
            </a:r>
            <a:endParaRPr lang="en-US" sz="1700">
              <a:latin typeface="Garamond" panose="02020404030301010803" pitchFamily="18" charset="0"/>
            </a:endParaRPr>
          </a:p>
        </p:txBody>
      </p:sp>
      <p:sp>
        <p:nvSpPr>
          <p:cNvPr id="11" name="Rectangle 9">
            <a:extLst>
              <a:ext uri="{FF2B5EF4-FFF2-40B4-BE49-F238E27FC236}">
                <a16:creationId xmlns:a16="http://schemas.microsoft.com/office/drawing/2014/main" id="{A4F9FFE5-FB54-4E14-BDE9-DC448C42AC7D}"/>
              </a:ext>
            </a:extLst>
          </p:cNvPr>
          <p:cNvSpPr>
            <a:spLocks noChangeArrowheads="1"/>
          </p:cNvSpPr>
          <p:nvPr/>
        </p:nvSpPr>
        <p:spPr bwMode="auto">
          <a:xfrm>
            <a:off x="3598863" y="2228850"/>
            <a:ext cx="1695450" cy="830263"/>
          </a:xfrm>
          <a:prstGeom prst="rect">
            <a:avLst/>
          </a:prstGeom>
          <a:solidFill>
            <a:schemeClr val="bg1"/>
          </a:solidFill>
          <a:ln w="12700">
            <a:solidFill>
              <a:schemeClr val="tx1"/>
            </a:solidFill>
            <a:miter lim="800000"/>
            <a:headEnd/>
            <a:tailEnd/>
          </a:ln>
        </p:spPr>
        <p:txBody>
          <a:bodyPr anchor="ctr"/>
          <a:lstStyle/>
          <a:p>
            <a:pPr algn="ctr"/>
            <a:r>
              <a:rPr lang="en-IE">
                <a:latin typeface="Garamond" panose="02020404030301010803" pitchFamily="18" charset="0"/>
              </a:rPr>
              <a:t>Image Enhancement</a:t>
            </a:r>
            <a:endParaRPr lang="en-US">
              <a:latin typeface="Garamond" panose="02020404030301010803" pitchFamily="18" charset="0"/>
            </a:endParaRPr>
          </a:p>
        </p:txBody>
      </p:sp>
      <p:sp>
        <p:nvSpPr>
          <p:cNvPr id="12" name="Rectangle 10">
            <a:extLst>
              <a:ext uri="{FF2B5EF4-FFF2-40B4-BE49-F238E27FC236}">
                <a16:creationId xmlns:a16="http://schemas.microsoft.com/office/drawing/2014/main" id="{BB48FD60-D874-4B8F-9AEC-7AD5A160319B}"/>
              </a:ext>
            </a:extLst>
          </p:cNvPr>
          <p:cNvSpPr>
            <a:spLocks noChangeArrowheads="1"/>
          </p:cNvSpPr>
          <p:nvPr/>
        </p:nvSpPr>
        <p:spPr bwMode="auto">
          <a:xfrm>
            <a:off x="9925050" y="3352800"/>
            <a:ext cx="1695450" cy="830263"/>
          </a:xfrm>
          <a:prstGeom prst="rect">
            <a:avLst/>
          </a:prstGeom>
          <a:solidFill>
            <a:schemeClr val="bg1"/>
          </a:solidFill>
          <a:ln w="12700">
            <a:solidFill>
              <a:schemeClr val="tx1"/>
            </a:solidFill>
            <a:miter lim="800000"/>
            <a:headEnd/>
            <a:tailEnd/>
          </a:ln>
        </p:spPr>
        <p:txBody>
          <a:bodyPr anchor="ctr"/>
          <a:lstStyle/>
          <a:p>
            <a:pPr algn="ctr"/>
            <a:r>
              <a:rPr lang="en-IE" sz="1700">
                <a:latin typeface="Garamond" panose="02020404030301010803" pitchFamily="18" charset="0"/>
              </a:rPr>
              <a:t>Object Recognition</a:t>
            </a:r>
            <a:endParaRPr lang="en-US" sz="1700">
              <a:latin typeface="Garamond" panose="02020404030301010803" pitchFamily="18" charset="0"/>
            </a:endParaRPr>
          </a:p>
        </p:txBody>
      </p:sp>
      <p:sp>
        <p:nvSpPr>
          <p:cNvPr id="13" name="Text Box 11">
            <a:extLst>
              <a:ext uri="{FF2B5EF4-FFF2-40B4-BE49-F238E27FC236}">
                <a16:creationId xmlns:a16="http://schemas.microsoft.com/office/drawing/2014/main" id="{50657858-D151-4A3C-9A17-94F8EE4F4574}"/>
              </a:ext>
            </a:extLst>
          </p:cNvPr>
          <p:cNvSpPr txBox="1">
            <a:spLocks noChangeArrowheads="1"/>
          </p:cNvSpPr>
          <p:nvPr/>
        </p:nvSpPr>
        <p:spPr bwMode="auto">
          <a:xfrm>
            <a:off x="3572790" y="4685269"/>
            <a:ext cx="1747594" cy="369332"/>
          </a:xfrm>
          <a:prstGeom prst="rect">
            <a:avLst/>
          </a:prstGeom>
          <a:noFill/>
          <a:ln w="12700">
            <a:noFill/>
            <a:miter lim="800000"/>
            <a:headEnd/>
            <a:tailEnd/>
          </a:ln>
        </p:spPr>
        <p:txBody>
          <a:bodyPr wrap="none">
            <a:spAutoFit/>
          </a:bodyPr>
          <a:lstStyle/>
          <a:p>
            <a:r>
              <a:rPr lang="en-IE">
                <a:latin typeface="Garamond" panose="02020404030301010803" pitchFamily="18" charset="0"/>
              </a:rPr>
              <a:t>Problem Domain</a:t>
            </a:r>
            <a:endParaRPr lang="en-US">
              <a:latin typeface="Garamond" panose="02020404030301010803" pitchFamily="18" charset="0"/>
            </a:endParaRPr>
          </a:p>
        </p:txBody>
      </p:sp>
      <p:cxnSp>
        <p:nvCxnSpPr>
          <p:cNvPr id="14" name="AutoShape 12">
            <a:extLst>
              <a:ext uri="{FF2B5EF4-FFF2-40B4-BE49-F238E27FC236}">
                <a16:creationId xmlns:a16="http://schemas.microsoft.com/office/drawing/2014/main" id="{5E58C8F4-3751-4DA3-9704-AA9B9EFA11E3}"/>
              </a:ext>
            </a:extLst>
          </p:cNvPr>
          <p:cNvCxnSpPr>
            <a:cxnSpLocks noChangeShapeType="1"/>
            <a:stCxn id="13" idx="0"/>
            <a:endCxn id="6" idx="2"/>
          </p:cNvCxnSpPr>
          <p:nvPr/>
        </p:nvCxnSpPr>
        <p:spPr bwMode="auto">
          <a:xfrm flipV="1">
            <a:off x="4446587" y="4183063"/>
            <a:ext cx="1" cy="502206"/>
          </a:xfrm>
          <a:prstGeom prst="straightConnector1">
            <a:avLst/>
          </a:prstGeom>
          <a:noFill/>
          <a:ln w="12700">
            <a:solidFill>
              <a:schemeClr val="tx1"/>
            </a:solidFill>
            <a:round/>
            <a:headEnd/>
            <a:tailEnd type="triangle" w="med" len="med"/>
          </a:ln>
        </p:spPr>
      </p:cxnSp>
      <p:cxnSp>
        <p:nvCxnSpPr>
          <p:cNvPr id="15" name="AutoShape 13">
            <a:extLst>
              <a:ext uri="{FF2B5EF4-FFF2-40B4-BE49-F238E27FC236}">
                <a16:creationId xmlns:a16="http://schemas.microsoft.com/office/drawing/2014/main" id="{CC3E5505-4AB9-45AB-B8C1-BD836F211DB0}"/>
              </a:ext>
            </a:extLst>
          </p:cNvPr>
          <p:cNvCxnSpPr>
            <a:cxnSpLocks noChangeShapeType="1"/>
            <a:stCxn id="6" idx="0"/>
            <a:endCxn id="11" idx="2"/>
          </p:cNvCxnSpPr>
          <p:nvPr/>
        </p:nvCxnSpPr>
        <p:spPr bwMode="auto">
          <a:xfrm rot="-5400000">
            <a:off x="4299744" y="3205957"/>
            <a:ext cx="293687" cy="0"/>
          </a:xfrm>
          <a:prstGeom prst="straightConnector1">
            <a:avLst/>
          </a:prstGeom>
          <a:noFill/>
          <a:ln w="12700">
            <a:solidFill>
              <a:schemeClr val="tx1"/>
            </a:solidFill>
            <a:round/>
            <a:headEnd/>
            <a:tailEnd type="triangle" w="med" len="med"/>
          </a:ln>
        </p:spPr>
      </p:cxnSp>
      <p:cxnSp>
        <p:nvCxnSpPr>
          <p:cNvPr id="16" name="AutoShape 14">
            <a:extLst>
              <a:ext uri="{FF2B5EF4-FFF2-40B4-BE49-F238E27FC236}">
                <a16:creationId xmlns:a16="http://schemas.microsoft.com/office/drawing/2014/main" id="{BD1B9ACC-147F-4280-8DED-6B862510B366}"/>
              </a:ext>
            </a:extLst>
          </p:cNvPr>
          <p:cNvCxnSpPr>
            <a:cxnSpLocks noChangeShapeType="1"/>
            <a:stCxn id="12" idx="2"/>
            <a:endCxn id="10" idx="0"/>
          </p:cNvCxnSpPr>
          <p:nvPr/>
        </p:nvCxnSpPr>
        <p:spPr bwMode="auto">
          <a:xfrm rot="5400000">
            <a:off x="10635456" y="4320382"/>
            <a:ext cx="274637" cy="0"/>
          </a:xfrm>
          <a:prstGeom prst="straightConnector1">
            <a:avLst/>
          </a:prstGeom>
          <a:noFill/>
          <a:ln w="12700">
            <a:solidFill>
              <a:schemeClr val="tx1"/>
            </a:solidFill>
            <a:round/>
            <a:headEnd/>
            <a:tailEnd type="triangle" w="med" len="med"/>
          </a:ln>
        </p:spPr>
      </p:cxnSp>
      <p:cxnSp>
        <p:nvCxnSpPr>
          <p:cNvPr id="17" name="AutoShape 15">
            <a:extLst>
              <a:ext uri="{FF2B5EF4-FFF2-40B4-BE49-F238E27FC236}">
                <a16:creationId xmlns:a16="http://schemas.microsoft.com/office/drawing/2014/main" id="{2952F600-03D5-4427-977E-61DC2A539155}"/>
              </a:ext>
            </a:extLst>
          </p:cNvPr>
          <p:cNvCxnSpPr>
            <a:cxnSpLocks noChangeShapeType="1"/>
            <a:stCxn id="9" idx="2"/>
            <a:endCxn id="12" idx="0"/>
          </p:cNvCxnSpPr>
          <p:nvPr/>
        </p:nvCxnSpPr>
        <p:spPr bwMode="auto">
          <a:xfrm rot="5400000">
            <a:off x="10625931" y="3205957"/>
            <a:ext cx="293687" cy="0"/>
          </a:xfrm>
          <a:prstGeom prst="straightConnector1">
            <a:avLst/>
          </a:prstGeom>
          <a:noFill/>
          <a:ln w="12700">
            <a:solidFill>
              <a:schemeClr val="tx1"/>
            </a:solidFill>
            <a:round/>
            <a:headEnd/>
            <a:tailEnd type="triangle" w="med" len="med"/>
          </a:ln>
        </p:spPr>
      </p:cxnSp>
      <p:cxnSp>
        <p:nvCxnSpPr>
          <p:cNvPr id="18" name="AutoShape 16">
            <a:extLst>
              <a:ext uri="{FF2B5EF4-FFF2-40B4-BE49-F238E27FC236}">
                <a16:creationId xmlns:a16="http://schemas.microsoft.com/office/drawing/2014/main" id="{CD5A5F03-2F64-4363-85A3-9B8F47C137C0}"/>
              </a:ext>
            </a:extLst>
          </p:cNvPr>
          <p:cNvCxnSpPr>
            <a:cxnSpLocks noChangeShapeType="1"/>
            <a:stCxn id="8" idx="3"/>
            <a:endCxn id="9" idx="0"/>
          </p:cNvCxnSpPr>
          <p:nvPr/>
        </p:nvCxnSpPr>
        <p:spPr bwMode="auto">
          <a:xfrm>
            <a:off x="9653588" y="1431925"/>
            <a:ext cx="1119187" cy="796925"/>
          </a:xfrm>
          <a:prstGeom prst="bentConnector2">
            <a:avLst/>
          </a:prstGeom>
          <a:noFill/>
          <a:ln w="12700">
            <a:solidFill>
              <a:schemeClr val="tx1"/>
            </a:solidFill>
            <a:miter lim="800000"/>
            <a:headEnd/>
            <a:tailEnd type="triangle" w="med" len="med"/>
          </a:ln>
        </p:spPr>
      </p:cxnSp>
      <p:cxnSp>
        <p:nvCxnSpPr>
          <p:cNvPr id="19" name="AutoShape 17">
            <a:extLst>
              <a:ext uri="{FF2B5EF4-FFF2-40B4-BE49-F238E27FC236}">
                <a16:creationId xmlns:a16="http://schemas.microsoft.com/office/drawing/2014/main" id="{DBB0F92F-942E-42F0-A93B-477EAC300956}"/>
              </a:ext>
            </a:extLst>
          </p:cNvPr>
          <p:cNvCxnSpPr>
            <a:cxnSpLocks noChangeShapeType="1"/>
            <a:stCxn id="7" idx="3"/>
            <a:endCxn id="8" idx="1"/>
          </p:cNvCxnSpPr>
          <p:nvPr/>
        </p:nvCxnSpPr>
        <p:spPr bwMode="auto">
          <a:xfrm>
            <a:off x="7275513" y="1431925"/>
            <a:ext cx="682625" cy="0"/>
          </a:xfrm>
          <a:prstGeom prst="straightConnector1">
            <a:avLst/>
          </a:prstGeom>
          <a:noFill/>
          <a:ln w="12700">
            <a:solidFill>
              <a:schemeClr val="tx1"/>
            </a:solidFill>
            <a:round/>
            <a:headEnd/>
            <a:tailEnd type="triangle" w="med" len="med"/>
          </a:ln>
        </p:spPr>
      </p:cxnSp>
      <p:cxnSp>
        <p:nvCxnSpPr>
          <p:cNvPr id="20" name="AutoShape 18">
            <a:extLst>
              <a:ext uri="{FF2B5EF4-FFF2-40B4-BE49-F238E27FC236}">
                <a16:creationId xmlns:a16="http://schemas.microsoft.com/office/drawing/2014/main" id="{70D32D84-2900-42A5-BDE6-4B8F46FB20A5}"/>
              </a:ext>
            </a:extLst>
          </p:cNvPr>
          <p:cNvCxnSpPr>
            <a:cxnSpLocks noChangeShapeType="1"/>
            <a:stCxn id="11" idx="0"/>
            <a:endCxn id="7" idx="1"/>
          </p:cNvCxnSpPr>
          <p:nvPr/>
        </p:nvCxnSpPr>
        <p:spPr bwMode="auto">
          <a:xfrm rot="-5400000">
            <a:off x="4614863" y="1263650"/>
            <a:ext cx="796925" cy="1133475"/>
          </a:xfrm>
          <a:prstGeom prst="bentConnector2">
            <a:avLst/>
          </a:prstGeom>
          <a:noFill/>
          <a:ln w="12700">
            <a:solidFill>
              <a:schemeClr val="tx1"/>
            </a:solidFill>
            <a:miter lim="800000"/>
            <a:headEnd/>
            <a:tailEnd type="triangle" w="med" len="med"/>
          </a:ln>
        </p:spPr>
      </p:cxnSp>
      <p:sp>
        <p:nvSpPr>
          <p:cNvPr id="21" name="Rectangle 19">
            <a:extLst>
              <a:ext uri="{FF2B5EF4-FFF2-40B4-BE49-F238E27FC236}">
                <a16:creationId xmlns:a16="http://schemas.microsoft.com/office/drawing/2014/main" id="{98269BF3-B70B-4AED-8248-64E7098A1962}"/>
              </a:ext>
            </a:extLst>
          </p:cNvPr>
          <p:cNvSpPr>
            <a:spLocks noChangeArrowheads="1"/>
          </p:cNvSpPr>
          <p:nvPr/>
        </p:nvSpPr>
        <p:spPr bwMode="auto">
          <a:xfrm>
            <a:off x="5613400" y="5129213"/>
            <a:ext cx="1695450" cy="830262"/>
          </a:xfrm>
          <a:prstGeom prst="rect">
            <a:avLst/>
          </a:prstGeom>
          <a:solidFill>
            <a:schemeClr val="bg1"/>
          </a:solidFill>
          <a:ln w="25400">
            <a:solidFill>
              <a:schemeClr val="tx1"/>
            </a:solidFill>
            <a:prstDash val="dash"/>
            <a:miter lim="800000"/>
            <a:headEnd/>
            <a:tailEnd/>
          </a:ln>
        </p:spPr>
        <p:txBody>
          <a:bodyPr anchor="ctr"/>
          <a:lstStyle/>
          <a:p>
            <a:pPr algn="ctr"/>
            <a:r>
              <a:rPr lang="en-IE">
                <a:latin typeface="Garamond" panose="02020404030301010803" pitchFamily="18" charset="0"/>
              </a:rPr>
              <a:t>Colour Image Processing</a:t>
            </a:r>
            <a:endParaRPr lang="en-US">
              <a:latin typeface="Garamond" panose="02020404030301010803" pitchFamily="18" charset="0"/>
            </a:endParaRPr>
          </a:p>
        </p:txBody>
      </p:sp>
      <p:sp>
        <p:nvSpPr>
          <p:cNvPr id="22" name="Rectangle 20">
            <a:extLst>
              <a:ext uri="{FF2B5EF4-FFF2-40B4-BE49-F238E27FC236}">
                <a16:creationId xmlns:a16="http://schemas.microsoft.com/office/drawing/2014/main" id="{DEEFD0AB-595A-4193-9E04-79AADF58E1D4}"/>
              </a:ext>
            </a:extLst>
          </p:cNvPr>
          <p:cNvSpPr>
            <a:spLocks noChangeArrowheads="1"/>
          </p:cNvSpPr>
          <p:nvPr/>
        </p:nvSpPr>
        <p:spPr bwMode="auto">
          <a:xfrm>
            <a:off x="7856538" y="5129213"/>
            <a:ext cx="1695450" cy="830262"/>
          </a:xfrm>
          <a:prstGeom prst="rect">
            <a:avLst/>
          </a:prstGeom>
          <a:solidFill>
            <a:schemeClr val="bg1"/>
          </a:solidFill>
          <a:ln w="25400">
            <a:solidFill>
              <a:schemeClr val="tx1"/>
            </a:solidFill>
            <a:prstDash val="dash"/>
            <a:miter lim="800000"/>
            <a:headEnd/>
            <a:tailEnd/>
          </a:ln>
        </p:spPr>
        <p:txBody>
          <a:bodyPr anchor="ctr"/>
          <a:lstStyle/>
          <a:p>
            <a:pPr algn="ctr"/>
            <a:r>
              <a:rPr lang="en-IE">
                <a:latin typeface="Garamond" panose="02020404030301010803" pitchFamily="18" charset="0"/>
              </a:rPr>
              <a:t>Image Compression</a:t>
            </a:r>
            <a:endParaRPr lang="en-US">
              <a:latin typeface="Garamond" panose="02020404030301010803" pitchFamily="18" charset="0"/>
            </a:endParaRPr>
          </a:p>
        </p:txBody>
      </p:sp>
      <p:pic>
        <p:nvPicPr>
          <p:cNvPr id="23" name="Picture 21">
            <a:extLst>
              <a:ext uri="{FF2B5EF4-FFF2-40B4-BE49-F238E27FC236}">
                <a16:creationId xmlns:a16="http://schemas.microsoft.com/office/drawing/2014/main" id="{41CFD2BB-3AFD-4A1B-95E8-58DD0D448E65}"/>
              </a:ext>
            </a:extLst>
          </p:cNvPr>
          <p:cNvPicPr>
            <a:picLocks noChangeAspect="1" noChangeArrowheads="1"/>
          </p:cNvPicPr>
          <p:nvPr/>
        </p:nvPicPr>
        <p:blipFill>
          <a:blip r:embed="rId2" cstate="print"/>
          <a:srcRect r="25902"/>
          <a:stretch>
            <a:fillRect/>
          </a:stretch>
        </p:blipFill>
        <p:spPr bwMode="auto">
          <a:xfrm>
            <a:off x="6315075" y="1930400"/>
            <a:ext cx="2593975" cy="3062288"/>
          </a:xfrm>
          <a:prstGeom prst="rect">
            <a:avLst/>
          </a:prstGeom>
          <a:noFill/>
          <a:ln w="9525">
            <a:noFill/>
            <a:miter lim="800000"/>
            <a:headEnd/>
            <a:tailEnd/>
          </a:ln>
        </p:spPr>
      </p:pic>
      <p:sp>
        <p:nvSpPr>
          <p:cNvPr id="29" name="Title 50">
            <a:extLst>
              <a:ext uri="{FF2B5EF4-FFF2-40B4-BE49-F238E27FC236}">
                <a16:creationId xmlns:a16="http://schemas.microsoft.com/office/drawing/2014/main" id="{341677AB-0A3E-4676-8471-54607B4C0CDC}"/>
              </a:ext>
            </a:extLst>
          </p:cNvPr>
          <p:cNvSpPr>
            <a:spLocks noGrp="1"/>
          </p:cNvSpPr>
          <p:nvPr>
            <p:ph type="title"/>
          </p:nvPr>
        </p:nvSpPr>
        <p:spPr>
          <a:xfrm>
            <a:off x="252919" y="1123837"/>
            <a:ext cx="2947482" cy="4601183"/>
          </a:xfrm>
        </p:spPr>
        <p:txBody>
          <a:bodyPr/>
          <a:lstStyle/>
          <a:p>
            <a:r>
              <a:rPr lang="en-US" dirty="0">
                <a:latin typeface="Garamond" panose="02020404030301010803" pitchFamily="18" charset="0"/>
              </a:rPr>
              <a:t>Stages in Image Processing</a:t>
            </a:r>
            <a:endParaRPr lang="en-IN" dirty="0">
              <a:latin typeface="Garamond" panose="02020404030301010803" pitchFamily="18" charset="0"/>
            </a:endParaRPr>
          </a:p>
        </p:txBody>
      </p:sp>
    </p:spTree>
    <p:extLst>
      <p:ext uri="{BB962C8B-B14F-4D97-AF65-F5344CB8AC3E}">
        <p14:creationId xmlns:p14="http://schemas.microsoft.com/office/powerpoint/2010/main" val="3382418118"/>
      </p:ext>
    </p:extLst>
  </p:cSld>
  <p:clrMapOvr>
    <a:masterClrMapping/>
  </p:clrMapOvr>
  <mc:AlternateContent xmlns:mc="http://schemas.openxmlformats.org/markup-compatibility/2006" xmlns:p14="http://schemas.microsoft.com/office/powerpoint/2010/main">
    <mc:Choice Requires="p14">
      <p:transition spd="slow" p14:dur="6750" advClick="0"/>
    </mc:Choice>
    <mc:Fallback xmlns="">
      <p:transition spd="slow" advClick="0"/>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5B03BEC-8416-4348-80BD-A6A7F21920EC}"/>
              </a:ext>
            </a:extLst>
          </p:cNvPr>
          <p:cNvSpPr>
            <a:spLocks noGrp="1"/>
          </p:cNvSpPr>
          <p:nvPr>
            <p:ph type="sldNum" sz="quarter" idx="12"/>
          </p:nvPr>
        </p:nvSpPr>
        <p:spPr/>
        <p:txBody>
          <a:bodyPr/>
          <a:lstStyle/>
          <a:p>
            <a:fld id="{F05E57AE-C7CB-4E1B-849C-35869BC6D3B3}" type="slidenum">
              <a:rPr lang="en-US" smtClean="0">
                <a:latin typeface="Garamond" panose="02020404030301010803" pitchFamily="18" charset="0"/>
              </a:rPr>
              <a:t>73</a:t>
            </a:fld>
            <a:endParaRPr lang="en-US">
              <a:latin typeface="Garamond" panose="02020404030301010803" pitchFamily="18" charset="0"/>
            </a:endParaRPr>
          </a:p>
        </p:txBody>
      </p:sp>
      <p:sp>
        <p:nvSpPr>
          <p:cNvPr id="6" name="Rectangle 4">
            <a:extLst>
              <a:ext uri="{FF2B5EF4-FFF2-40B4-BE49-F238E27FC236}">
                <a16:creationId xmlns:a16="http://schemas.microsoft.com/office/drawing/2014/main" id="{E56EF386-4BED-4BE5-ADAF-3693069C4647}"/>
              </a:ext>
            </a:extLst>
          </p:cNvPr>
          <p:cNvSpPr>
            <a:spLocks noChangeArrowheads="1"/>
          </p:cNvSpPr>
          <p:nvPr/>
        </p:nvSpPr>
        <p:spPr bwMode="auto">
          <a:xfrm>
            <a:off x="3598863" y="3352800"/>
            <a:ext cx="1695450" cy="830263"/>
          </a:xfrm>
          <a:prstGeom prst="rect">
            <a:avLst/>
          </a:prstGeom>
          <a:solidFill>
            <a:schemeClr val="bg1"/>
          </a:solidFill>
          <a:ln w="12700">
            <a:solidFill>
              <a:schemeClr val="tx1"/>
            </a:solidFill>
            <a:miter lim="800000"/>
            <a:headEnd/>
            <a:tailEnd/>
          </a:ln>
        </p:spPr>
        <p:txBody>
          <a:bodyPr anchor="ctr"/>
          <a:lstStyle/>
          <a:p>
            <a:pPr algn="ctr"/>
            <a:r>
              <a:rPr lang="en-IE">
                <a:latin typeface="Garamond" panose="02020404030301010803" pitchFamily="18" charset="0"/>
              </a:rPr>
              <a:t>Image Acquisition</a:t>
            </a:r>
            <a:endParaRPr lang="en-US">
              <a:latin typeface="Garamond" panose="02020404030301010803" pitchFamily="18" charset="0"/>
            </a:endParaRPr>
          </a:p>
        </p:txBody>
      </p:sp>
      <p:sp>
        <p:nvSpPr>
          <p:cNvPr id="7" name="Rectangle 5">
            <a:extLst>
              <a:ext uri="{FF2B5EF4-FFF2-40B4-BE49-F238E27FC236}">
                <a16:creationId xmlns:a16="http://schemas.microsoft.com/office/drawing/2014/main" id="{F8C6D46E-FE2B-416D-8B38-0A06DA96242D}"/>
              </a:ext>
            </a:extLst>
          </p:cNvPr>
          <p:cNvSpPr>
            <a:spLocks noChangeArrowheads="1"/>
          </p:cNvSpPr>
          <p:nvPr/>
        </p:nvSpPr>
        <p:spPr bwMode="auto">
          <a:xfrm>
            <a:off x="5580063" y="1016000"/>
            <a:ext cx="1695450" cy="830263"/>
          </a:xfrm>
          <a:prstGeom prst="rect">
            <a:avLst/>
          </a:prstGeom>
          <a:solidFill>
            <a:schemeClr val="bg1"/>
          </a:solidFill>
          <a:ln w="12700">
            <a:solidFill>
              <a:schemeClr val="tx1"/>
            </a:solidFill>
            <a:miter lim="800000"/>
            <a:headEnd/>
            <a:tailEnd/>
          </a:ln>
        </p:spPr>
        <p:txBody>
          <a:bodyPr anchor="ctr"/>
          <a:lstStyle/>
          <a:p>
            <a:pPr algn="ctr"/>
            <a:r>
              <a:rPr lang="en-IE">
                <a:latin typeface="Garamond" panose="02020404030301010803" pitchFamily="18" charset="0"/>
              </a:rPr>
              <a:t>Image Restoration</a:t>
            </a:r>
            <a:endParaRPr lang="en-US">
              <a:latin typeface="Garamond" panose="02020404030301010803" pitchFamily="18" charset="0"/>
            </a:endParaRPr>
          </a:p>
        </p:txBody>
      </p:sp>
      <p:sp>
        <p:nvSpPr>
          <p:cNvPr id="8" name="Rectangle 6">
            <a:extLst>
              <a:ext uri="{FF2B5EF4-FFF2-40B4-BE49-F238E27FC236}">
                <a16:creationId xmlns:a16="http://schemas.microsoft.com/office/drawing/2014/main" id="{CEDB1B7E-226D-4F28-8CF6-8B7ACEFCE90B}"/>
              </a:ext>
            </a:extLst>
          </p:cNvPr>
          <p:cNvSpPr>
            <a:spLocks noChangeArrowheads="1"/>
          </p:cNvSpPr>
          <p:nvPr/>
        </p:nvSpPr>
        <p:spPr bwMode="auto">
          <a:xfrm>
            <a:off x="7958138" y="1016000"/>
            <a:ext cx="1695450" cy="830263"/>
          </a:xfrm>
          <a:prstGeom prst="rect">
            <a:avLst/>
          </a:prstGeom>
          <a:solidFill>
            <a:schemeClr val="bg1"/>
          </a:solidFill>
          <a:ln w="12700">
            <a:solidFill>
              <a:schemeClr val="tx1"/>
            </a:solidFill>
            <a:miter lim="800000"/>
            <a:headEnd/>
            <a:tailEnd/>
          </a:ln>
        </p:spPr>
        <p:txBody>
          <a:bodyPr anchor="ctr"/>
          <a:lstStyle/>
          <a:p>
            <a:pPr algn="ctr"/>
            <a:r>
              <a:rPr lang="en-IE">
                <a:latin typeface="Garamond" panose="02020404030301010803" pitchFamily="18" charset="0"/>
              </a:rPr>
              <a:t>Morphological Processing</a:t>
            </a:r>
            <a:endParaRPr lang="en-US">
              <a:latin typeface="Garamond" panose="02020404030301010803" pitchFamily="18" charset="0"/>
            </a:endParaRPr>
          </a:p>
        </p:txBody>
      </p:sp>
      <p:sp>
        <p:nvSpPr>
          <p:cNvPr id="9" name="Rectangle 7">
            <a:extLst>
              <a:ext uri="{FF2B5EF4-FFF2-40B4-BE49-F238E27FC236}">
                <a16:creationId xmlns:a16="http://schemas.microsoft.com/office/drawing/2014/main" id="{F4D465AB-6716-4AAC-94D4-987CDA246048}"/>
              </a:ext>
            </a:extLst>
          </p:cNvPr>
          <p:cNvSpPr>
            <a:spLocks noChangeArrowheads="1"/>
          </p:cNvSpPr>
          <p:nvPr/>
        </p:nvSpPr>
        <p:spPr bwMode="auto">
          <a:xfrm>
            <a:off x="9925050" y="2228850"/>
            <a:ext cx="1695450" cy="830263"/>
          </a:xfrm>
          <a:prstGeom prst="rect">
            <a:avLst/>
          </a:prstGeom>
          <a:solidFill>
            <a:schemeClr val="bg1"/>
          </a:solidFill>
          <a:ln w="12700">
            <a:solidFill>
              <a:schemeClr val="tx1"/>
            </a:solidFill>
            <a:miter lim="800000"/>
            <a:headEnd/>
            <a:tailEnd/>
          </a:ln>
        </p:spPr>
        <p:txBody>
          <a:bodyPr anchor="ctr"/>
          <a:lstStyle/>
          <a:p>
            <a:pPr algn="ctr"/>
            <a:r>
              <a:rPr lang="en-IE">
                <a:latin typeface="Garamond" panose="02020404030301010803" pitchFamily="18" charset="0"/>
              </a:rPr>
              <a:t>Segmentation</a:t>
            </a:r>
            <a:endParaRPr lang="en-US">
              <a:latin typeface="Garamond" panose="02020404030301010803" pitchFamily="18" charset="0"/>
            </a:endParaRPr>
          </a:p>
        </p:txBody>
      </p:sp>
      <p:sp>
        <p:nvSpPr>
          <p:cNvPr id="10" name="Rectangle 8">
            <a:extLst>
              <a:ext uri="{FF2B5EF4-FFF2-40B4-BE49-F238E27FC236}">
                <a16:creationId xmlns:a16="http://schemas.microsoft.com/office/drawing/2014/main" id="{93D0AC61-E14F-46A6-A19A-C3158642C250}"/>
              </a:ext>
            </a:extLst>
          </p:cNvPr>
          <p:cNvSpPr>
            <a:spLocks noChangeArrowheads="1"/>
          </p:cNvSpPr>
          <p:nvPr/>
        </p:nvSpPr>
        <p:spPr bwMode="auto">
          <a:xfrm>
            <a:off x="9925050" y="4476750"/>
            <a:ext cx="1695450" cy="830263"/>
          </a:xfrm>
          <a:prstGeom prst="rect">
            <a:avLst/>
          </a:prstGeom>
          <a:solidFill>
            <a:schemeClr val="bg1"/>
          </a:solidFill>
          <a:ln w="12700">
            <a:solidFill>
              <a:schemeClr val="tx1"/>
            </a:solidFill>
            <a:miter lim="800000"/>
            <a:headEnd/>
            <a:tailEnd/>
          </a:ln>
        </p:spPr>
        <p:txBody>
          <a:bodyPr anchor="ctr"/>
          <a:lstStyle/>
          <a:p>
            <a:pPr algn="ctr"/>
            <a:r>
              <a:rPr lang="en-IE" sz="1700">
                <a:latin typeface="Garamond" panose="02020404030301010803" pitchFamily="18" charset="0"/>
              </a:rPr>
              <a:t>Representation &amp; Description</a:t>
            </a:r>
            <a:endParaRPr lang="en-US" sz="1700">
              <a:latin typeface="Garamond" panose="02020404030301010803" pitchFamily="18" charset="0"/>
            </a:endParaRPr>
          </a:p>
        </p:txBody>
      </p:sp>
      <p:sp>
        <p:nvSpPr>
          <p:cNvPr id="11" name="Rectangle 9">
            <a:extLst>
              <a:ext uri="{FF2B5EF4-FFF2-40B4-BE49-F238E27FC236}">
                <a16:creationId xmlns:a16="http://schemas.microsoft.com/office/drawing/2014/main" id="{4C602781-5CCF-410D-BBE2-6940CFC002C3}"/>
              </a:ext>
            </a:extLst>
          </p:cNvPr>
          <p:cNvSpPr>
            <a:spLocks noChangeArrowheads="1"/>
          </p:cNvSpPr>
          <p:nvPr/>
        </p:nvSpPr>
        <p:spPr bwMode="auto">
          <a:xfrm>
            <a:off x="3598863" y="2228850"/>
            <a:ext cx="1695450" cy="830263"/>
          </a:xfrm>
          <a:prstGeom prst="rect">
            <a:avLst/>
          </a:prstGeom>
          <a:solidFill>
            <a:schemeClr val="bg1"/>
          </a:solidFill>
          <a:ln w="12700">
            <a:solidFill>
              <a:schemeClr val="tx1"/>
            </a:solidFill>
            <a:miter lim="800000"/>
            <a:headEnd/>
            <a:tailEnd/>
          </a:ln>
        </p:spPr>
        <p:txBody>
          <a:bodyPr anchor="ctr"/>
          <a:lstStyle/>
          <a:p>
            <a:pPr algn="ctr"/>
            <a:r>
              <a:rPr lang="en-IE">
                <a:latin typeface="Garamond" panose="02020404030301010803" pitchFamily="18" charset="0"/>
              </a:rPr>
              <a:t>Image Enhancement</a:t>
            </a:r>
            <a:endParaRPr lang="en-US">
              <a:latin typeface="Garamond" panose="02020404030301010803" pitchFamily="18" charset="0"/>
            </a:endParaRPr>
          </a:p>
        </p:txBody>
      </p:sp>
      <p:sp>
        <p:nvSpPr>
          <p:cNvPr id="12" name="Rectangle 10">
            <a:extLst>
              <a:ext uri="{FF2B5EF4-FFF2-40B4-BE49-F238E27FC236}">
                <a16:creationId xmlns:a16="http://schemas.microsoft.com/office/drawing/2014/main" id="{ED52DB3A-AB3D-41A1-95FF-724788780ADA}"/>
              </a:ext>
            </a:extLst>
          </p:cNvPr>
          <p:cNvSpPr>
            <a:spLocks noChangeArrowheads="1"/>
          </p:cNvSpPr>
          <p:nvPr/>
        </p:nvSpPr>
        <p:spPr bwMode="auto">
          <a:xfrm>
            <a:off x="9925050" y="3352800"/>
            <a:ext cx="1695450" cy="830263"/>
          </a:xfrm>
          <a:prstGeom prst="rect">
            <a:avLst/>
          </a:prstGeom>
          <a:solidFill>
            <a:schemeClr val="bg1"/>
          </a:solidFill>
          <a:ln w="12700">
            <a:solidFill>
              <a:schemeClr val="tx1"/>
            </a:solidFill>
            <a:miter lim="800000"/>
            <a:headEnd/>
            <a:tailEnd/>
          </a:ln>
        </p:spPr>
        <p:txBody>
          <a:bodyPr anchor="ctr"/>
          <a:lstStyle/>
          <a:p>
            <a:pPr algn="ctr"/>
            <a:r>
              <a:rPr lang="en-IE" sz="1700">
                <a:latin typeface="Garamond" panose="02020404030301010803" pitchFamily="18" charset="0"/>
              </a:rPr>
              <a:t>Object Recognition</a:t>
            </a:r>
            <a:endParaRPr lang="en-US" sz="1700">
              <a:latin typeface="Garamond" panose="02020404030301010803" pitchFamily="18" charset="0"/>
            </a:endParaRPr>
          </a:p>
        </p:txBody>
      </p:sp>
      <p:sp>
        <p:nvSpPr>
          <p:cNvPr id="13" name="Text Box 11">
            <a:extLst>
              <a:ext uri="{FF2B5EF4-FFF2-40B4-BE49-F238E27FC236}">
                <a16:creationId xmlns:a16="http://schemas.microsoft.com/office/drawing/2014/main" id="{441AC21B-AB6E-4961-9884-1CED6CC11B4A}"/>
              </a:ext>
            </a:extLst>
          </p:cNvPr>
          <p:cNvSpPr txBox="1">
            <a:spLocks noChangeArrowheads="1"/>
          </p:cNvSpPr>
          <p:nvPr/>
        </p:nvSpPr>
        <p:spPr bwMode="auto">
          <a:xfrm>
            <a:off x="3571205" y="4707215"/>
            <a:ext cx="1747594" cy="369332"/>
          </a:xfrm>
          <a:prstGeom prst="rect">
            <a:avLst/>
          </a:prstGeom>
          <a:noFill/>
          <a:ln w="12700">
            <a:noFill/>
            <a:miter lim="800000"/>
            <a:headEnd/>
            <a:tailEnd/>
          </a:ln>
        </p:spPr>
        <p:txBody>
          <a:bodyPr wrap="none">
            <a:spAutoFit/>
          </a:bodyPr>
          <a:lstStyle/>
          <a:p>
            <a:r>
              <a:rPr lang="en-IE">
                <a:latin typeface="Garamond" panose="02020404030301010803" pitchFamily="18" charset="0"/>
              </a:rPr>
              <a:t>Problem Domain</a:t>
            </a:r>
            <a:endParaRPr lang="en-US">
              <a:latin typeface="Garamond" panose="02020404030301010803" pitchFamily="18" charset="0"/>
            </a:endParaRPr>
          </a:p>
        </p:txBody>
      </p:sp>
      <p:cxnSp>
        <p:nvCxnSpPr>
          <p:cNvPr id="14" name="AutoShape 12">
            <a:extLst>
              <a:ext uri="{FF2B5EF4-FFF2-40B4-BE49-F238E27FC236}">
                <a16:creationId xmlns:a16="http://schemas.microsoft.com/office/drawing/2014/main" id="{80831A85-6617-4A73-9A39-2A2C0295321A}"/>
              </a:ext>
            </a:extLst>
          </p:cNvPr>
          <p:cNvCxnSpPr>
            <a:cxnSpLocks noChangeShapeType="1"/>
            <a:stCxn id="13" idx="0"/>
            <a:endCxn id="6" idx="2"/>
          </p:cNvCxnSpPr>
          <p:nvPr/>
        </p:nvCxnSpPr>
        <p:spPr bwMode="auto">
          <a:xfrm flipV="1">
            <a:off x="4445002" y="4183063"/>
            <a:ext cx="1586" cy="524152"/>
          </a:xfrm>
          <a:prstGeom prst="straightConnector1">
            <a:avLst/>
          </a:prstGeom>
          <a:noFill/>
          <a:ln w="12700">
            <a:solidFill>
              <a:schemeClr val="tx1"/>
            </a:solidFill>
            <a:round/>
            <a:headEnd/>
            <a:tailEnd type="triangle" w="med" len="med"/>
          </a:ln>
        </p:spPr>
      </p:cxnSp>
      <p:cxnSp>
        <p:nvCxnSpPr>
          <p:cNvPr id="15" name="AutoShape 13">
            <a:extLst>
              <a:ext uri="{FF2B5EF4-FFF2-40B4-BE49-F238E27FC236}">
                <a16:creationId xmlns:a16="http://schemas.microsoft.com/office/drawing/2014/main" id="{44EFC8CD-C05A-41E1-A714-2F15E9D832C0}"/>
              </a:ext>
            </a:extLst>
          </p:cNvPr>
          <p:cNvCxnSpPr>
            <a:cxnSpLocks noChangeShapeType="1"/>
            <a:stCxn id="6" idx="0"/>
            <a:endCxn id="11" idx="2"/>
          </p:cNvCxnSpPr>
          <p:nvPr/>
        </p:nvCxnSpPr>
        <p:spPr bwMode="auto">
          <a:xfrm rot="-5400000">
            <a:off x="4299744" y="3205957"/>
            <a:ext cx="293687" cy="0"/>
          </a:xfrm>
          <a:prstGeom prst="straightConnector1">
            <a:avLst/>
          </a:prstGeom>
          <a:noFill/>
          <a:ln w="12700">
            <a:solidFill>
              <a:schemeClr val="tx1"/>
            </a:solidFill>
            <a:round/>
            <a:headEnd/>
            <a:tailEnd type="triangle" w="med" len="med"/>
          </a:ln>
        </p:spPr>
      </p:cxnSp>
      <p:cxnSp>
        <p:nvCxnSpPr>
          <p:cNvPr id="16" name="AutoShape 14">
            <a:extLst>
              <a:ext uri="{FF2B5EF4-FFF2-40B4-BE49-F238E27FC236}">
                <a16:creationId xmlns:a16="http://schemas.microsoft.com/office/drawing/2014/main" id="{108382D5-A4BA-4CA2-AC13-C3FDD8D8C1BB}"/>
              </a:ext>
            </a:extLst>
          </p:cNvPr>
          <p:cNvCxnSpPr>
            <a:cxnSpLocks noChangeShapeType="1"/>
            <a:stCxn id="12" idx="2"/>
            <a:endCxn id="10" idx="0"/>
          </p:cNvCxnSpPr>
          <p:nvPr/>
        </p:nvCxnSpPr>
        <p:spPr bwMode="auto">
          <a:xfrm rot="5400000">
            <a:off x="10625931" y="4329907"/>
            <a:ext cx="293687" cy="0"/>
          </a:xfrm>
          <a:prstGeom prst="straightConnector1">
            <a:avLst/>
          </a:prstGeom>
          <a:noFill/>
          <a:ln w="12700">
            <a:solidFill>
              <a:schemeClr val="tx1"/>
            </a:solidFill>
            <a:round/>
            <a:headEnd/>
            <a:tailEnd type="triangle" w="med" len="med"/>
          </a:ln>
        </p:spPr>
      </p:cxnSp>
      <p:cxnSp>
        <p:nvCxnSpPr>
          <p:cNvPr id="17" name="AutoShape 15">
            <a:extLst>
              <a:ext uri="{FF2B5EF4-FFF2-40B4-BE49-F238E27FC236}">
                <a16:creationId xmlns:a16="http://schemas.microsoft.com/office/drawing/2014/main" id="{EC1E5E19-69F2-4411-96A6-DE2D10DC238C}"/>
              </a:ext>
            </a:extLst>
          </p:cNvPr>
          <p:cNvCxnSpPr>
            <a:cxnSpLocks noChangeShapeType="1"/>
            <a:stCxn id="9" idx="2"/>
            <a:endCxn id="12" idx="0"/>
          </p:cNvCxnSpPr>
          <p:nvPr/>
        </p:nvCxnSpPr>
        <p:spPr bwMode="auto">
          <a:xfrm rot="5400000">
            <a:off x="10625931" y="3205957"/>
            <a:ext cx="293687" cy="0"/>
          </a:xfrm>
          <a:prstGeom prst="straightConnector1">
            <a:avLst/>
          </a:prstGeom>
          <a:noFill/>
          <a:ln w="12700">
            <a:solidFill>
              <a:schemeClr val="tx1"/>
            </a:solidFill>
            <a:round/>
            <a:headEnd/>
            <a:tailEnd type="triangle" w="med" len="med"/>
          </a:ln>
        </p:spPr>
      </p:cxnSp>
      <p:cxnSp>
        <p:nvCxnSpPr>
          <p:cNvPr id="18" name="AutoShape 16">
            <a:extLst>
              <a:ext uri="{FF2B5EF4-FFF2-40B4-BE49-F238E27FC236}">
                <a16:creationId xmlns:a16="http://schemas.microsoft.com/office/drawing/2014/main" id="{5CC3C4DD-91ED-4B50-BBB2-E5B9F8268C05}"/>
              </a:ext>
            </a:extLst>
          </p:cNvPr>
          <p:cNvCxnSpPr>
            <a:cxnSpLocks noChangeShapeType="1"/>
            <a:stCxn id="8" idx="3"/>
            <a:endCxn id="9" idx="0"/>
          </p:cNvCxnSpPr>
          <p:nvPr/>
        </p:nvCxnSpPr>
        <p:spPr bwMode="auto">
          <a:xfrm>
            <a:off x="9653588" y="1431925"/>
            <a:ext cx="1119187" cy="796925"/>
          </a:xfrm>
          <a:prstGeom prst="bentConnector2">
            <a:avLst/>
          </a:prstGeom>
          <a:noFill/>
          <a:ln w="12700">
            <a:solidFill>
              <a:schemeClr val="tx1"/>
            </a:solidFill>
            <a:miter lim="800000"/>
            <a:headEnd/>
            <a:tailEnd type="triangle" w="med" len="med"/>
          </a:ln>
        </p:spPr>
      </p:cxnSp>
      <p:cxnSp>
        <p:nvCxnSpPr>
          <p:cNvPr id="19" name="AutoShape 17">
            <a:extLst>
              <a:ext uri="{FF2B5EF4-FFF2-40B4-BE49-F238E27FC236}">
                <a16:creationId xmlns:a16="http://schemas.microsoft.com/office/drawing/2014/main" id="{C6C1F0BB-1C40-440A-B460-6BEAFFC866D9}"/>
              </a:ext>
            </a:extLst>
          </p:cNvPr>
          <p:cNvCxnSpPr>
            <a:cxnSpLocks noChangeShapeType="1"/>
            <a:stCxn id="7" idx="3"/>
            <a:endCxn id="8" idx="1"/>
          </p:cNvCxnSpPr>
          <p:nvPr/>
        </p:nvCxnSpPr>
        <p:spPr bwMode="auto">
          <a:xfrm>
            <a:off x="7275513" y="1431925"/>
            <a:ext cx="682625" cy="0"/>
          </a:xfrm>
          <a:prstGeom prst="straightConnector1">
            <a:avLst/>
          </a:prstGeom>
          <a:noFill/>
          <a:ln w="12700">
            <a:solidFill>
              <a:schemeClr val="tx1"/>
            </a:solidFill>
            <a:round/>
            <a:headEnd/>
            <a:tailEnd type="triangle" w="med" len="med"/>
          </a:ln>
        </p:spPr>
      </p:cxnSp>
      <p:cxnSp>
        <p:nvCxnSpPr>
          <p:cNvPr id="20" name="AutoShape 18">
            <a:extLst>
              <a:ext uri="{FF2B5EF4-FFF2-40B4-BE49-F238E27FC236}">
                <a16:creationId xmlns:a16="http://schemas.microsoft.com/office/drawing/2014/main" id="{57EEA403-E47B-4645-A35D-3990B53F4E91}"/>
              </a:ext>
            </a:extLst>
          </p:cNvPr>
          <p:cNvCxnSpPr>
            <a:cxnSpLocks noChangeShapeType="1"/>
            <a:stCxn id="11" idx="0"/>
            <a:endCxn id="7" idx="1"/>
          </p:cNvCxnSpPr>
          <p:nvPr/>
        </p:nvCxnSpPr>
        <p:spPr bwMode="auto">
          <a:xfrm rot="-5400000">
            <a:off x="4614863" y="1263650"/>
            <a:ext cx="796925" cy="1133475"/>
          </a:xfrm>
          <a:prstGeom prst="bentConnector2">
            <a:avLst/>
          </a:prstGeom>
          <a:noFill/>
          <a:ln w="12700">
            <a:solidFill>
              <a:schemeClr val="tx1"/>
            </a:solidFill>
            <a:miter lim="800000"/>
            <a:headEnd/>
            <a:tailEnd type="triangle" w="med" len="med"/>
          </a:ln>
        </p:spPr>
      </p:cxnSp>
      <p:sp>
        <p:nvSpPr>
          <p:cNvPr id="21" name="Rectangle 19">
            <a:extLst>
              <a:ext uri="{FF2B5EF4-FFF2-40B4-BE49-F238E27FC236}">
                <a16:creationId xmlns:a16="http://schemas.microsoft.com/office/drawing/2014/main" id="{49338855-9182-44ED-8D5A-9167A040C340}"/>
              </a:ext>
            </a:extLst>
          </p:cNvPr>
          <p:cNvSpPr>
            <a:spLocks noChangeArrowheads="1"/>
          </p:cNvSpPr>
          <p:nvPr/>
        </p:nvSpPr>
        <p:spPr bwMode="auto">
          <a:xfrm>
            <a:off x="5613400" y="5129213"/>
            <a:ext cx="1695450" cy="830262"/>
          </a:xfrm>
          <a:prstGeom prst="rect">
            <a:avLst/>
          </a:prstGeom>
          <a:solidFill>
            <a:schemeClr val="bg1"/>
          </a:solidFill>
          <a:ln w="25400">
            <a:solidFill>
              <a:schemeClr val="tx1"/>
            </a:solidFill>
            <a:prstDash val="dash"/>
            <a:miter lim="800000"/>
            <a:headEnd/>
            <a:tailEnd/>
          </a:ln>
        </p:spPr>
        <p:txBody>
          <a:bodyPr anchor="ctr"/>
          <a:lstStyle/>
          <a:p>
            <a:pPr algn="ctr"/>
            <a:r>
              <a:rPr lang="en-IE">
                <a:latin typeface="Garamond" panose="02020404030301010803" pitchFamily="18" charset="0"/>
              </a:rPr>
              <a:t>Colour Image Processing</a:t>
            </a:r>
            <a:endParaRPr lang="en-US">
              <a:latin typeface="Garamond" panose="02020404030301010803" pitchFamily="18" charset="0"/>
            </a:endParaRPr>
          </a:p>
        </p:txBody>
      </p:sp>
      <p:sp>
        <p:nvSpPr>
          <p:cNvPr id="22" name="Rectangle 20">
            <a:extLst>
              <a:ext uri="{FF2B5EF4-FFF2-40B4-BE49-F238E27FC236}">
                <a16:creationId xmlns:a16="http://schemas.microsoft.com/office/drawing/2014/main" id="{3448214B-FA1B-4C58-A21F-AD653D47A5B6}"/>
              </a:ext>
            </a:extLst>
          </p:cNvPr>
          <p:cNvSpPr>
            <a:spLocks noChangeArrowheads="1"/>
          </p:cNvSpPr>
          <p:nvPr/>
        </p:nvSpPr>
        <p:spPr bwMode="auto">
          <a:xfrm>
            <a:off x="7856538" y="5129213"/>
            <a:ext cx="1695450" cy="830262"/>
          </a:xfrm>
          <a:prstGeom prst="rect">
            <a:avLst/>
          </a:prstGeom>
          <a:solidFill>
            <a:schemeClr val="accent1"/>
          </a:solidFill>
          <a:ln w="38100">
            <a:solidFill>
              <a:schemeClr val="tx1"/>
            </a:solidFill>
            <a:prstDash val="dash"/>
            <a:miter lim="800000"/>
            <a:headEnd/>
            <a:tailEnd/>
          </a:ln>
        </p:spPr>
        <p:txBody>
          <a:bodyPr anchor="ctr"/>
          <a:lstStyle/>
          <a:p>
            <a:pPr algn="ctr"/>
            <a:r>
              <a:rPr lang="en-IE">
                <a:latin typeface="Garamond" panose="02020404030301010803" pitchFamily="18" charset="0"/>
              </a:rPr>
              <a:t>Image Compression</a:t>
            </a:r>
            <a:endParaRPr lang="en-US">
              <a:latin typeface="Garamond" panose="02020404030301010803" pitchFamily="18" charset="0"/>
            </a:endParaRPr>
          </a:p>
        </p:txBody>
      </p:sp>
      <p:pic>
        <p:nvPicPr>
          <p:cNvPr id="23" name="Picture 21">
            <a:extLst>
              <a:ext uri="{FF2B5EF4-FFF2-40B4-BE49-F238E27FC236}">
                <a16:creationId xmlns:a16="http://schemas.microsoft.com/office/drawing/2014/main" id="{A7314E51-6D18-4D25-B093-543EFCDA18E0}"/>
              </a:ext>
            </a:extLst>
          </p:cNvPr>
          <p:cNvPicPr>
            <a:picLocks noChangeAspect="1" noChangeArrowheads="1"/>
          </p:cNvPicPr>
          <p:nvPr/>
        </p:nvPicPr>
        <p:blipFill>
          <a:blip r:embed="rId2" cstate="print"/>
          <a:srcRect/>
          <a:stretch>
            <a:fillRect/>
          </a:stretch>
        </p:blipFill>
        <p:spPr bwMode="auto">
          <a:xfrm>
            <a:off x="6043613" y="1965325"/>
            <a:ext cx="3130550" cy="2963863"/>
          </a:xfrm>
          <a:prstGeom prst="rect">
            <a:avLst/>
          </a:prstGeom>
          <a:noFill/>
          <a:ln w="12700">
            <a:noFill/>
            <a:miter lim="800000"/>
            <a:headEnd/>
            <a:tailEnd/>
          </a:ln>
        </p:spPr>
      </p:pic>
      <p:sp>
        <p:nvSpPr>
          <p:cNvPr id="26" name="Title 50">
            <a:extLst>
              <a:ext uri="{FF2B5EF4-FFF2-40B4-BE49-F238E27FC236}">
                <a16:creationId xmlns:a16="http://schemas.microsoft.com/office/drawing/2014/main" id="{9C7DDF9E-D8EE-4222-A50B-AD211ECC11C5}"/>
              </a:ext>
            </a:extLst>
          </p:cNvPr>
          <p:cNvSpPr>
            <a:spLocks noGrp="1"/>
          </p:cNvSpPr>
          <p:nvPr>
            <p:ph type="title"/>
          </p:nvPr>
        </p:nvSpPr>
        <p:spPr>
          <a:xfrm>
            <a:off x="252919" y="1123837"/>
            <a:ext cx="2947482" cy="4601183"/>
          </a:xfrm>
        </p:spPr>
        <p:txBody>
          <a:bodyPr/>
          <a:lstStyle/>
          <a:p>
            <a:r>
              <a:rPr lang="en-US" dirty="0">
                <a:latin typeface="Garamond" panose="02020404030301010803" pitchFamily="18" charset="0"/>
              </a:rPr>
              <a:t>Stages in Image Processing</a:t>
            </a:r>
            <a:endParaRPr lang="en-IN" dirty="0">
              <a:latin typeface="Garamond" panose="02020404030301010803" pitchFamily="18" charset="0"/>
            </a:endParaRPr>
          </a:p>
        </p:txBody>
      </p:sp>
    </p:spTree>
    <p:extLst>
      <p:ext uri="{BB962C8B-B14F-4D97-AF65-F5344CB8AC3E}">
        <p14:creationId xmlns:p14="http://schemas.microsoft.com/office/powerpoint/2010/main" val="2708108673"/>
      </p:ext>
    </p:extLst>
  </p:cSld>
  <p:clrMapOvr>
    <a:masterClrMapping/>
  </p:clrMapOvr>
  <mc:AlternateContent xmlns:mc="http://schemas.openxmlformats.org/markup-compatibility/2006" xmlns:p14="http://schemas.microsoft.com/office/powerpoint/2010/main">
    <mc:Choice Requires="p14">
      <p:transition spd="slow" p14:dur="6750" advClick="0"/>
    </mc:Choice>
    <mc:Fallback xmlns="">
      <p:transition spd="slow" advClick="0"/>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B7CC6D0-3D09-4EB4-A14C-FE431DC77A3E}"/>
              </a:ext>
            </a:extLst>
          </p:cNvPr>
          <p:cNvSpPr>
            <a:spLocks noGrp="1"/>
          </p:cNvSpPr>
          <p:nvPr>
            <p:ph type="sldNum" sz="quarter" idx="12"/>
          </p:nvPr>
        </p:nvSpPr>
        <p:spPr/>
        <p:txBody>
          <a:bodyPr/>
          <a:lstStyle/>
          <a:p>
            <a:fld id="{F05E57AE-C7CB-4E1B-849C-35869BC6D3B3}" type="slidenum">
              <a:rPr lang="en-US" smtClean="0">
                <a:latin typeface="Garamond" panose="02020404030301010803" pitchFamily="18" charset="0"/>
              </a:rPr>
              <a:t>74</a:t>
            </a:fld>
            <a:endParaRPr lang="en-US">
              <a:latin typeface="Garamond" panose="02020404030301010803" pitchFamily="18" charset="0"/>
            </a:endParaRPr>
          </a:p>
        </p:txBody>
      </p:sp>
      <p:sp>
        <p:nvSpPr>
          <p:cNvPr id="6" name="Rectangle 4">
            <a:extLst>
              <a:ext uri="{FF2B5EF4-FFF2-40B4-BE49-F238E27FC236}">
                <a16:creationId xmlns:a16="http://schemas.microsoft.com/office/drawing/2014/main" id="{6583AFD2-12EA-46E2-B317-51D64D23946E}"/>
              </a:ext>
            </a:extLst>
          </p:cNvPr>
          <p:cNvSpPr>
            <a:spLocks noChangeArrowheads="1"/>
          </p:cNvSpPr>
          <p:nvPr/>
        </p:nvSpPr>
        <p:spPr bwMode="auto">
          <a:xfrm>
            <a:off x="3675063" y="3216275"/>
            <a:ext cx="1695450" cy="830263"/>
          </a:xfrm>
          <a:prstGeom prst="rect">
            <a:avLst/>
          </a:prstGeom>
          <a:solidFill>
            <a:schemeClr val="bg1"/>
          </a:solidFill>
          <a:ln w="12700">
            <a:solidFill>
              <a:schemeClr val="tx1"/>
            </a:solidFill>
            <a:miter lim="800000"/>
            <a:headEnd/>
            <a:tailEnd/>
          </a:ln>
        </p:spPr>
        <p:txBody>
          <a:bodyPr anchor="ctr"/>
          <a:lstStyle/>
          <a:p>
            <a:pPr algn="ctr"/>
            <a:r>
              <a:rPr lang="en-IE">
                <a:latin typeface="Garamond" panose="02020404030301010803" pitchFamily="18" charset="0"/>
              </a:rPr>
              <a:t>Image Acquisition</a:t>
            </a:r>
            <a:endParaRPr lang="en-US">
              <a:latin typeface="Garamond" panose="02020404030301010803" pitchFamily="18" charset="0"/>
            </a:endParaRPr>
          </a:p>
        </p:txBody>
      </p:sp>
      <p:sp>
        <p:nvSpPr>
          <p:cNvPr id="7" name="Rectangle 5">
            <a:extLst>
              <a:ext uri="{FF2B5EF4-FFF2-40B4-BE49-F238E27FC236}">
                <a16:creationId xmlns:a16="http://schemas.microsoft.com/office/drawing/2014/main" id="{B4F95EBD-24C3-460A-8D28-14A2738E9E18}"/>
              </a:ext>
            </a:extLst>
          </p:cNvPr>
          <p:cNvSpPr>
            <a:spLocks noChangeArrowheads="1"/>
          </p:cNvSpPr>
          <p:nvPr/>
        </p:nvSpPr>
        <p:spPr bwMode="auto">
          <a:xfrm>
            <a:off x="5656263" y="879475"/>
            <a:ext cx="1695450" cy="830263"/>
          </a:xfrm>
          <a:prstGeom prst="rect">
            <a:avLst/>
          </a:prstGeom>
          <a:solidFill>
            <a:schemeClr val="bg1"/>
          </a:solidFill>
          <a:ln w="12700">
            <a:solidFill>
              <a:schemeClr val="tx1"/>
            </a:solidFill>
            <a:miter lim="800000"/>
            <a:headEnd/>
            <a:tailEnd/>
          </a:ln>
        </p:spPr>
        <p:txBody>
          <a:bodyPr anchor="ctr"/>
          <a:lstStyle/>
          <a:p>
            <a:pPr algn="ctr"/>
            <a:r>
              <a:rPr lang="en-IE">
                <a:latin typeface="Garamond" panose="02020404030301010803" pitchFamily="18" charset="0"/>
              </a:rPr>
              <a:t>Image Restoration</a:t>
            </a:r>
            <a:endParaRPr lang="en-US">
              <a:latin typeface="Garamond" panose="02020404030301010803" pitchFamily="18" charset="0"/>
            </a:endParaRPr>
          </a:p>
        </p:txBody>
      </p:sp>
      <p:sp>
        <p:nvSpPr>
          <p:cNvPr id="8" name="Rectangle 6">
            <a:extLst>
              <a:ext uri="{FF2B5EF4-FFF2-40B4-BE49-F238E27FC236}">
                <a16:creationId xmlns:a16="http://schemas.microsoft.com/office/drawing/2014/main" id="{374A244D-9FB1-4BA5-BEDB-DBA4ADD1B2CC}"/>
              </a:ext>
            </a:extLst>
          </p:cNvPr>
          <p:cNvSpPr>
            <a:spLocks noChangeArrowheads="1"/>
          </p:cNvSpPr>
          <p:nvPr/>
        </p:nvSpPr>
        <p:spPr bwMode="auto">
          <a:xfrm>
            <a:off x="8034338" y="879475"/>
            <a:ext cx="1695450" cy="830263"/>
          </a:xfrm>
          <a:prstGeom prst="rect">
            <a:avLst/>
          </a:prstGeom>
          <a:solidFill>
            <a:schemeClr val="bg1"/>
          </a:solidFill>
          <a:ln w="12700">
            <a:solidFill>
              <a:schemeClr val="tx1"/>
            </a:solidFill>
            <a:miter lim="800000"/>
            <a:headEnd/>
            <a:tailEnd/>
          </a:ln>
        </p:spPr>
        <p:txBody>
          <a:bodyPr anchor="ctr"/>
          <a:lstStyle/>
          <a:p>
            <a:pPr algn="ctr"/>
            <a:r>
              <a:rPr lang="en-IE">
                <a:latin typeface="Garamond" panose="02020404030301010803" pitchFamily="18" charset="0"/>
              </a:rPr>
              <a:t>Morphological Processing</a:t>
            </a:r>
            <a:endParaRPr lang="en-US">
              <a:latin typeface="Garamond" panose="02020404030301010803" pitchFamily="18" charset="0"/>
            </a:endParaRPr>
          </a:p>
        </p:txBody>
      </p:sp>
      <p:sp>
        <p:nvSpPr>
          <p:cNvPr id="9" name="Rectangle 7">
            <a:extLst>
              <a:ext uri="{FF2B5EF4-FFF2-40B4-BE49-F238E27FC236}">
                <a16:creationId xmlns:a16="http://schemas.microsoft.com/office/drawing/2014/main" id="{FA42E853-A67F-4828-850C-7E6C07B110CD}"/>
              </a:ext>
            </a:extLst>
          </p:cNvPr>
          <p:cNvSpPr>
            <a:spLocks noChangeArrowheads="1"/>
          </p:cNvSpPr>
          <p:nvPr/>
        </p:nvSpPr>
        <p:spPr bwMode="auto">
          <a:xfrm>
            <a:off x="10001250" y="2092325"/>
            <a:ext cx="1695450" cy="830263"/>
          </a:xfrm>
          <a:prstGeom prst="rect">
            <a:avLst/>
          </a:prstGeom>
          <a:solidFill>
            <a:schemeClr val="bg1"/>
          </a:solidFill>
          <a:ln w="12700">
            <a:solidFill>
              <a:schemeClr val="tx1"/>
            </a:solidFill>
            <a:miter lim="800000"/>
            <a:headEnd/>
            <a:tailEnd/>
          </a:ln>
        </p:spPr>
        <p:txBody>
          <a:bodyPr anchor="ctr"/>
          <a:lstStyle/>
          <a:p>
            <a:pPr algn="ctr"/>
            <a:r>
              <a:rPr lang="en-IE">
                <a:latin typeface="Garamond" panose="02020404030301010803" pitchFamily="18" charset="0"/>
              </a:rPr>
              <a:t>Segmentation</a:t>
            </a:r>
            <a:endParaRPr lang="en-US">
              <a:latin typeface="Garamond" panose="02020404030301010803" pitchFamily="18" charset="0"/>
            </a:endParaRPr>
          </a:p>
        </p:txBody>
      </p:sp>
      <p:sp>
        <p:nvSpPr>
          <p:cNvPr id="10" name="Rectangle 8">
            <a:extLst>
              <a:ext uri="{FF2B5EF4-FFF2-40B4-BE49-F238E27FC236}">
                <a16:creationId xmlns:a16="http://schemas.microsoft.com/office/drawing/2014/main" id="{C1A9D001-5C91-41A3-9988-2B7C713B41DB}"/>
              </a:ext>
            </a:extLst>
          </p:cNvPr>
          <p:cNvSpPr>
            <a:spLocks noChangeArrowheads="1"/>
          </p:cNvSpPr>
          <p:nvPr/>
        </p:nvSpPr>
        <p:spPr bwMode="auto">
          <a:xfrm>
            <a:off x="10001250" y="4340225"/>
            <a:ext cx="1695450" cy="830263"/>
          </a:xfrm>
          <a:prstGeom prst="rect">
            <a:avLst/>
          </a:prstGeom>
          <a:solidFill>
            <a:schemeClr val="bg1"/>
          </a:solidFill>
          <a:ln w="12700">
            <a:solidFill>
              <a:schemeClr val="tx1"/>
            </a:solidFill>
            <a:miter lim="800000"/>
            <a:headEnd/>
            <a:tailEnd/>
          </a:ln>
        </p:spPr>
        <p:txBody>
          <a:bodyPr anchor="ctr"/>
          <a:lstStyle/>
          <a:p>
            <a:pPr algn="ctr"/>
            <a:r>
              <a:rPr lang="en-IE" sz="1700">
                <a:latin typeface="Garamond" panose="02020404030301010803" pitchFamily="18" charset="0"/>
              </a:rPr>
              <a:t>Representation &amp; Description</a:t>
            </a:r>
            <a:endParaRPr lang="en-US" sz="1700">
              <a:latin typeface="Garamond" panose="02020404030301010803" pitchFamily="18" charset="0"/>
            </a:endParaRPr>
          </a:p>
        </p:txBody>
      </p:sp>
      <p:sp>
        <p:nvSpPr>
          <p:cNvPr id="11" name="Rectangle 9">
            <a:extLst>
              <a:ext uri="{FF2B5EF4-FFF2-40B4-BE49-F238E27FC236}">
                <a16:creationId xmlns:a16="http://schemas.microsoft.com/office/drawing/2014/main" id="{DA62D3E7-5C7B-44F2-9F74-B024AB93E07E}"/>
              </a:ext>
            </a:extLst>
          </p:cNvPr>
          <p:cNvSpPr>
            <a:spLocks noChangeArrowheads="1"/>
          </p:cNvSpPr>
          <p:nvPr/>
        </p:nvSpPr>
        <p:spPr bwMode="auto">
          <a:xfrm>
            <a:off x="3675063" y="2092325"/>
            <a:ext cx="1695450" cy="830263"/>
          </a:xfrm>
          <a:prstGeom prst="rect">
            <a:avLst/>
          </a:prstGeom>
          <a:solidFill>
            <a:schemeClr val="bg1"/>
          </a:solidFill>
          <a:ln w="12700">
            <a:solidFill>
              <a:schemeClr val="tx1"/>
            </a:solidFill>
            <a:miter lim="800000"/>
            <a:headEnd/>
            <a:tailEnd/>
          </a:ln>
        </p:spPr>
        <p:txBody>
          <a:bodyPr anchor="ctr"/>
          <a:lstStyle/>
          <a:p>
            <a:pPr algn="ctr"/>
            <a:r>
              <a:rPr lang="en-IE">
                <a:latin typeface="Garamond" panose="02020404030301010803" pitchFamily="18" charset="0"/>
              </a:rPr>
              <a:t>Image Enhancement</a:t>
            </a:r>
            <a:endParaRPr lang="en-US">
              <a:latin typeface="Garamond" panose="02020404030301010803" pitchFamily="18" charset="0"/>
            </a:endParaRPr>
          </a:p>
        </p:txBody>
      </p:sp>
      <p:sp>
        <p:nvSpPr>
          <p:cNvPr id="12" name="Rectangle 10">
            <a:extLst>
              <a:ext uri="{FF2B5EF4-FFF2-40B4-BE49-F238E27FC236}">
                <a16:creationId xmlns:a16="http://schemas.microsoft.com/office/drawing/2014/main" id="{0A02AA33-B885-4A1A-851C-AD87E96F5647}"/>
              </a:ext>
            </a:extLst>
          </p:cNvPr>
          <p:cNvSpPr>
            <a:spLocks noChangeArrowheads="1"/>
          </p:cNvSpPr>
          <p:nvPr/>
        </p:nvSpPr>
        <p:spPr bwMode="auto">
          <a:xfrm>
            <a:off x="10001250" y="3216275"/>
            <a:ext cx="1695450" cy="830263"/>
          </a:xfrm>
          <a:prstGeom prst="rect">
            <a:avLst/>
          </a:prstGeom>
          <a:solidFill>
            <a:schemeClr val="bg1"/>
          </a:solidFill>
          <a:ln w="12700">
            <a:solidFill>
              <a:schemeClr val="tx1"/>
            </a:solidFill>
            <a:miter lim="800000"/>
            <a:headEnd/>
            <a:tailEnd/>
          </a:ln>
        </p:spPr>
        <p:txBody>
          <a:bodyPr anchor="ctr"/>
          <a:lstStyle/>
          <a:p>
            <a:pPr algn="ctr"/>
            <a:r>
              <a:rPr lang="en-IE" sz="1700">
                <a:latin typeface="Garamond" panose="02020404030301010803" pitchFamily="18" charset="0"/>
              </a:rPr>
              <a:t>Object Recognition</a:t>
            </a:r>
            <a:endParaRPr lang="en-US" sz="1700">
              <a:latin typeface="Garamond" panose="02020404030301010803" pitchFamily="18" charset="0"/>
            </a:endParaRPr>
          </a:p>
        </p:txBody>
      </p:sp>
      <p:sp>
        <p:nvSpPr>
          <p:cNvPr id="13" name="Text Box 11">
            <a:extLst>
              <a:ext uri="{FF2B5EF4-FFF2-40B4-BE49-F238E27FC236}">
                <a16:creationId xmlns:a16="http://schemas.microsoft.com/office/drawing/2014/main" id="{7301C06B-8C33-4D90-83ED-ECFDB5A3647E}"/>
              </a:ext>
            </a:extLst>
          </p:cNvPr>
          <p:cNvSpPr txBox="1">
            <a:spLocks noChangeArrowheads="1"/>
          </p:cNvSpPr>
          <p:nvPr/>
        </p:nvSpPr>
        <p:spPr bwMode="auto">
          <a:xfrm>
            <a:off x="3648991" y="4570690"/>
            <a:ext cx="1747594" cy="369332"/>
          </a:xfrm>
          <a:prstGeom prst="rect">
            <a:avLst/>
          </a:prstGeom>
          <a:noFill/>
          <a:ln w="12700">
            <a:noFill/>
            <a:miter lim="800000"/>
            <a:headEnd/>
            <a:tailEnd/>
          </a:ln>
        </p:spPr>
        <p:txBody>
          <a:bodyPr wrap="none">
            <a:spAutoFit/>
          </a:bodyPr>
          <a:lstStyle/>
          <a:p>
            <a:r>
              <a:rPr lang="en-IE">
                <a:latin typeface="Garamond" panose="02020404030301010803" pitchFamily="18" charset="0"/>
              </a:rPr>
              <a:t>Problem Domain</a:t>
            </a:r>
            <a:endParaRPr lang="en-US">
              <a:latin typeface="Garamond" panose="02020404030301010803" pitchFamily="18" charset="0"/>
            </a:endParaRPr>
          </a:p>
        </p:txBody>
      </p:sp>
      <p:cxnSp>
        <p:nvCxnSpPr>
          <p:cNvPr id="14" name="AutoShape 12">
            <a:extLst>
              <a:ext uri="{FF2B5EF4-FFF2-40B4-BE49-F238E27FC236}">
                <a16:creationId xmlns:a16="http://schemas.microsoft.com/office/drawing/2014/main" id="{2DF35500-3277-4D21-8399-81BC9194E39E}"/>
              </a:ext>
            </a:extLst>
          </p:cNvPr>
          <p:cNvCxnSpPr>
            <a:cxnSpLocks noChangeShapeType="1"/>
            <a:stCxn id="13" idx="0"/>
            <a:endCxn id="6" idx="2"/>
          </p:cNvCxnSpPr>
          <p:nvPr/>
        </p:nvCxnSpPr>
        <p:spPr bwMode="auto">
          <a:xfrm flipV="1">
            <a:off x="4522788" y="4046538"/>
            <a:ext cx="0" cy="524152"/>
          </a:xfrm>
          <a:prstGeom prst="straightConnector1">
            <a:avLst/>
          </a:prstGeom>
          <a:noFill/>
          <a:ln w="12700">
            <a:solidFill>
              <a:schemeClr val="tx1"/>
            </a:solidFill>
            <a:round/>
            <a:headEnd/>
            <a:tailEnd type="triangle" w="med" len="med"/>
          </a:ln>
        </p:spPr>
      </p:cxnSp>
      <p:cxnSp>
        <p:nvCxnSpPr>
          <p:cNvPr id="15" name="AutoShape 13">
            <a:extLst>
              <a:ext uri="{FF2B5EF4-FFF2-40B4-BE49-F238E27FC236}">
                <a16:creationId xmlns:a16="http://schemas.microsoft.com/office/drawing/2014/main" id="{A2BB85D6-59E6-4256-A2B7-290070943F26}"/>
              </a:ext>
            </a:extLst>
          </p:cNvPr>
          <p:cNvCxnSpPr>
            <a:cxnSpLocks noChangeShapeType="1"/>
            <a:stCxn id="6" idx="0"/>
            <a:endCxn id="11" idx="2"/>
          </p:cNvCxnSpPr>
          <p:nvPr/>
        </p:nvCxnSpPr>
        <p:spPr bwMode="auto">
          <a:xfrm rot="-5400000">
            <a:off x="4375944" y="3069432"/>
            <a:ext cx="293687" cy="0"/>
          </a:xfrm>
          <a:prstGeom prst="straightConnector1">
            <a:avLst/>
          </a:prstGeom>
          <a:noFill/>
          <a:ln w="12700">
            <a:solidFill>
              <a:schemeClr val="tx1"/>
            </a:solidFill>
            <a:round/>
            <a:headEnd/>
            <a:tailEnd type="triangle" w="med" len="med"/>
          </a:ln>
        </p:spPr>
      </p:cxnSp>
      <p:cxnSp>
        <p:nvCxnSpPr>
          <p:cNvPr id="16" name="AutoShape 14">
            <a:extLst>
              <a:ext uri="{FF2B5EF4-FFF2-40B4-BE49-F238E27FC236}">
                <a16:creationId xmlns:a16="http://schemas.microsoft.com/office/drawing/2014/main" id="{06E50EE6-D3D7-4CD7-8640-F4DA50B4C601}"/>
              </a:ext>
            </a:extLst>
          </p:cNvPr>
          <p:cNvCxnSpPr>
            <a:cxnSpLocks noChangeShapeType="1"/>
            <a:stCxn id="12" idx="2"/>
            <a:endCxn id="10" idx="0"/>
          </p:cNvCxnSpPr>
          <p:nvPr/>
        </p:nvCxnSpPr>
        <p:spPr bwMode="auto">
          <a:xfrm rot="5400000">
            <a:off x="10702131" y="4193382"/>
            <a:ext cx="293687" cy="0"/>
          </a:xfrm>
          <a:prstGeom prst="straightConnector1">
            <a:avLst/>
          </a:prstGeom>
          <a:noFill/>
          <a:ln w="12700">
            <a:solidFill>
              <a:schemeClr val="tx1"/>
            </a:solidFill>
            <a:round/>
            <a:headEnd/>
            <a:tailEnd type="triangle" w="med" len="med"/>
          </a:ln>
        </p:spPr>
      </p:cxnSp>
      <p:cxnSp>
        <p:nvCxnSpPr>
          <p:cNvPr id="17" name="AutoShape 15">
            <a:extLst>
              <a:ext uri="{FF2B5EF4-FFF2-40B4-BE49-F238E27FC236}">
                <a16:creationId xmlns:a16="http://schemas.microsoft.com/office/drawing/2014/main" id="{616E7906-56D6-4E08-AE17-FF4408EFBE2D}"/>
              </a:ext>
            </a:extLst>
          </p:cNvPr>
          <p:cNvCxnSpPr>
            <a:cxnSpLocks noChangeShapeType="1"/>
            <a:stCxn id="9" idx="2"/>
            <a:endCxn id="12" idx="0"/>
          </p:cNvCxnSpPr>
          <p:nvPr/>
        </p:nvCxnSpPr>
        <p:spPr bwMode="auto">
          <a:xfrm rot="5400000">
            <a:off x="10702131" y="3069432"/>
            <a:ext cx="293687" cy="0"/>
          </a:xfrm>
          <a:prstGeom prst="straightConnector1">
            <a:avLst/>
          </a:prstGeom>
          <a:noFill/>
          <a:ln w="12700">
            <a:solidFill>
              <a:schemeClr val="tx1"/>
            </a:solidFill>
            <a:round/>
            <a:headEnd/>
            <a:tailEnd type="triangle" w="med" len="med"/>
          </a:ln>
        </p:spPr>
      </p:cxnSp>
      <p:cxnSp>
        <p:nvCxnSpPr>
          <p:cNvPr id="18" name="AutoShape 16">
            <a:extLst>
              <a:ext uri="{FF2B5EF4-FFF2-40B4-BE49-F238E27FC236}">
                <a16:creationId xmlns:a16="http://schemas.microsoft.com/office/drawing/2014/main" id="{D8BBC880-997C-41D0-ACE6-6350DFC919B2}"/>
              </a:ext>
            </a:extLst>
          </p:cNvPr>
          <p:cNvCxnSpPr>
            <a:cxnSpLocks noChangeShapeType="1"/>
            <a:stCxn id="8" idx="3"/>
            <a:endCxn id="9" idx="0"/>
          </p:cNvCxnSpPr>
          <p:nvPr/>
        </p:nvCxnSpPr>
        <p:spPr bwMode="auto">
          <a:xfrm>
            <a:off x="9729788" y="1295400"/>
            <a:ext cx="1119187" cy="796925"/>
          </a:xfrm>
          <a:prstGeom prst="bentConnector2">
            <a:avLst/>
          </a:prstGeom>
          <a:noFill/>
          <a:ln w="12700">
            <a:solidFill>
              <a:schemeClr val="tx1"/>
            </a:solidFill>
            <a:miter lim="800000"/>
            <a:headEnd/>
            <a:tailEnd type="triangle" w="med" len="med"/>
          </a:ln>
        </p:spPr>
      </p:cxnSp>
      <p:cxnSp>
        <p:nvCxnSpPr>
          <p:cNvPr id="19" name="AutoShape 17">
            <a:extLst>
              <a:ext uri="{FF2B5EF4-FFF2-40B4-BE49-F238E27FC236}">
                <a16:creationId xmlns:a16="http://schemas.microsoft.com/office/drawing/2014/main" id="{8080AD85-09F9-40BE-80CB-08D1E06B5369}"/>
              </a:ext>
            </a:extLst>
          </p:cNvPr>
          <p:cNvCxnSpPr>
            <a:cxnSpLocks noChangeShapeType="1"/>
            <a:stCxn id="7" idx="3"/>
            <a:endCxn id="8" idx="1"/>
          </p:cNvCxnSpPr>
          <p:nvPr/>
        </p:nvCxnSpPr>
        <p:spPr bwMode="auto">
          <a:xfrm>
            <a:off x="7351713" y="1295400"/>
            <a:ext cx="682625" cy="0"/>
          </a:xfrm>
          <a:prstGeom prst="straightConnector1">
            <a:avLst/>
          </a:prstGeom>
          <a:noFill/>
          <a:ln w="12700">
            <a:solidFill>
              <a:schemeClr val="tx1"/>
            </a:solidFill>
            <a:round/>
            <a:headEnd/>
            <a:tailEnd type="triangle" w="med" len="med"/>
          </a:ln>
        </p:spPr>
      </p:cxnSp>
      <p:cxnSp>
        <p:nvCxnSpPr>
          <p:cNvPr id="20" name="AutoShape 18">
            <a:extLst>
              <a:ext uri="{FF2B5EF4-FFF2-40B4-BE49-F238E27FC236}">
                <a16:creationId xmlns:a16="http://schemas.microsoft.com/office/drawing/2014/main" id="{3E3EEF28-CF07-45DF-8889-335858D5FC31}"/>
              </a:ext>
            </a:extLst>
          </p:cNvPr>
          <p:cNvCxnSpPr>
            <a:cxnSpLocks noChangeShapeType="1"/>
            <a:stCxn id="11" idx="0"/>
            <a:endCxn id="7" idx="1"/>
          </p:cNvCxnSpPr>
          <p:nvPr/>
        </p:nvCxnSpPr>
        <p:spPr bwMode="auto">
          <a:xfrm rot="-5400000">
            <a:off x="4691063" y="1127125"/>
            <a:ext cx="796925" cy="1133475"/>
          </a:xfrm>
          <a:prstGeom prst="bentConnector2">
            <a:avLst/>
          </a:prstGeom>
          <a:noFill/>
          <a:ln w="12700">
            <a:solidFill>
              <a:schemeClr val="tx1"/>
            </a:solidFill>
            <a:miter lim="800000"/>
            <a:headEnd/>
            <a:tailEnd type="triangle" w="med" len="med"/>
          </a:ln>
        </p:spPr>
      </p:cxnSp>
      <p:sp>
        <p:nvSpPr>
          <p:cNvPr id="21" name="Rectangle 19">
            <a:extLst>
              <a:ext uri="{FF2B5EF4-FFF2-40B4-BE49-F238E27FC236}">
                <a16:creationId xmlns:a16="http://schemas.microsoft.com/office/drawing/2014/main" id="{2FD65F4D-0413-4B61-AEA5-BF0877785D3F}"/>
              </a:ext>
            </a:extLst>
          </p:cNvPr>
          <p:cNvSpPr>
            <a:spLocks noChangeArrowheads="1"/>
          </p:cNvSpPr>
          <p:nvPr/>
        </p:nvSpPr>
        <p:spPr bwMode="auto">
          <a:xfrm>
            <a:off x="5689600" y="4992688"/>
            <a:ext cx="1695450" cy="830262"/>
          </a:xfrm>
          <a:prstGeom prst="rect">
            <a:avLst/>
          </a:prstGeom>
          <a:solidFill>
            <a:schemeClr val="accent1"/>
          </a:solidFill>
          <a:ln w="38100">
            <a:solidFill>
              <a:schemeClr val="tx1"/>
            </a:solidFill>
            <a:prstDash val="dash"/>
            <a:miter lim="800000"/>
            <a:headEnd/>
            <a:tailEnd/>
          </a:ln>
        </p:spPr>
        <p:txBody>
          <a:bodyPr anchor="ctr"/>
          <a:lstStyle/>
          <a:p>
            <a:pPr algn="ctr"/>
            <a:r>
              <a:rPr lang="en-IE">
                <a:latin typeface="Garamond" panose="02020404030301010803" pitchFamily="18" charset="0"/>
              </a:rPr>
              <a:t>Colour Image Processing</a:t>
            </a:r>
            <a:endParaRPr lang="en-US">
              <a:latin typeface="Garamond" panose="02020404030301010803" pitchFamily="18" charset="0"/>
            </a:endParaRPr>
          </a:p>
        </p:txBody>
      </p:sp>
      <p:sp>
        <p:nvSpPr>
          <p:cNvPr id="22" name="Rectangle 20">
            <a:extLst>
              <a:ext uri="{FF2B5EF4-FFF2-40B4-BE49-F238E27FC236}">
                <a16:creationId xmlns:a16="http://schemas.microsoft.com/office/drawing/2014/main" id="{2C874882-0988-4326-A16F-0E0979BDD826}"/>
              </a:ext>
            </a:extLst>
          </p:cNvPr>
          <p:cNvSpPr>
            <a:spLocks noChangeArrowheads="1"/>
          </p:cNvSpPr>
          <p:nvPr/>
        </p:nvSpPr>
        <p:spPr bwMode="auto">
          <a:xfrm>
            <a:off x="7932738" y="4992688"/>
            <a:ext cx="1695450" cy="830262"/>
          </a:xfrm>
          <a:prstGeom prst="rect">
            <a:avLst/>
          </a:prstGeom>
          <a:solidFill>
            <a:schemeClr val="bg1"/>
          </a:solidFill>
          <a:ln w="25400">
            <a:solidFill>
              <a:schemeClr val="tx1"/>
            </a:solidFill>
            <a:prstDash val="dash"/>
            <a:miter lim="800000"/>
            <a:headEnd/>
            <a:tailEnd/>
          </a:ln>
        </p:spPr>
        <p:txBody>
          <a:bodyPr anchor="ctr"/>
          <a:lstStyle/>
          <a:p>
            <a:pPr algn="ctr"/>
            <a:r>
              <a:rPr lang="en-IE">
                <a:latin typeface="Garamond" panose="02020404030301010803" pitchFamily="18" charset="0"/>
              </a:rPr>
              <a:t>Image Compression</a:t>
            </a:r>
            <a:endParaRPr lang="en-US">
              <a:latin typeface="Garamond" panose="02020404030301010803" pitchFamily="18" charset="0"/>
            </a:endParaRPr>
          </a:p>
        </p:txBody>
      </p:sp>
      <p:pic>
        <p:nvPicPr>
          <p:cNvPr id="23" name="Picture 22">
            <a:extLst>
              <a:ext uri="{FF2B5EF4-FFF2-40B4-BE49-F238E27FC236}">
                <a16:creationId xmlns:a16="http://schemas.microsoft.com/office/drawing/2014/main" id="{422D1F5B-AABE-46ED-A5B2-1D65E0865DF2}"/>
              </a:ext>
            </a:extLst>
          </p:cNvPr>
          <p:cNvPicPr>
            <a:picLocks noChangeAspect="1" noChangeArrowheads="1"/>
          </p:cNvPicPr>
          <p:nvPr/>
        </p:nvPicPr>
        <p:blipFill>
          <a:blip r:embed="rId2" cstate="print"/>
          <a:srcRect b="26692"/>
          <a:stretch>
            <a:fillRect/>
          </a:stretch>
        </p:blipFill>
        <p:spPr bwMode="auto">
          <a:xfrm>
            <a:off x="5440363" y="2001838"/>
            <a:ext cx="4491037" cy="2152650"/>
          </a:xfrm>
          <a:prstGeom prst="rect">
            <a:avLst/>
          </a:prstGeom>
          <a:noFill/>
          <a:ln w="9525">
            <a:noFill/>
            <a:miter lim="800000"/>
            <a:headEnd/>
            <a:tailEnd/>
          </a:ln>
        </p:spPr>
      </p:pic>
      <p:sp>
        <p:nvSpPr>
          <p:cNvPr id="26" name="Title 50">
            <a:extLst>
              <a:ext uri="{FF2B5EF4-FFF2-40B4-BE49-F238E27FC236}">
                <a16:creationId xmlns:a16="http://schemas.microsoft.com/office/drawing/2014/main" id="{38937D6D-BB87-4C17-84DE-D875B2540F7F}"/>
              </a:ext>
            </a:extLst>
          </p:cNvPr>
          <p:cNvSpPr>
            <a:spLocks noGrp="1"/>
          </p:cNvSpPr>
          <p:nvPr>
            <p:ph type="title"/>
          </p:nvPr>
        </p:nvSpPr>
        <p:spPr>
          <a:xfrm>
            <a:off x="252919" y="1123837"/>
            <a:ext cx="2947482" cy="4601183"/>
          </a:xfrm>
        </p:spPr>
        <p:txBody>
          <a:bodyPr/>
          <a:lstStyle/>
          <a:p>
            <a:r>
              <a:rPr lang="en-US" dirty="0">
                <a:latin typeface="Garamond" panose="02020404030301010803" pitchFamily="18" charset="0"/>
              </a:rPr>
              <a:t>Stages in Image Processing</a:t>
            </a:r>
            <a:endParaRPr lang="en-IN" dirty="0">
              <a:latin typeface="Garamond" panose="02020404030301010803" pitchFamily="18" charset="0"/>
            </a:endParaRPr>
          </a:p>
        </p:txBody>
      </p:sp>
    </p:spTree>
    <p:extLst>
      <p:ext uri="{BB962C8B-B14F-4D97-AF65-F5344CB8AC3E}">
        <p14:creationId xmlns:p14="http://schemas.microsoft.com/office/powerpoint/2010/main" val="2432760755"/>
      </p:ext>
    </p:extLst>
  </p:cSld>
  <p:clrMapOvr>
    <a:masterClrMapping/>
  </p:clrMapOvr>
  <mc:AlternateContent xmlns:mc="http://schemas.openxmlformats.org/markup-compatibility/2006" xmlns:p14="http://schemas.microsoft.com/office/powerpoint/2010/main">
    <mc:Choice Requires="p14">
      <p:transition spd="slow" p14:dur="6750" advClick="0"/>
    </mc:Choice>
    <mc:Fallback xmlns="">
      <p:transition spd="slow" advClick="0"/>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Garamond" panose="02020404030301010803" pitchFamily="18" charset="0"/>
              </a:rPr>
              <a:t>Image Fundamentals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pPr algn="just"/>
                <a:r>
                  <a:rPr lang="en-US" dirty="0">
                    <a:latin typeface="Garamond" panose="02020404030301010803" pitchFamily="18" charset="0"/>
                  </a:rPr>
                  <a:t>An image maybe defined as a two-dimensional function, </a:t>
                </a:r>
                <a:r>
                  <a:rPr lang="en-US" b="1" dirty="0">
                    <a:latin typeface="Garamond" panose="02020404030301010803" pitchFamily="18" charset="0"/>
                  </a:rPr>
                  <a:t>f(</a:t>
                </a:r>
                <a:r>
                  <a:rPr lang="en-US" b="1" dirty="0" err="1">
                    <a:latin typeface="Garamond" panose="02020404030301010803" pitchFamily="18" charset="0"/>
                  </a:rPr>
                  <a:t>x,y</a:t>
                </a:r>
                <a:r>
                  <a:rPr lang="en-US" b="1" dirty="0">
                    <a:latin typeface="Garamond" panose="02020404030301010803" pitchFamily="18" charset="0"/>
                  </a:rPr>
                  <a:t>)</a:t>
                </a:r>
                <a:r>
                  <a:rPr lang="en-US" dirty="0">
                    <a:latin typeface="Garamond" panose="02020404030301010803" pitchFamily="18" charset="0"/>
                  </a:rPr>
                  <a:t> where </a:t>
                </a:r>
                <a:r>
                  <a:rPr lang="en-US" b="1" dirty="0">
                    <a:latin typeface="Garamond" panose="02020404030301010803" pitchFamily="18" charset="0"/>
                  </a:rPr>
                  <a:t>x</a:t>
                </a:r>
                <a:r>
                  <a:rPr lang="en-US" dirty="0">
                    <a:latin typeface="Garamond" panose="02020404030301010803" pitchFamily="18" charset="0"/>
                  </a:rPr>
                  <a:t> and </a:t>
                </a:r>
                <a:r>
                  <a:rPr lang="en-US" b="1" dirty="0">
                    <a:latin typeface="Garamond" panose="02020404030301010803" pitchFamily="18" charset="0"/>
                  </a:rPr>
                  <a:t>y </a:t>
                </a:r>
                <a:r>
                  <a:rPr lang="en-US" dirty="0">
                    <a:latin typeface="Garamond" panose="02020404030301010803" pitchFamily="18" charset="0"/>
                  </a:rPr>
                  <a:t>are spatial (plane) coordinates and the amplitude of f at any pair of coordinates </a:t>
                </a:r>
                <a:r>
                  <a:rPr lang="en-US" b="1" dirty="0">
                    <a:latin typeface="Garamond" panose="02020404030301010803" pitchFamily="18" charset="0"/>
                  </a:rPr>
                  <a:t>(</a:t>
                </a:r>
                <a:r>
                  <a:rPr lang="en-US" b="1" dirty="0" err="1">
                    <a:latin typeface="Garamond" panose="02020404030301010803" pitchFamily="18" charset="0"/>
                  </a:rPr>
                  <a:t>x,y</a:t>
                </a:r>
                <a:r>
                  <a:rPr lang="en-US" b="1" dirty="0">
                    <a:latin typeface="Garamond" panose="02020404030301010803" pitchFamily="18" charset="0"/>
                  </a:rPr>
                  <a:t>) </a:t>
                </a:r>
                <a:r>
                  <a:rPr lang="en-US" dirty="0">
                    <a:latin typeface="Garamond" panose="02020404030301010803" pitchFamily="18" charset="0"/>
                  </a:rPr>
                  <a:t>is called the intensity or gray level of the image at that point.</a:t>
                </a:r>
              </a:p>
              <a:p>
                <a:pPr algn="just"/>
                <a:r>
                  <a:rPr lang="en-US" dirty="0">
                    <a:latin typeface="Garamond" panose="02020404030301010803" pitchFamily="18" charset="0"/>
                  </a:rPr>
                  <a:t>A digital image is composed of a finite number of elements, each of which has a particular location and value. These elements are referred to as picture elements, image elements, pels and pixels.</a:t>
                </a:r>
              </a:p>
              <a:p>
                <a:pPr algn="just"/>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e>
                    </m:d>
                    <m:r>
                      <a:rPr lang="en-US" b="0" i="1" smtClean="0">
                        <a:latin typeface="Cambria Math" panose="02040503050406030204" pitchFamily="18" charset="0"/>
                      </a:rPr>
                      <m:t>=</m:t>
                    </m:r>
                    <m:r>
                      <a:rPr lang="en-US" b="0" i="1" smtClean="0">
                        <a:latin typeface="Cambria Math" panose="02040503050406030204" pitchFamily="18" charset="0"/>
                      </a:rPr>
                      <m:t>𝑖</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e>
                    </m:d>
                    <m:r>
                      <a:rPr lang="en-US" b="0" i="1" smtClean="0">
                        <a:latin typeface="Cambria Math" panose="02040503050406030204" pitchFamily="18" charset="0"/>
                      </a:rPr>
                      <m:t>∗</m:t>
                    </m:r>
                    <m:r>
                      <a:rPr lang="en-US" b="0" i="1" smtClean="0">
                        <a:latin typeface="Cambria Math" panose="02040503050406030204" pitchFamily="18" charset="0"/>
                      </a:rPr>
                      <m:t>𝑟</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oMath>
                </a14:m>
                <a:endParaRPr lang="en-US" dirty="0">
                  <a:latin typeface="Garamond" panose="02020404030301010803" pitchFamily="18" charset="0"/>
                </a:endParaRPr>
              </a:p>
              <a:p>
                <a:pPr algn="just"/>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e>
                    </m:d>
                    <m:r>
                      <a:rPr lang="en-US" b="0" i="0" smtClean="0">
                        <a:latin typeface="Cambria Math" panose="02040503050406030204" pitchFamily="18" charset="0"/>
                      </a:rPr>
                      <m:t>:</m:t>
                    </m:r>
                  </m:oMath>
                </a14:m>
                <a:r>
                  <a:rPr lang="en-US" dirty="0">
                    <a:latin typeface="Garamond" panose="02020404030301010803" pitchFamily="18" charset="0"/>
                  </a:rPr>
                  <a:t> intensity at the point (x , y)</a:t>
                </a:r>
              </a:p>
              <a:p>
                <a:pPr algn="just"/>
                <a14:m>
                  <m:oMath xmlns:m="http://schemas.openxmlformats.org/officeDocument/2006/math">
                    <m:r>
                      <a:rPr lang="en-US" b="0" i="1" smtClean="0">
                        <a:latin typeface="Cambria Math" panose="02040503050406030204" pitchFamily="18" charset="0"/>
                      </a:rPr>
                      <m:t>𝑖</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e>
                    </m:d>
                  </m:oMath>
                </a14:m>
                <a:r>
                  <a:rPr lang="en-US" dirty="0">
                    <a:latin typeface="Garamond" panose="02020404030301010803" pitchFamily="18" charset="0"/>
                  </a:rPr>
                  <a:t>: illumination at the point (x , y) </a:t>
                </a:r>
                <a14:m>
                  <m:oMath xmlns:m="http://schemas.openxmlformats.org/officeDocument/2006/math">
                    <m:r>
                      <a:rPr lang="en-US" i="1">
                        <a:latin typeface="Cambria Math" panose="02040503050406030204" pitchFamily="18" charset="0"/>
                      </a:rPr>
                      <m:t>0&lt;</m:t>
                    </m:r>
                    <m:r>
                      <a:rPr lang="en-US" b="0" i="1" smtClean="0">
                        <a:latin typeface="Cambria Math" panose="02040503050406030204" pitchFamily="18" charset="0"/>
                      </a:rPr>
                      <m:t>𝑖</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𝑦</m:t>
                        </m:r>
                      </m:e>
                    </m:d>
                    <m:r>
                      <a:rPr lang="en-US" i="1">
                        <a:latin typeface="Cambria Math" panose="02040503050406030204" pitchFamily="18" charset="0"/>
                      </a:rPr>
                      <m:t>&lt;</m:t>
                    </m:r>
                    <m:r>
                      <a:rPr lang="en-US" i="1" smtClean="0">
                        <a:latin typeface="Cambria Math" panose="02040503050406030204" pitchFamily="18" charset="0"/>
                      </a:rPr>
                      <m:t>∞</m:t>
                    </m:r>
                  </m:oMath>
                </a14:m>
                <a:endParaRPr lang="en-US" dirty="0">
                  <a:latin typeface="Garamond" panose="02020404030301010803" pitchFamily="18" charset="0"/>
                </a:endParaRPr>
              </a:p>
              <a:p>
                <a:pPr marL="0" indent="0" algn="just">
                  <a:buNone/>
                </a:pPr>
                <a:r>
                  <a:rPr lang="en-US" i="1" dirty="0">
                    <a:latin typeface="Garamond" panose="02020404030301010803" pitchFamily="18" charset="0"/>
                  </a:rPr>
                  <a:t>(the amount of source illumination incident on the scene)</a:t>
                </a:r>
                <a:endParaRPr lang="en-US" dirty="0">
                  <a:latin typeface="Garamond" panose="02020404030301010803" pitchFamily="18" charset="0"/>
                </a:endParaRPr>
              </a:p>
              <a:p>
                <a:pPr algn="just"/>
                <a14:m>
                  <m:oMath xmlns:m="http://schemas.openxmlformats.org/officeDocument/2006/math">
                    <m:r>
                      <a:rPr lang="en-US" b="0" i="1" smtClean="0">
                        <a:latin typeface="Cambria Math" panose="02040503050406030204" pitchFamily="18" charset="0"/>
                      </a:rPr>
                      <m:t>𝑟</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oMath>
                </a14:m>
                <a:r>
                  <a:rPr lang="en-US" dirty="0">
                    <a:latin typeface="Garamond" panose="02020404030301010803" pitchFamily="18" charset="0"/>
                  </a:rPr>
                  <a:t>: reflectance at the point (x , y) </a:t>
                </a:r>
                <a14:m>
                  <m:oMath xmlns:m="http://schemas.openxmlformats.org/officeDocument/2006/math">
                    <m:r>
                      <a:rPr lang="en-US" b="0" i="1" smtClean="0">
                        <a:latin typeface="Cambria Math" panose="02040503050406030204" pitchFamily="18" charset="0"/>
                      </a:rPr>
                      <m:t>0&lt;</m:t>
                    </m:r>
                    <m:r>
                      <a:rPr lang="en-US" b="0" i="1" smtClean="0">
                        <a:latin typeface="Cambria Math" panose="02040503050406030204" pitchFamily="18" charset="0"/>
                      </a:rPr>
                      <m:t>𝑟</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e>
                    </m:d>
                    <m:r>
                      <a:rPr lang="en-US" b="0" i="1" smtClean="0">
                        <a:latin typeface="Cambria Math" panose="02040503050406030204" pitchFamily="18" charset="0"/>
                      </a:rPr>
                      <m:t>&lt;1</m:t>
                    </m:r>
                  </m:oMath>
                </a14:m>
                <a:endParaRPr lang="en-US" dirty="0">
                  <a:latin typeface="Garamond" panose="02020404030301010803" pitchFamily="18" charset="0"/>
                </a:endParaRPr>
              </a:p>
              <a:p>
                <a:pPr marL="0" indent="0" algn="just">
                  <a:buNone/>
                </a:pPr>
                <a:r>
                  <a:rPr lang="en-US" i="1" dirty="0">
                    <a:latin typeface="Garamond" panose="02020404030301010803" pitchFamily="18" charset="0"/>
                  </a:rPr>
                  <a:t>(the amount of illumination reflected by the object)</a:t>
                </a:r>
              </a:p>
              <a:p>
                <a:pPr algn="just"/>
                <a:endParaRPr lang="en-US" dirty="0">
                  <a:latin typeface="Garamond" panose="02020404030301010803"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917" t="-1429" r="-833"/>
                </a:stretch>
              </a:blipFill>
            </p:spPr>
            <p:txBody>
              <a:bodyPr/>
              <a:lstStyle/>
              <a:p>
                <a:r>
                  <a:rPr lang="en-IN">
                    <a:noFill/>
                  </a:rPr>
                  <a:t> </a:t>
                </a:r>
              </a:p>
            </p:txBody>
          </p:sp>
        </mc:Fallback>
      </mc:AlternateContent>
      <p:grpSp>
        <p:nvGrpSpPr>
          <p:cNvPr id="7" name="Group 6">
            <a:extLst>
              <a:ext uri="{FF2B5EF4-FFF2-40B4-BE49-F238E27FC236}">
                <a16:creationId xmlns:a16="http://schemas.microsoft.com/office/drawing/2014/main" id="{CEB85B56-A73D-4262-BDC2-8462C69195EA}"/>
              </a:ext>
            </a:extLst>
          </p:cNvPr>
          <p:cNvGrpSpPr/>
          <p:nvPr/>
        </p:nvGrpSpPr>
        <p:grpSpPr>
          <a:xfrm>
            <a:off x="15629" y="46604"/>
            <a:ext cx="11074617" cy="693969"/>
            <a:chOff x="15629" y="46604"/>
            <a:chExt cx="11074617" cy="693969"/>
          </a:xfrm>
        </p:grpSpPr>
        <p:sp>
          <p:nvSpPr>
            <p:cNvPr id="8" name="Rectangle 7">
              <a:extLst>
                <a:ext uri="{FF2B5EF4-FFF2-40B4-BE49-F238E27FC236}">
                  <a16:creationId xmlns:a16="http://schemas.microsoft.com/office/drawing/2014/main" id="{DC98AC4A-4379-49C6-838B-97C12D58E580}"/>
                </a:ext>
              </a:extLst>
            </p:cNvPr>
            <p:cNvSpPr/>
            <p:nvPr/>
          </p:nvSpPr>
          <p:spPr>
            <a:xfrm>
              <a:off x="744972" y="208922"/>
              <a:ext cx="10345274" cy="369332"/>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lIns="91440" tIns="45720" rIns="91440" bIns="45720">
              <a:spAutoFit/>
              <a:scene3d>
                <a:camera prst="orthographicFront"/>
                <a:lightRig rig="threePt" dir="t"/>
              </a:scene3d>
              <a:sp3d extrusionH="57150">
                <a:bevelT w="38100" h="38100" prst="relaxedInset"/>
              </a:sp3d>
            </a:bodyPr>
            <a:lstStyle/>
            <a:p>
              <a:r>
                <a:rPr lang="en-US" b="1" cap="none" spc="0" dirty="0">
                  <a:ln w="0"/>
                  <a:solidFill>
                    <a:schemeClr val="tx1"/>
                  </a:solidFill>
                  <a:effectLst>
                    <a:outerShdw blurRad="50800" dist="38100" dir="2700000" algn="tl" rotWithShape="0">
                      <a:prstClr val="black">
                        <a:alpha val="40000"/>
                      </a:prstClr>
                    </a:outerShdw>
                  </a:effectLst>
                </a:rPr>
                <a:t>Department of Electronics and Communication Engineering, NIT Silchar </a:t>
              </a:r>
            </a:p>
          </p:txBody>
        </p:sp>
        <p:pic>
          <p:nvPicPr>
            <p:cNvPr id="9" name="Picture 8">
              <a:extLst>
                <a:ext uri="{FF2B5EF4-FFF2-40B4-BE49-F238E27FC236}">
                  <a16:creationId xmlns:a16="http://schemas.microsoft.com/office/drawing/2014/main" id="{F74EE9CF-9C62-46DF-87B1-7282C66F2F2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629" y="46604"/>
              <a:ext cx="729343" cy="69396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grpSp>
        <p:nvGrpSpPr>
          <p:cNvPr id="10" name="Group 9">
            <a:extLst>
              <a:ext uri="{FF2B5EF4-FFF2-40B4-BE49-F238E27FC236}">
                <a16:creationId xmlns:a16="http://schemas.microsoft.com/office/drawing/2014/main" id="{C0B21F0D-DE95-4CE8-925F-4F2AFB579B0F}"/>
              </a:ext>
            </a:extLst>
          </p:cNvPr>
          <p:cNvGrpSpPr/>
          <p:nvPr/>
        </p:nvGrpSpPr>
        <p:grpSpPr>
          <a:xfrm>
            <a:off x="151415" y="6251431"/>
            <a:ext cx="12040585" cy="509385"/>
            <a:chOff x="151415" y="6251431"/>
            <a:chExt cx="12040585" cy="509385"/>
          </a:xfrm>
        </p:grpSpPr>
        <p:sp>
          <p:nvSpPr>
            <p:cNvPr id="11" name="TextBox 10">
              <a:extLst>
                <a:ext uri="{FF2B5EF4-FFF2-40B4-BE49-F238E27FC236}">
                  <a16:creationId xmlns:a16="http://schemas.microsoft.com/office/drawing/2014/main" id="{F7C4AACC-071D-4CE5-A008-D15F05FEF19A}"/>
                </a:ext>
              </a:extLst>
            </p:cNvPr>
            <p:cNvSpPr txBox="1"/>
            <p:nvPr/>
          </p:nvSpPr>
          <p:spPr>
            <a:xfrm>
              <a:off x="5064728" y="6373299"/>
              <a:ext cx="2062544" cy="338554"/>
            </a:xfrm>
            <a:prstGeom prst="rect">
              <a:avLst/>
            </a:prstGeom>
            <a:noFill/>
          </p:spPr>
          <p:txBody>
            <a:bodyPr wrap="square" rtlCol="0">
              <a:spAutoFit/>
            </a:bodyPr>
            <a:lstStyle/>
            <a:p>
              <a:r>
                <a:rPr lang="en-US" sz="1600" b="1" i="1" dirty="0">
                  <a:solidFill>
                    <a:srgbClr val="00B0F0"/>
                  </a:solidFill>
                  <a:latin typeface="Times New Roman" panose="02020603050405020304" pitchFamily="18" charset="0"/>
                  <a:cs typeface="Times New Roman" panose="02020603050405020304" pitchFamily="18" charset="0"/>
                </a:rPr>
                <a:t>Scholar Id:21304068 </a:t>
              </a:r>
            </a:p>
          </p:txBody>
        </p:sp>
        <p:sp>
          <p:nvSpPr>
            <p:cNvPr id="12" name="TextBox 11">
              <a:extLst>
                <a:ext uri="{FF2B5EF4-FFF2-40B4-BE49-F238E27FC236}">
                  <a16:creationId xmlns:a16="http://schemas.microsoft.com/office/drawing/2014/main" id="{1C6EA108-D6A8-41D4-AD1D-5AAE02FD47BE}"/>
                </a:ext>
              </a:extLst>
            </p:cNvPr>
            <p:cNvSpPr txBox="1"/>
            <p:nvPr/>
          </p:nvSpPr>
          <p:spPr>
            <a:xfrm>
              <a:off x="9719021" y="6344196"/>
              <a:ext cx="2472979" cy="338554"/>
            </a:xfrm>
            <a:prstGeom prst="rect">
              <a:avLst/>
            </a:prstGeom>
            <a:noFill/>
          </p:spPr>
          <p:txBody>
            <a:bodyPr wrap="square" rtlCol="0">
              <a:spAutoFit/>
            </a:bodyPr>
            <a:lstStyle/>
            <a:p>
              <a:r>
                <a:rPr lang="en-US" sz="1600" b="1" i="1" dirty="0">
                  <a:solidFill>
                    <a:srgbClr val="00B0F0"/>
                  </a:solidFill>
                  <a:latin typeface="Times New Roman" panose="02020603050405020304" pitchFamily="18" charset="0"/>
                  <a:cs typeface="Times New Roman" panose="02020603050405020304" pitchFamily="18" charset="0"/>
                </a:rPr>
                <a:t>kirti21_rs@ece.nits.ac.in</a:t>
              </a:r>
            </a:p>
          </p:txBody>
        </p:sp>
        <p:sp>
          <p:nvSpPr>
            <p:cNvPr id="13" name="TextBox 12">
              <a:extLst>
                <a:ext uri="{FF2B5EF4-FFF2-40B4-BE49-F238E27FC236}">
                  <a16:creationId xmlns:a16="http://schemas.microsoft.com/office/drawing/2014/main" id="{07A1B587-5F3C-4535-9262-8406F6385333}"/>
                </a:ext>
              </a:extLst>
            </p:cNvPr>
            <p:cNvSpPr txBox="1"/>
            <p:nvPr/>
          </p:nvSpPr>
          <p:spPr>
            <a:xfrm>
              <a:off x="646101" y="6373299"/>
              <a:ext cx="2472979" cy="338554"/>
            </a:xfrm>
            <a:prstGeom prst="rect">
              <a:avLst/>
            </a:prstGeom>
            <a:noFill/>
          </p:spPr>
          <p:txBody>
            <a:bodyPr wrap="square" rtlCol="0">
              <a:spAutoFit/>
            </a:bodyPr>
            <a:lstStyle/>
            <a:p>
              <a:r>
                <a:rPr lang="en-US" sz="1600" b="1" i="1" dirty="0">
                  <a:solidFill>
                    <a:srgbClr val="00B0F0"/>
                  </a:solidFill>
                  <a:latin typeface="Times New Roman" panose="02020603050405020304" pitchFamily="18" charset="0"/>
                  <a:cs typeface="Times New Roman" panose="02020603050405020304" pitchFamily="18" charset="0"/>
                </a:rPr>
                <a:t>Kirti Swagat Mohanty</a:t>
              </a:r>
            </a:p>
          </p:txBody>
        </p:sp>
        <p:pic>
          <p:nvPicPr>
            <p:cNvPr id="14" name="Picture 13" descr="Icon&#10;&#10;Description automatically generated">
              <a:extLst>
                <a:ext uri="{FF2B5EF4-FFF2-40B4-BE49-F238E27FC236}">
                  <a16:creationId xmlns:a16="http://schemas.microsoft.com/office/drawing/2014/main" id="{9D195D50-76D8-4FA3-9C61-E82E8704300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61700" y="6251431"/>
              <a:ext cx="460422" cy="460422"/>
            </a:xfrm>
            <a:prstGeom prst="rect">
              <a:avLst/>
            </a:prstGeom>
          </p:spPr>
        </p:pic>
        <p:pic>
          <p:nvPicPr>
            <p:cNvPr id="15" name="Picture 14" descr="Icon&#10;&#10;Description automatically generated">
              <a:extLst>
                <a:ext uri="{FF2B5EF4-FFF2-40B4-BE49-F238E27FC236}">
                  <a16:creationId xmlns:a16="http://schemas.microsoft.com/office/drawing/2014/main" id="{64644747-FD8B-4EAE-9253-A4E2E2C87A5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51415" y="6266130"/>
              <a:ext cx="494686" cy="494686"/>
            </a:xfrm>
            <a:prstGeom prst="rect">
              <a:avLst/>
            </a:prstGeom>
          </p:spPr>
        </p:pic>
        <p:pic>
          <p:nvPicPr>
            <p:cNvPr id="16" name="Picture 15" descr="Icon&#10;&#10;Description automatically generated">
              <a:extLst>
                <a:ext uri="{FF2B5EF4-FFF2-40B4-BE49-F238E27FC236}">
                  <a16:creationId xmlns:a16="http://schemas.microsoft.com/office/drawing/2014/main" id="{5FFD1315-2C44-42ED-BFE7-5D247FE1775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356450" y="6312844"/>
              <a:ext cx="401257" cy="401257"/>
            </a:xfrm>
            <a:prstGeom prst="rect">
              <a:avLst/>
            </a:prstGeom>
          </p:spPr>
        </p:pic>
      </p:grpSp>
      <p:sp>
        <p:nvSpPr>
          <p:cNvPr id="4" name="Slide Number Placeholder 3">
            <a:extLst>
              <a:ext uri="{FF2B5EF4-FFF2-40B4-BE49-F238E27FC236}">
                <a16:creationId xmlns:a16="http://schemas.microsoft.com/office/drawing/2014/main" id="{EB5FF990-4CA6-470A-A89E-5530AF1F5318}"/>
              </a:ext>
            </a:extLst>
          </p:cNvPr>
          <p:cNvSpPr>
            <a:spLocks noGrp="1"/>
          </p:cNvSpPr>
          <p:nvPr>
            <p:ph type="sldNum" sz="quarter" idx="12"/>
          </p:nvPr>
        </p:nvSpPr>
        <p:spPr/>
        <p:txBody>
          <a:bodyPr/>
          <a:lstStyle/>
          <a:p>
            <a:fld id="{F05E57AE-C7CB-4E1B-849C-35869BC6D3B3}" type="slidenum">
              <a:rPr lang="en-US" smtClean="0"/>
              <a:t>75</a:t>
            </a:fld>
            <a:endParaRPr lang="en-US"/>
          </a:p>
        </p:txBody>
      </p:sp>
    </p:spTree>
    <p:extLst>
      <p:ext uri="{BB962C8B-B14F-4D97-AF65-F5344CB8AC3E}">
        <p14:creationId xmlns:p14="http://schemas.microsoft.com/office/powerpoint/2010/main" val="190821454"/>
      </p:ext>
    </p:extLst>
  </p:cSld>
  <p:clrMapOvr>
    <a:masterClrMapping/>
  </p:clrMapOvr>
  <mc:AlternateContent xmlns:mc="http://schemas.openxmlformats.org/markup-compatibility/2006" xmlns:p14="http://schemas.microsoft.com/office/powerpoint/2010/main">
    <mc:Choice Requires="p14">
      <p:transition spd="slow" p14:dur="6750" advClick="0"/>
    </mc:Choice>
    <mc:Fallback xmlns="">
      <p:transition spd="slow" advClick="0"/>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Garamond" panose="02020404030301010803" pitchFamily="18" charset="0"/>
              </a:rPr>
              <a:t>Purpose of Image Processing</a:t>
            </a:r>
          </a:p>
        </p:txBody>
      </p:sp>
      <p:sp>
        <p:nvSpPr>
          <p:cNvPr id="3" name="Content Placeholder 2"/>
          <p:cNvSpPr>
            <a:spLocks noGrp="1"/>
          </p:cNvSpPr>
          <p:nvPr>
            <p:ph idx="1"/>
          </p:nvPr>
        </p:nvSpPr>
        <p:spPr/>
        <p:txBody>
          <a:bodyPr>
            <a:normAutofit/>
          </a:bodyPr>
          <a:lstStyle/>
          <a:p>
            <a:pPr algn="just"/>
            <a:r>
              <a:rPr lang="en-US" dirty="0">
                <a:latin typeface="Garamond" panose="02020404030301010803" pitchFamily="18" charset="0"/>
              </a:rPr>
              <a:t>The main purpose of the Image Processing are divided into following groups:</a:t>
            </a:r>
          </a:p>
          <a:p>
            <a:pPr algn="just"/>
            <a:r>
              <a:rPr lang="en-US" b="1" dirty="0">
                <a:latin typeface="Garamond" panose="02020404030301010803" pitchFamily="18" charset="0"/>
              </a:rPr>
              <a:t>Visualization</a:t>
            </a:r>
            <a:r>
              <a:rPr lang="en-US" dirty="0">
                <a:latin typeface="Garamond" panose="02020404030301010803" pitchFamily="18" charset="0"/>
              </a:rPr>
              <a:t>: The objects which are not visible, they are observed.</a:t>
            </a:r>
          </a:p>
          <a:p>
            <a:pPr algn="just"/>
            <a:r>
              <a:rPr lang="en-US" b="1" dirty="0">
                <a:latin typeface="Garamond" panose="02020404030301010803" pitchFamily="18" charset="0"/>
              </a:rPr>
              <a:t>Image Sharpening and restoration</a:t>
            </a:r>
            <a:r>
              <a:rPr lang="en-US" dirty="0">
                <a:latin typeface="Garamond" panose="02020404030301010803" pitchFamily="18" charset="0"/>
              </a:rPr>
              <a:t>: It is used for better image resolution.</a:t>
            </a:r>
          </a:p>
          <a:p>
            <a:pPr algn="just"/>
            <a:r>
              <a:rPr lang="en-US" b="1" dirty="0">
                <a:latin typeface="Garamond" panose="02020404030301010803" pitchFamily="18" charset="0"/>
              </a:rPr>
              <a:t>Image Retrieval</a:t>
            </a:r>
            <a:r>
              <a:rPr lang="en-US" dirty="0">
                <a:latin typeface="Garamond" panose="02020404030301010803" pitchFamily="18" charset="0"/>
              </a:rPr>
              <a:t>: An image of interest can be seen</a:t>
            </a:r>
          </a:p>
          <a:p>
            <a:pPr algn="just"/>
            <a:r>
              <a:rPr lang="en-US" b="1" dirty="0">
                <a:latin typeface="Garamond" panose="02020404030301010803" pitchFamily="18" charset="0"/>
              </a:rPr>
              <a:t>Measurement of Pattern</a:t>
            </a:r>
            <a:r>
              <a:rPr lang="en-US" dirty="0">
                <a:latin typeface="Garamond" panose="02020404030301010803" pitchFamily="18" charset="0"/>
              </a:rPr>
              <a:t>: In an image, all the objects are measured</a:t>
            </a:r>
          </a:p>
          <a:p>
            <a:pPr algn="just"/>
            <a:r>
              <a:rPr lang="en-US" b="1" dirty="0">
                <a:latin typeface="Garamond" panose="02020404030301010803" pitchFamily="18" charset="0"/>
              </a:rPr>
              <a:t>Image Recognition</a:t>
            </a:r>
            <a:r>
              <a:rPr lang="en-US" dirty="0">
                <a:latin typeface="Garamond" panose="02020404030301010803" pitchFamily="18" charset="0"/>
              </a:rPr>
              <a:t>: Each object in an image an be distinguished</a:t>
            </a:r>
          </a:p>
        </p:txBody>
      </p:sp>
      <p:grpSp>
        <p:nvGrpSpPr>
          <p:cNvPr id="7" name="Group 6">
            <a:extLst>
              <a:ext uri="{FF2B5EF4-FFF2-40B4-BE49-F238E27FC236}">
                <a16:creationId xmlns:a16="http://schemas.microsoft.com/office/drawing/2014/main" id="{CEB85B56-A73D-4262-BDC2-8462C69195EA}"/>
              </a:ext>
            </a:extLst>
          </p:cNvPr>
          <p:cNvGrpSpPr/>
          <p:nvPr/>
        </p:nvGrpSpPr>
        <p:grpSpPr>
          <a:xfrm>
            <a:off x="15629" y="46604"/>
            <a:ext cx="11074617" cy="693969"/>
            <a:chOff x="15629" y="46604"/>
            <a:chExt cx="11074617" cy="693969"/>
          </a:xfrm>
        </p:grpSpPr>
        <p:sp>
          <p:nvSpPr>
            <p:cNvPr id="8" name="Rectangle 7">
              <a:extLst>
                <a:ext uri="{FF2B5EF4-FFF2-40B4-BE49-F238E27FC236}">
                  <a16:creationId xmlns:a16="http://schemas.microsoft.com/office/drawing/2014/main" id="{DC98AC4A-4379-49C6-838B-97C12D58E580}"/>
                </a:ext>
              </a:extLst>
            </p:cNvPr>
            <p:cNvSpPr/>
            <p:nvPr/>
          </p:nvSpPr>
          <p:spPr>
            <a:xfrm>
              <a:off x="744972" y="208922"/>
              <a:ext cx="10345274" cy="369332"/>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lIns="91440" tIns="45720" rIns="91440" bIns="45720">
              <a:spAutoFit/>
              <a:scene3d>
                <a:camera prst="orthographicFront"/>
                <a:lightRig rig="threePt" dir="t"/>
              </a:scene3d>
              <a:sp3d extrusionH="57150">
                <a:bevelT w="38100" h="38100" prst="relaxedInset"/>
              </a:sp3d>
            </a:bodyPr>
            <a:lstStyle/>
            <a:p>
              <a:r>
                <a:rPr lang="en-US" b="1" cap="none" spc="0" dirty="0">
                  <a:ln w="0"/>
                  <a:solidFill>
                    <a:schemeClr val="tx1"/>
                  </a:solidFill>
                  <a:effectLst>
                    <a:outerShdw blurRad="50800" dist="38100" dir="2700000" algn="tl" rotWithShape="0">
                      <a:prstClr val="black">
                        <a:alpha val="40000"/>
                      </a:prstClr>
                    </a:outerShdw>
                  </a:effectLst>
                </a:rPr>
                <a:t>Department of Electronics and Communication Engineering, NIT Silchar </a:t>
              </a:r>
            </a:p>
          </p:txBody>
        </p:sp>
        <p:pic>
          <p:nvPicPr>
            <p:cNvPr id="9" name="Picture 8">
              <a:extLst>
                <a:ext uri="{FF2B5EF4-FFF2-40B4-BE49-F238E27FC236}">
                  <a16:creationId xmlns:a16="http://schemas.microsoft.com/office/drawing/2014/main" id="{F74EE9CF-9C62-46DF-87B1-7282C66F2F2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629" y="46604"/>
              <a:ext cx="729343" cy="69396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grpSp>
        <p:nvGrpSpPr>
          <p:cNvPr id="10" name="Group 9">
            <a:extLst>
              <a:ext uri="{FF2B5EF4-FFF2-40B4-BE49-F238E27FC236}">
                <a16:creationId xmlns:a16="http://schemas.microsoft.com/office/drawing/2014/main" id="{C0B21F0D-DE95-4CE8-925F-4F2AFB579B0F}"/>
              </a:ext>
            </a:extLst>
          </p:cNvPr>
          <p:cNvGrpSpPr/>
          <p:nvPr/>
        </p:nvGrpSpPr>
        <p:grpSpPr>
          <a:xfrm>
            <a:off x="151415" y="6251431"/>
            <a:ext cx="12040585" cy="509385"/>
            <a:chOff x="151415" y="6251431"/>
            <a:chExt cx="12040585" cy="509385"/>
          </a:xfrm>
        </p:grpSpPr>
        <p:sp>
          <p:nvSpPr>
            <p:cNvPr id="11" name="TextBox 10">
              <a:extLst>
                <a:ext uri="{FF2B5EF4-FFF2-40B4-BE49-F238E27FC236}">
                  <a16:creationId xmlns:a16="http://schemas.microsoft.com/office/drawing/2014/main" id="{F7C4AACC-071D-4CE5-A008-D15F05FEF19A}"/>
                </a:ext>
              </a:extLst>
            </p:cNvPr>
            <p:cNvSpPr txBox="1"/>
            <p:nvPr/>
          </p:nvSpPr>
          <p:spPr>
            <a:xfrm>
              <a:off x="5064728" y="6373299"/>
              <a:ext cx="2062544" cy="338554"/>
            </a:xfrm>
            <a:prstGeom prst="rect">
              <a:avLst/>
            </a:prstGeom>
            <a:noFill/>
          </p:spPr>
          <p:txBody>
            <a:bodyPr wrap="square" rtlCol="0">
              <a:spAutoFit/>
            </a:bodyPr>
            <a:lstStyle/>
            <a:p>
              <a:r>
                <a:rPr lang="en-US" sz="1600" b="1" i="1" dirty="0">
                  <a:solidFill>
                    <a:srgbClr val="00B0F0"/>
                  </a:solidFill>
                  <a:latin typeface="Times New Roman" panose="02020603050405020304" pitchFamily="18" charset="0"/>
                  <a:cs typeface="Times New Roman" panose="02020603050405020304" pitchFamily="18" charset="0"/>
                </a:rPr>
                <a:t>Scholar Id:21304068 </a:t>
              </a:r>
            </a:p>
          </p:txBody>
        </p:sp>
        <p:sp>
          <p:nvSpPr>
            <p:cNvPr id="12" name="TextBox 11">
              <a:extLst>
                <a:ext uri="{FF2B5EF4-FFF2-40B4-BE49-F238E27FC236}">
                  <a16:creationId xmlns:a16="http://schemas.microsoft.com/office/drawing/2014/main" id="{1C6EA108-D6A8-41D4-AD1D-5AAE02FD47BE}"/>
                </a:ext>
              </a:extLst>
            </p:cNvPr>
            <p:cNvSpPr txBox="1"/>
            <p:nvPr/>
          </p:nvSpPr>
          <p:spPr>
            <a:xfrm>
              <a:off x="9719021" y="6344196"/>
              <a:ext cx="2472979" cy="338554"/>
            </a:xfrm>
            <a:prstGeom prst="rect">
              <a:avLst/>
            </a:prstGeom>
            <a:noFill/>
          </p:spPr>
          <p:txBody>
            <a:bodyPr wrap="square" rtlCol="0">
              <a:spAutoFit/>
            </a:bodyPr>
            <a:lstStyle/>
            <a:p>
              <a:r>
                <a:rPr lang="en-US" sz="1600" b="1" i="1" dirty="0">
                  <a:solidFill>
                    <a:srgbClr val="00B0F0"/>
                  </a:solidFill>
                  <a:latin typeface="Times New Roman" panose="02020603050405020304" pitchFamily="18" charset="0"/>
                  <a:cs typeface="Times New Roman" panose="02020603050405020304" pitchFamily="18" charset="0"/>
                </a:rPr>
                <a:t>kirti21_rs@ece.nits.ac.in</a:t>
              </a:r>
            </a:p>
          </p:txBody>
        </p:sp>
        <p:sp>
          <p:nvSpPr>
            <p:cNvPr id="13" name="TextBox 12">
              <a:extLst>
                <a:ext uri="{FF2B5EF4-FFF2-40B4-BE49-F238E27FC236}">
                  <a16:creationId xmlns:a16="http://schemas.microsoft.com/office/drawing/2014/main" id="{07A1B587-5F3C-4535-9262-8406F6385333}"/>
                </a:ext>
              </a:extLst>
            </p:cNvPr>
            <p:cNvSpPr txBox="1"/>
            <p:nvPr/>
          </p:nvSpPr>
          <p:spPr>
            <a:xfrm>
              <a:off x="646101" y="6373299"/>
              <a:ext cx="2472979" cy="338554"/>
            </a:xfrm>
            <a:prstGeom prst="rect">
              <a:avLst/>
            </a:prstGeom>
            <a:noFill/>
          </p:spPr>
          <p:txBody>
            <a:bodyPr wrap="square" rtlCol="0">
              <a:spAutoFit/>
            </a:bodyPr>
            <a:lstStyle/>
            <a:p>
              <a:r>
                <a:rPr lang="en-US" sz="1600" b="1" i="1" dirty="0">
                  <a:solidFill>
                    <a:srgbClr val="00B0F0"/>
                  </a:solidFill>
                  <a:latin typeface="Times New Roman" panose="02020603050405020304" pitchFamily="18" charset="0"/>
                  <a:cs typeface="Times New Roman" panose="02020603050405020304" pitchFamily="18" charset="0"/>
                </a:rPr>
                <a:t>Kirti Swagat Mohanty</a:t>
              </a:r>
            </a:p>
          </p:txBody>
        </p:sp>
        <p:pic>
          <p:nvPicPr>
            <p:cNvPr id="14" name="Picture 13" descr="Icon&#10;&#10;Description automatically generated">
              <a:extLst>
                <a:ext uri="{FF2B5EF4-FFF2-40B4-BE49-F238E27FC236}">
                  <a16:creationId xmlns:a16="http://schemas.microsoft.com/office/drawing/2014/main" id="{9D195D50-76D8-4FA3-9C61-E82E8704300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61700" y="6251431"/>
              <a:ext cx="460422" cy="460422"/>
            </a:xfrm>
            <a:prstGeom prst="rect">
              <a:avLst/>
            </a:prstGeom>
          </p:spPr>
        </p:pic>
        <p:pic>
          <p:nvPicPr>
            <p:cNvPr id="15" name="Picture 14" descr="Icon&#10;&#10;Description automatically generated">
              <a:extLst>
                <a:ext uri="{FF2B5EF4-FFF2-40B4-BE49-F238E27FC236}">
                  <a16:creationId xmlns:a16="http://schemas.microsoft.com/office/drawing/2014/main" id="{64644747-FD8B-4EAE-9253-A4E2E2C87A5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1415" y="6266130"/>
              <a:ext cx="494686" cy="494686"/>
            </a:xfrm>
            <a:prstGeom prst="rect">
              <a:avLst/>
            </a:prstGeom>
          </p:spPr>
        </p:pic>
        <p:pic>
          <p:nvPicPr>
            <p:cNvPr id="16" name="Picture 15" descr="Icon&#10;&#10;Description automatically generated">
              <a:extLst>
                <a:ext uri="{FF2B5EF4-FFF2-40B4-BE49-F238E27FC236}">
                  <a16:creationId xmlns:a16="http://schemas.microsoft.com/office/drawing/2014/main" id="{5FFD1315-2C44-42ED-BFE7-5D247FE1775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356450" y="6312844"/>
              <a:ext cx="401257" cy="401257"/>
            </a:xfrm>
            <a:prstGeom prst="rect">
              <a:avLst/>
            </a:prstGeom>
          </p:spPr>
        </p:pic>
      </p:grpSp>
      <p:sp>
        <p:nvSpPr>
          <p:cNvPr id="4" name="Slide Number Placeholder 3">
            <a:extLst>
              <a:ext uri="{FF2B5EF4-FFF2-40B4-BE49-F238E27FC236}">
                <a16:creationId xmlns:a16="http://schemas.microsoft.com/office/drawing/2014/main" id="{EB5FF990-4CA6-470A-A89E-5530AF1F5318}"/>
              </a:ext>
            </a:extLst>
          </p:cNvPr>
          <p:cNvSpPr>
            <a:spLocks noGrp="1"/>
          </p:cNvSpPr>
          <p:nvPr>
            <p:ph type="sldNum" sz="quarter" idx="12"/>
          </p:nvPr>
        </p:nvSpPr>
        <p:spPr/>
        <p:txBody>
          <a:bodyPr/>
          <a:lstStyle/>
          <a:p>
            <a:fld id="{F05E57AE-C7CB-4E1B-849C-35869BC6D3B3}" type="slidenum">
              <a:rPr lang="en-US" smtClean="0"/>
              <a:t>76</a:t>
            </a:fld>
            <a:endParaRPr lang="en-US"/>
          </a:p>
        </p:txBody>
      </p:sp>
    </p:spTree>
    <p:extLst>
      <p:ext uri="{BB962C8B-B14F-4D97-AF65-F5344CB8AC3E}">
        <p14:creationId xmlns:p14="http://schemas.microsoft.com/office/powerpoint/2010/main" val="1163040714"/>
      </p:ext>
    </p:extLst>
  </p:cSld>
  <p:clrMapOvr>
    <a:masterClrMapping/>
  </p:clrMapOvr>
  <mc:AlternateContent xmlns:mc="http://schemas.openxmlformats.org/markup-compatibility/2006" xmlns:p14="http://schemas.microsoft.com/office/powerpoint/2010/main">
    <mc:Choice Requires="p14">
      <p:transition spd="slow" p14:dur="6750" advClick="0"/>
    </mc:Choice>
    <mc:Fallback xmlns="">
      <p:transition spd="slow" advClick="0"/>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Garamond" panose="02020404030301010803" pitchFamily="18" charset="0"/>
              </a:rPr>
              <a:t>Fundamental Steps of Image Processing</a:t>
            </a:r>
          </a:p>
        </p:txBody>
      </p:sp>
      <p:sp>
        <p:nvSpPr>
          <p:cNvPr id="3" name="Content Placeholder 2"/>
          <p:cNvSpPr>
            <a:spLocks noGrp="1"/>
          </p:cNvSpPr>
          <p:nvPr>
            <p:ph idx="1"/>
          </p:nvPr>
        </p:nvSpPr>
        <p:spPr/>
        <p:txBody>
          <a:bodyPr>
            <a:normAutofit/>
          </a:bodyPr>
          <a:lstStyle/>
          <a:p>
            <a:pPr algn="just"/>
            <a:r>
              <a:rPr lang="en-US" b="1" dirty="0">
                <a:latin typeface="Garamond" panose="02020404030301010803" pitchFamily="18" charset="0"/>
              </a:rPr>
              <a:t>Image Acquisition: </a:t>
            </a:r>
            <a:r>
              <a:rPr lang="en-US" dirty="0">
                <a:latin typeface="Garamond" panose="02020404030301010803" pitchFamily="18" charset="0"/>
              </a:rPr>
              <a:t>In this stage an image is given in the digital form. Generally in this stage, pre-processing such as scaling is done.</a:t>
            </a:r>
          </a:p>
          <a:p>
            <a:pPr algn="just"/>
            <a:r>
              <a:rPr lang="en-US" b="1" dirty="0">
                <a:latin typeface="Garamond" panose="02020404030301010803" pitchFamily="18" charset="0"/>
              </a:rPr>
              <a:t>Image Enhancement: </a:t>
            </a:r>
            <a:r>
              <a:rPr lang="en-US" dirty="0">
                <a:latin typeface="Garamond" panose="02020404030301010803" pitchFamily="18" charset="0"/>
              </a:rPr>
              <a:t>In this stage details which are not known or we can say that interesting features of an image is highlighted. Such as Brightness, Contrast etc.</a:t>
            </a:r>
          </a:p>
          <a:p>
            <a:pPr algn="just"/>
            <a:r>
              <a:rPr lang="en-US" b="1" dirty="0">
                <a:latin typeface="Garamond" panose="02020404030301010803" pitchFamily="18" charset="0"/>
              </a:rPr>
              <a:t>Image Restoration: </a:t>
            </a:r>
            <a:r>
              <a:rPr lang="en-US" dirty="0">
                <a:latin typeface="Garamond" panose="02020404030301010803" pitchFamily="18" charset="0"/>
              </a:rPr>
              <a:t>Image Restoration is the stage in which the appearance of an image is improved.</a:t>
            </a:r>
          </a:p>
          <a:p>
            <a:pPr algn="just"/>
            <a:r>
              <a:rPr lang="en-US" b="1" dirty="0">
                <a:latin typeface="Garamond" panose="02020404030301010803" pitchFamily="18" charset="0"/>
              </a:rPr>
              <a:t>Color Image Processing: </a:t>
            </a:r>
            <a:r>
              <a:rPr lang="en-US" dirty="0">
                <a:latin typeface="Garamond" panose="02020404030301010803" pitchFamily="18" charset="0"/>
              </a:rPr>
              <a:t>In this stage color modelling, processing in a digital domain takes place.</a:t>
            </a:r>
          </a:p>
          <a:p>
            <a:pPr algn="just"/>
            <a:r>
              <a:rPr lang="en-US" b="1" dirty="0">
                <a:latin typeface="Garamond" panose="02020404030301010803" pitchFamily="18" charset="0"/>
              </a:rPr>
              <a:t>Wavelets and Multi-Resolution Processing: </a:t>
            </a:r>
            <a:r>
              <a:rPr lang="en-US" dirty="0">
                <a:latin typeface="Garamond" panose="02020404030301010803" pitchFamily="18" charset="0"/>
              </a:rPr>
              <a:t>In this stage, an image is represented in various degrees of resolutions. Image  is divided into smaller regions for data compression and for the pyramidal representation.</a:t>
            </a:r>
          </a:p>
          <a:p>
            <a:pPr algn="just"/>
            <a:endParaRPr lang="en-US" b="1" dirty="0">
              <a:latin typeface="Garamond" panose="02020404030301010803" pitchFamily="18" charset="0"/>
            </a:endParaRPr>
          </a:p>
        </p:txBody>
      </p:sp>
      <p:grpSp>
        <p:nvGrpSpPr>
          <p:cNvPr id="7" name="Group 6">
            <a:extLst>
              <a:ext uri="{FF2B5EF4-FFF2-40B4-BE49-F238E27FC236}">
                <a16:creationId xmlns:a16="http://schemas.microsoft.com/office/drawing/2014/main" id="{CEB85B56-A73D-4262-BDC2-8462C69195EA}"/>
              </a:ext>
            </a:extLst>
          </p:cNvPr>
          <p:cNvGrpSpPr/>
          <p:nvPr/>
        </p:nvGrpSpPr>
        <p:grpSpPr>
          <a:xfrm>
            <a:off x="15629" y="46604"/>
            <a:ext cx="11074617" cy="693969"/>
            <a:chOff x="15629" y="46604"/>
            <a:chExt cx="11074617" cy="693969"/>
          </a:xfrm>
        </p:grpSpPr>
        <p:sp>
          <p:nvSpPr>
            <p:cNvPr id="8" name="Rectangle 7">
              <a:extLst>
                <a:ext uri="{FF2B5EF4-FFF2-40B4-BE49-F238E27FC236}">
                  <a16:creationId xmlns:a16="http://schemas.microsoft.com/office/drawing/2014/main" id="{DC98AC4A-4379-49C6-838B-97C12D58E580}"/>
                </a:ext>
              </a:extLst>
            </p:cNvPr>
            <p:cNvSpPr/>
            <p:nvPr/>
          </p:nvSpPr>
          <p:spPr>
            <a:xfrm>
              <a:off x="744972" y="208922"/>
              <a:ext cx="10345274" cy="369332"/>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lIns="91440" tIns="45720" rIns="91440" bIns="45720">
              <a:spAutoFit/>
              <a:scene3d>
                <a:camera prst="orthographicFront"/>
                <a:lightRig rig="threePt" dir="t"/>
              </a:scene3d>
              <a:sp3d extrusionH="57150">
                <a:bevelT w="38100" h="38100" prst="relaxedInset"/>
              </a:sp3d>
            </a:bodyPr>
            <a:lstStyle/>
            <a:p>
              <a:r>
                <a:rPr lang="en-US" b="1" cap="none" spc="0" dirty="0">
                  <a:ln w="0"/>
                  <a:solidFill>
                    <a:schemeClr val="tx1"/>
                  </a:solidFill>
                  <a:effectLst>
                    <a:outerShdw blurRad="50800" dist="38100" dir="2700000" algn="tl" rotWithShape="0">
                      <a:prstClr val="black">
                        <a:alpha val="40000"/>
                      </a:prstClr>
                    </a:outerShdw>
                  </a:effectLst>
                </a:rPr>
                <a:t>Department of Electronics and Communication Engineering, NIT Silchar </a:t>
              </a:r>
            </a:p>
          </p:txBody>
        </p:sp>
        <p:pic>
          <p:nvPicPr>
            <p:cNvPr id="9" name="Picture 8">
              <a:extLst>
                <a:ext uri="{FF2B5EF4-FFF2-40B4-BE49-F238E27FC236}">
                  <a16:creationId xmlns:a16="http://schemas.microsoft.com/office/drawing/2014/main" id="{F74EE9CF-9C62-46DF-87B1-7282C66F2F2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629" y="46604"/>
              <a:ext cx="729343" cy="69396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grpSp>
        <p:nvGrpSpPr>
          <p:cNvPr id="10" name="Group 9">
            <a:extLst>
              <a:ext uri="{FF2B5EF4-FFF2-40B4-BE49-F238E27FC236}">
                <a16:creationId xmlns:a16="http://schemas.microsoft.com/office/drawing/2014/main" id="{C0B21F0D-DE95-4CE8-925F-4F2AFB579B0F}"/>
              </a:ext>
            </a:extLst>
          </p:cNvPr>
          <p:cNvGrpSpPr/>
          <p:nvPr/>
        </p:nvGrpSpPr>
        <p:grpSpPr>
          <a:xfrm>
            <a:off x="151415" y="6251431"/>
            <a:ext cx="12040585" cy="509385"/>
            <a:chOff x="151415" y="6251431"/>
            <a:chExt cx="12040585" cy="509385"/>
          </a:xfrm>
        </p:grpSpPr>
        <p:sp>
          <p:nvSpPr>
            <p:cNvPr id="11" name="TextBox 10">
              <a:extLst>
                <a:ext uri="{FF2B5EF4-FFF2-40B4-BE49-F238E27FC236}">
                  <a16:creationId xmlns:a16="http://schemas.microsoft.com/office/drawing/2014/main" id="{F7C4AACC-071D-4CE5-A008-D15F05FEF19A}"/>
                </a:ext>
              </a:extLst>
            </p:cNvPr>
            <p:cNvSpPr txBox="1"/>
            <p:nvPr/>
          </p:nvSpPr>
          <p:spPr>
            <a:xfrm>
              <a:off x="5064728" y="6373299"/>
              <a:ext cx="2062544" cy="338554"/>
            </a:xfrm>
            <a:prstGeom prst="rect">
              <a:avLst/>
            </a:prstGeom>
            <a:noFill/>
          </p:spPr>
          <p:txBody>
            <a:bodyPr wrap="square" rtlCol="0">
              <a:spAutoFit/>
            </a:bodyPr>
            <a:lstStyle/>
            <a:p>
              <a:r>
                <a:rPr lang="en-US" sz="1600" b="1" i="1" dirty="0">
                  <a:solidFill>
                    <a:srgbClr val="00B0F0"/>
                  </a:solidFill>
                  <a:latin typeface="Times New Roman" panose="02020603050405020304" pitchFamily="18" charset="0"/>
                  <a:cs typeface="Times New Roman" panose="02020603050405020304" pitchFamily="18" charset="0"/>
                </a:rPr>
                <a:t>Scholar Id:21304068 </a:t>
              </a:r>
            </a:p>
          </p:txBody>
        </p:sp>
        <p:sp>
          <p:nvSpPr>
            <p:cNvPr id="12" name="TextBox 11">
              <a:extLst>
                <a:ext uri="{FF2B5EF4-FFF2-40B4-BE49-F238E27FC236}">
                  <a16:creationId xmlns:a16="http://schemas.microsoft.com/office/drawing/2014/main" id="{1C6EA108-D6A8-41D4-AD1D-5AAE02FD47BE}"/>
                </a:ext>
              </a:extLst>
            </p:cNvPr>
            <p:cNvSpPr txBox="1"/>
            <p:nvPr/>
          </p:nvSpPr>
          <p:spPr>
            <a:xfrm>
              <a:off x="9719021" y="6344196"/>
              <a:ext cx="2472979" cy="338554"/>
            </a:xfrm>
            <a:prstGeom prst="rect">
              <a:avLst/>
            </a:prstGeom>
            <a:noFill/>
          </p:spPr>
          <p:txBody>
            <a:bodyPr wrap="square" rtlCol="0">
              <a:spAutoFit/>
            </a:bodyPr>
            <a:lstStyle/>
            <a:p>
              <a:r>
                <a:rPr lang="en-US" sz="1600" b="1" i="1" dirty="0">
                  <a:solidFill>
                    <a:srgbClr val="00B0F0"/>
                  </a:solidFill>
                  <a:latin typeface="Times New Roman" panose="02020603050405020304" pitchFamily="18" charset="0"/>
                  <a:cs typeface="Times New Roman" panose="02020603050405020304" pitchFamily="18" charset="0"/>
                </a:rPr>
                <a:t>kirti21_rs@ece.nits.ac.in</a:t>
              </a:r>
            </a:p>
          </p:txBody>
        </p:sp>
        <p:sp>
          <p:nvSpPr>
            <p:cNvPr id="13" name="TextBox 12">
              <a:extLst>
                <a:ext uri="{FF2B5EF4-FFF2-40B4-BE49-F238E27FC236}">
                  <a16:creationId xmlns:a16="http://schemas.microsoft.com/office/drawing/2014/main" id="{07A1B587-5F3C-4535-9262-8406F6385333}"/>
                </a:ext>
              </a:extLst>
            </p:cNvPr>
            <p:cNvSpPr txBox="1"/>
            <p:nvPr/>
          </p:nvSpPr>
          <p:spPr>
            <a:xfrm>
              <a:off x="646101" y="6373299"/>
              <a:ext cx="2472979" cy="338554"/>
            </a:xfrm>
            <a:prstGeom prst="rect">
              <a:avLst/>
            </a:prstGeom>
            <a:noFill/>
          </p:spPr>
          <p:txBody>
            <a:bodyPr wrap="square" rtlCol="0">
              <a:spAutoFit/>
            </a:bodyPr>
            <a:lstStyle/>
            <a:p>
              <a:r>
                <a:rPr lang="en-US" sz="1600" b="1" i="1" dirty="0">
                  <a:solidFill>
                    <a:srgbClr val="00B0F0"/>
                  </a:solidFill>
                  <a:latin typeface="Times New Roman" panose="02020603050405020304" pitchFamily="18" charset="0"/>
                  <a:cs typeface="Times New Roman" panose="02020603050405020304" pitchFamily="18" charset="0"/>
                </a:rPr>
                <a:t>Kirti Swagat Mohanty</a:t>
              </a:r>
            </a:p>
          </p:txBody>
        </p:sp>
        <p:pic>
          <p:nvPicPr>
            <p:cNvPr id="14" name="Picture 13" descr="Icon&#10;&#10;Description automatically generated">
              <a:extLst>
                <a:ext uri="{FF2B5EF4-FFF2-40B4-BE49-F238E27FC236}">
                  <a16:creationId xmlns:a16="http://schemas.microsoft.com/office/drawing/2014/main" id="{9D195D50-76D8-4FA3-9C61-E82E8704300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61700" y="6251431"/>
              <a:ext cx="460422" cy="460422"/>
            </a:xfrm>
            <a:prstGeom prst="rect">
              <a:avLst/>
            </a:prstGeom>
          </p:spPr>
        </p:pic>
        <p:pic>
          <p:nvPicPr>
            <p:cNvPr id="15" name="Picture 14" descr="Icon&#10;&#10;Description automatically generated">
              <a:extLst>
                <a:ext uri="{FF2B5EF4-FFF2-40B4-BE49-F238E27FC236}">
                  <a16:creationId xmlns:a16="http://schemas.microsoft.com/office/drawing/2014/main" id="{64644747-FD8B-4EAE-9253-A4E2E2C87A5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1415" y="6266130"/>
              <a:ext cx="494686" cy="494686"/>
            </a:xfrm>
            <a:prstGeom prst="rect">
              <a:avLst/>
            </a:prstGeom>
          </p:spPr>
        </p:pic>
        <p:pic>
          <p:nvPicPr>
            <p:cNvPr id="16" name="Picture 15" descr="Icon&#10;&#10;Description automatically generated">
              <a:extLst>
                <a:ext uri="{FF2B5EF4-FFF2-40B4-BE49-F238E27FC236}">
                  <a16:creationId xmlns:a16="http://schemas.microsoft.com/office/drawing/2014/main" id="{5FFD1315-2C44-42ED-BFE7-5D247FE1775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356450" y="6312844"/>
              <a:ext cx="401257" cy="401257"/>
            </a:xfrm>
            <a:prstGeom prst="rect">
              <a:avLst/>
            </a:prstGeom>
          </p:spPr>
        </p:pic>
      </p:grpSp>
      <p:sp>
        <p:nvSpPr>
          <p:cNvPr id="4" name="Slide Number Placeholder 3">
            <a:extLst>
              <a:ext uri="{FF2B5EF4-FFF2-40B4-BE49-F238E27FC236}">
                <a16:creationId xmlns:a16="http://schemas.microsoft.com/office/drawing/2014/main" id="{EB5FF990-4CA6-470A-A89E-5530AF1F5318}"/>
              </a:ext>
            </a:extLst>
          </p:cNvPr>
          <p:cNvSpPr>
            <a:spLocks noGrp="1"/>
          </p:cNvSpPr>
          <p:nvPr>
            <p:ph type="sldNum" sz="quarter" idx="12"/>
          </p:nvPr>
        </p:nvSpPr>
        <p:spPr/>
        <p:txBody>
          <a:bodyPr/>
          <a:lstStyle/>
          <a:p>
            <a:fld id="{F05E57AE-C7CB-4E1B-849C-35869BC6D3B3}" type="slidenum">
              <a:rPr lang="en-US" smtClean="0"/>
              <a:t>77</a:t>
            </a:fld>
            <a:endParaRPr lang="en-US"/>
          </a:p>
        </p:txBody>
      </p:sp>
    </p:spTree>
    <p:extLst>
      <p:ext uri="{BB962C8B-B14F-4D97-AF65-F5344CB8AC3E}">
        <p14:creationId xmlns:p14="http://schemas.microsoft.com/office/powerpoint/2010/main" val="1935029764"/>
      </p:ext>
    </p:extLst>
  </p:cSld>
  <p:clrMapOvr>
    <a:masterClrMapping/>
  </p:clrMapOvr>
  <mc:AlternateContent xmlns:mc="http://schemas.openxmlformats.org/markup-compatibility/2006" xmlns:p14="http://schemas.microsoft.com/office/powerpoint/2010/main">
    <mc:Choice Requires="p14">
      <p:transition spd="slow" p14:dur="6750" advClick="0"/>
    </mc:Choice>
    <mc:Fallback xmlns="">
      <p:transition spd="slow" advClick="0"/>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Garamond" panose="02020404030301010803" pitchFamily="18" charset="0"/>
              </a:rPr>
              <a:t>Fundamental Steps of Image Processing</a:t>
            </a:r>
          </a:p>
        </p:txBody>
      </p:sp>
      <p:sp>
        <p:nvSpPr>
          <p:cNvPr id="3" name="Content Placeholder 2"/>
          <p:cNvSpPr>
            <a:spLocks noGrp="1"/>
          </p:cNvSpPr>
          <p:nvPr>
            <p:ph idx="1"/>
          </p:nvPr>
        </p:nvSpPr>
        <p:spPr/>
        <p:txBody>
          <a:bodyPr>
            <a:normAutofit fontScale="92500" lnSpcReduction="10000"/>
          </a:bodyPr>
          <a:lstStyle/>
          <a:p>
            <a:pPr algn="just"/>
            <a:endParaRPr lang="en-US" b="1" dirty="0">
              <a:latin typeface="Garamond" panose="02020404030301010803" pitchFamily="18" charset="0"/>
            </a:endParaRPr>
          </a:p>
          <a:p>
            <a:pPr algn="just"/>
            <a:r>
              <a:rPr lang="en-US" b="1" dirty="0">
                <a:latin typeface="Garamond" panose="02020404030301010803" pitchFamily="18" charset="0"/>
              </a:rPr>
              <a:t>Compression: </a:t>
            </a:r>
            <a:r>
              <a:rPr lang="en-US" dirty="0">
                <a:latin typeface="Garamond" panose="02020404030301010803" pitchFamily="18" charset="0"/>
              </a:rPr>
              <a:t>It is a technique which is used for reducing the requirement of storing an image. It is very necessary to compress data for internet use.</a:t>
            </a:r>
          </a:p>
          <a:p>
            <a:pPr algn="just"/>
            <a:r>
              <a:rPr lang="en-US" b="1" dirty="0">
                <a:latin typeface="Garamond" panose="02020404030301010803" pitchFamily="18" charset="0"/>
              </a:rPr>
              <a:t>Morphological Processing:  </a:t>
            </a:r>
            <a:r>
              <a:rPr lang="en-US" dirty="0">
                <a:latin typeface="Garamond" panose="02020404030301010803" pitchFamily="18" charset="0"/>
              </a:rPr>
              <a:t>This stage deals with tools which are used for extracting the components of the image, which is useful in the representation and description of shape.</a:t>
            </a:r>
            <a:endParaRPr lang="en-US" b="1" dirty="0">
              <a:latin typeface="Garamond" panose="02020404030301010803" pitchFamily="18" charset="0"/>
            </a:endParaRPr>
          </a:p>
          <a:p>
            <a:pPr algn="just"/>
            <a:r>
              <a:rPr lang="en-US" b="1" dirty="0">
                <a:latin typeface="Garamond" panose="02020404030301010803" pitchFamily="18" charset="0"/>
              </a:rPr>
              <a:t>Segmentation: </a:t>
            </a:r>
            <a:r>
              <a:rPr lang="en-US" dirty="0">
                <a:latin typeface="Garamond" panose="02020404030301010803" pitchFamily="18" charset="0"/>
              </a:rPr>
              <a:t>In this stage, an image is partitioned into its objects. Segmentation is the most difficult task. It is the process which takes a lot of time for successful solution of imaging problems which requires objects to identify individually.</a:t>
            </a:r>
          </a:p>
          <a:p>
            <a:pPr algn="just"/>
            <a:r>
              <a:rPr lang="en-US" b="1" dirty="0">
                <a:latin typeface="Garamond" panose="02020404030301010803" pitchFamily="18" charset="0"/>
              </a:rPr>
              <a:t>Representation and Description: </a:t>
            </a:r>
            <a:r>
              <a:rPr lang="en-US" dirty="0">
                <a:latin typeface="Garamond" panose="02020404030301010803" pitchFamily="18" charset="0"/>
              </a:rPr>
              <a:t>It follows the output of the segmentation stage. The output is a raw pixel data which has all points of the region itself. To transform the raw data, representation is the only solution, whereas description is used for extracting information to differentiate one class of objects from another. </a:t>
            </a:r>
          </a:p>
          <a:p>
            <a:pPr algn="just"/>
            <a:r>
              <a:rPr lang="en-US" b="1" dirty="0">
                <a:latin typeface="Garamond" panose="02020404030301010803" pitchFamily="18" charset="0"/>
              </a:rPr>
              <a:t>Object Recognition: </a:t>
            </a:r>
            <a:r>
              <a:rPr lang="en-US" dirty="0">
                <a:latin typeface="Garamond" panose="02020404030301010803" pitchFamily="18" charset="0"/>
              </a:rPr>
              <a:t>In this stage, the label is assigned to the object, which is based on descriptors.</a:t>
            </a:r>
            <a:endParaRPr lang="en-US" b="1" dirty="0">
              <a:latin typeface="Garamond" panose="02020404030301010803" pitchFamily="18" charset="0"/>
            </a:endParaRPr>
          </a:p>
          <a:p>
            <a:pPr algn="just"/>
            <a:endParaRPr lang="en-US" b="1" dirty="0">
              <a:latin typeface="Garamond" panose="02020404030301010803" pitchFamily="18" charset="0"/>
            </a:endParaRPr>
          </a:p>
        </p:txBody>
      </p:sp>
      <p:grpSp>
        <p:nvGrpSpPr>
          <p:cNvPr id="7" name="Group 6">
            <a:extLst>
              <a:ext uri="{FF2B5EF4-FFF2-40B4-BE49-F238E27FC236}">
                <a16:creationId xmlns:a16="http://schemas.microsoft.com/office/drawing/2014/main" id="{CEB85B56-A73D-4262-BDC2-8462C69195EA}"/>
              </a:ext>
            </a:extLst>
          </p:cNvPr>
          <p:cNvGrpSpPr/>
          <p:nvPr/>
        </p:nvGrpSpPr>
        <p:grpSpPr>
          <a:xfrm>
            <a:off x="15629" y="46604"/>
            <a:ext cx="11074617" cy="693969"/>
            <a:chOff x="15629" y="46604"/>
            <a:chExt cx="11074617" cy="693969"/>
          </a:xfrm>
        </p:grpSpPr>
        <p:sp>
          <p:nvSpPr>
            <p:cNvPr id="8" name="Rectangle 7">
              <a:extLst>
                <a:ext uri="{FF2B5EF4-FFF2-40B4-BE49-F238E27FC236}">
                  <a16:creationId xmlns:a16="http://schemas.microsoft.com/office/drawing/2014/main" id="{DC98AC4A-4379-49C6-838B-97C12D58E580}"/>
                </a:ext>
              </a:extLst>
            </p:cNvPr>
            <p:cNvSpPr/>
            <p:nvPr/>
          </p:nvSpPr>
          <p:spPr>
            <a:xfrm>
              <a:off x="744972" y="208922"/>
              <a:ext cx="10345274" cy="369332"/>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lIns="91440" tIns="45720" rIns="91440" bIns="45720">
              <a:spAutoFit/>
              <a:scene3d>
                <a:camera prst="orthographicFront"/>
                <a:lightRig rig="threePt" dir="t"/>
              </a:scene3d>
              <a:sp3d extrusionH="57150">
                <a:bevelT w="38100" h="38100" prst="relaxedInset"/>
              </a:sp3d>
            </a:bodyPr>
            <a:lstStyle/>
            <a:p>
              <a:r>
                <a:rPr lang="en-US" b="1" cap="none" spc="0" dirty="0">
                  <a:ln w="0"/>
                  <a:solidFill>
                    <a:schemeClr val="tx1"/>
                  </a:solidFill>
                  <a:effectLst>
                    <a:outerShdw blurRad="50800" dist="38100" dir="2700000" algn="tl" rotWithShape="0">
                      <a:prstClr val="black">
                        <a:alpha val="40000"/>
                      </a:prstClr>
                    </a:outerShdw>
                  </a:effectLst>
                </a:rPr>
                <a:t>Department of Electronics and Communication Engineering, NIT Silchar </a:t>
              </a:r>
            </a:p>
          </p:txBody>
        </p:sp>
        <p:pic>
          <p:nvPicPr>
            <p:cNvPr id="9" name="Picture 8">
              <a:extLst>
                <a:ext uri="{FF2B5EF4-FFF2-40B4-BE49-F238E27FC236}">
                  <a16:creationId xmlns:a16="http://schemas.microsoft.com/office/drawing/2014/main" id="{F74EE9CF-9C62-46DF-87B1-7282C66F2F2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629" y="46604"/>
              <a:ext cx="729343" cy="69396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grpSp>
        <p:nvGrpSpPr>
          <p:cNvPr id="10" name="Group 9">
            <a:extLst>
              <a:ext uri="{FF2B5EF4-FFF2-40B4-BE49-F238E27FC236}">
                <a16:creationId xmlns:a16="http://schemas.microsoft.com/office/drawing/2014/main" id="{C0B21F0D-DE95-4CE8-925F-4F2AFB579B0F}"/>
              </a:ext>
            </a:extLst>
          </p:cNvPr>
          <p:cNvGrpSpPr/>
          <p:nvPr/>
        </p:nvGrpSpPr>
        <p:grpSpPr>
          <a:xfrm>
            <a:off x="151415" y="6251431"/>
            <a:ext cx="12040585" cy="509385"/>
            <a:chOff x="151415" y="6251431"/>
            <a:chExt cx="12040585" cy="509385"/>
          </a:xfrm>
        </p:grpSpPr>
        <p:sp>
          <p:nvSpPr>
            <p:cNvPr id="11" name="TextBox 10">
              <a:extLst>
                <a:ext uri="{FF2B5EF4-FFF2-40B4-BE49-F238E27FC236}">
                  <a16:creationId xmlns:a16="http://schemas.microsoft.com/office/drawing/2014/main" id="{F7C4AACC-071D-4CE5-A008-D15F05FEF19A}"/>
                </a:ext>
              </a:extLst>
            </p:cNvPr>
            <p:cNvSpPr txBox="1"/>
            <p:nvPr/>
          </p:nvSpPr>
          <p:spPr>
            <a:xfrm>
              <a:off x="5064728" y="6373299"/>
              <a:ext cx="2062544" cy="338554"/>
            </a:xfrm>
            <a:prstGeom prst="rect">
              <a:avLst/>
            </a:prstGeom>
            <a:noFill/>
          </p:spPr>
          <p:txBody>
            <a:bodyPr wrap="square" rtlCol="0">
              <a:spAutoFit/>
            </a:bodyPr>
            <a:lstStyle/>
            <a:p>
              <a:r>
                <a:rPr lang="en-US" sz="1600" b="1" i="1" dirty="0">
                  <a:solidFill>
                    <a:srgbClr val="00B0F0"/>
                  </a:solidFill>
                  <a:latin typeface="Times New Roman" panose="02020603050405020304" pitchFamily="18" charset="0"/>
                  <a:cs typeface="Times New Roman" panose="02020603050405020304" pitchFamily="18" charset="0"/>
                </a:rPr>
                <a:t>Scholar Id:21304068 </a:t>
              </a:r>
            </a:p>
          </p:txBody>
        </p:sp>
        <p:sp>
          <p:nvSpPr>
            <p:cNvPr id="12" name="TextBox 11">
              <a:extLst>
                <a:ext uri="{FF2B5EF4-FFF2-40B4-BE49-F238E27FC236}">
                  <a16:creationId xmlns:a16="http://schemas.microsoft.com/office/drawing/2014/main" id="{1C6EA108-D6A8-41D4-AD1D-5AAE02FD47BE}"/>
                </a:ext>
              </a:extLst>
            </p:cNvPr>
            <p:cNvSpPr txBox="1"/>
            <p:nvPr/>
          </p:nvSpPr>
          <p:spPr>
            <a:xfrm>
              <a:off x="9719021" y="6344196"/>
              <a:ext cx="2472979" cy="338554"/>
            </a:xfrm>
            <a:prstGeom prst="rect">
              <a:avLst/>
            </a:prstGeom>
            <a:noFill/>
          </p:spPr>
          <p:txBody>
            <a:bodyPr wrap="square" rtlCol="0">
              <a:spAutoFit/>
            </a:bodyPr>
            <a:lstStyle/>
            <a:p>
              <a:r>
                <a:rPr lang="en-US" sz="1600" b="1" i="1" dirty="0">
                  <a:solidFill>
                    <a:srgbClr val="00B0F0"/>
                  </a:solidFill>
                  <a:latin typeface="Times New Roman" panose="02020603050405020304" pitchFamily="18" charset="0"/>
                  <a:cs typeface="Times New Roman" panose="02020603050405020304" pitchFamily="18" charset="0"/>
                </a:rPr>
                <a:t>kirti21_rs@ece.nits.ac.in</a:t>
              </a:r>
            </a:p>
          </p:txBody>
        </p:sp>
        <p:sp>
          <p:nvSpPr>
            <p:cNvPr id="13" name="TextBox 12">
              <a:extLst>
                <a:ext uri="{FF2B5EF4-FFF2-40B4-BE49-F238E27FC236}">
                  <a16:creationId xmlns:a16="http://schemas.microsoft.com/office/drawing/2014/main" id="{07A1B587-5F3C-4535-9262-8406F6385333}"/>
                </a:ext>
              </a:extLst>
            </p:cNvPr>
            <p:cNvSpPr txBox="1"/>
            <p:nvPr/>
          </p:nvSpPr>
          <p:spPr>
            <a:xfrm>
              <a:off x="646101" y="6373299"/>
              <a:ext cx="2472979" cy="338554"/>
            </a:xfrm>
            <a:prstGeom prst="rect">
              <a:avLst/>
            </a:prstGeom>
            <a:noFill/>
          </p:spPr>
          <p:txBody>
            <a:bodyPr wrap="square" rtlCol="0">
              <a:spAutoFit/>
            </a:bodyPr>
            <a:lstStyle/>
            <a:p>
              <a:r>
                <a:rPr lang="en-US" sz="1600" b="1" i="1" dirty="0">
                  <a:solidFill>
                    <a:srgbClr val="00B0F0"/>
                  </a:solidFill>
                  <a:latin typeface="Times New Roman" panose="02020603050405020304" pitchFamily="18" charset="0"/>
                  <a:cs typeface="Times New Roman" panose="02020603050405020304" pitchFamily="18" charset="0"/>
                </a:rPr>
                <a:t>Kirti Swagat Mohanty</a:t>
              </a:r>
            </a:p>
          </p:txBody>
        </p:sp>
        <p:pic>
          <p:nvPicPr>
            <p:cNvPr id="14" name="Picture 13" descr="Icon&#10;&#10;Description automatically generated">
              <a:extLst>
                <a:ext uri="{FF2B5EF4-FFF2-40B4-BE49-F238E27FC236}">
                  <a16:creationId xmlns:a16="http://schemas.microsoft.com/office/drawing/2014/main" id="{9D195D50-76D8-4FA3-9C61-E82E8704300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61700" y="6251431"/>
              <a:ext cx="460422" cy="460422"/>
            </a:xfrm>
            <a:prstGeom prst="rect">
              <a:avLst/>
            </a:prstGeom>
          </p:spPr>
        </p:pic>
        <p:pic>
          <p:nvPicPr>
            <p:cNvPr id="15" name="Picture 14" descr="Icon&#10;&#10;Description automatically generated">
              <a:extLst>
                <a:ext uri="{FF2B5EF4-FFF2-40B4-BE49-F238E27FC236}">
                  <a16:creationId xmlns:a16="http://schemas.microsoft.com/office/drawing/2014/main" id="{64644747-FD8B-4EAE-9253-A4E2E2C87A5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1415" y="6266130"/>
              <a:ext cx="494686" cy="494686"/>
            </a:xfrm>
            <a:prstGeom prst="rect">
              <a:avLst/>
            </a:prstGeom>
          </p:spPr>
        </p:pic>
        <p:pic>
          <p:nvPicPr>
            <p:cNvPr id="16" name="Picture 15" descr="Icon&#10;&#10;Description automatically generated">
              <a:extLst>
                <a:ext uri="{FF2B5EF4-FFF2-40B4-BE49-F238E27FC236}">
                  <a16:creationId xmlns:a16="http://schemas.microsoft.com/office/drawing/2014/main" id="{5FFD1315-2C44-42ED-BFE7-5D247FE1775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356450" y="6312844"/>
              <a:ext cx="401257" cy="401257"/>
            </a:xfrm>
            <a:prstGeom prst="rect">
              <a:avLst/>
            </a:prstGeom>
          </p:spPr>
        </p:pic>
      </p:grpSp>
      <p:sp>
        <p:nvSpPr>
          <p:cNvPr id="4" name="Slide Number Placeholder 3">
            <a:extLst>
              <a:ext uri="{FF2B5EF4-FFF2-40B4-BE49-F238E27FC236}">
                <a16:creationId xmlns:a16="http://schemas.microsoft.com/office/drawing/2014/main" id="{EB5FF990-4CA6-470A-A89E-5530AF1F5318}"/>
              </a:ext>
            </a:extLst>
          </p:cNvPr>
          <p:cNvSpPr>
            <a:spLocks noGrp="1"/>
          </p:cNvSpPr>
          <p:nvPr>
            <p:ph type="sldNum" sz="quarter" idx="12"/>
          </p:nvPr>
        </p:nvSpPr>
        <p:spPr/>
        <p:txBody>
          <a:bodyPr/>
          <a:lstStyle/>
          <a:p>
            <a:fld id="{F05E57AE-C7CB-4E1B-849C-35869BC6D3B3}" type="slidenum">
              <a:rPr lang="en-US" smtClean="0"/>
              <a:t>78</a:t>
            </a:fld>
            <a:endParaRPr lang="en-US"/>
          </a:p>
        </p:txBody>
      </p:sp>
    </p:spTree>
    <p:extLst>
      <p:ext uri="{BB962C8B-B14F-4D97-AF65-F5344CB8AC3E}">
        <p14:creationId xmlns:p14="http://schemas.microsoft.com/office/powerpoint/2010/main" val="3739497859"/>
      </p:ext>
    </p:extLst>
  </p:cSld>
  <p:clrMapOvr>
    <a:masterClrMapping/>
  </p:clrMapOvr>
  <mc:AlternateContent xmlns:mc="http://schemas.openxmlformats.org/markup-compatibility/2006" xmlns:p14="http://schemas.microsoft.com/office/powerpoint/2010/main">
    <mc:Choice Requires="p14">
      <p:transition spd="slow" p14:dur="6750" advClick="0"/>
    </mc:Choice>
    <mc:Fallback xmlns="">
      <p:transition spd="slow" advClick="0"/>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Garamond" panose="02020404030301010803" pitchFamily="18" charset="0"/>
              </a:rPr>
              <a:t>Spatial Domain Filtering</a:t>
            </a:r>
          </a:p>
        </p:txBody>
      </p:sp>
      <p:sp>
        <p:nvSpPr>
          <p:cNvPr id="3" name="Content Placeholder 2"/>
          <p:cNvSpPr>
            <a:spLocks noGrp="1"/>
          </p:cNvSpPr>
          <p:nvPr>
            <p:ph idx="1"/>
          </p:nvPr>
        </p:nvSpPr>
        <p:spPr>
          <a:xfrm>
            <a:off x="3869268" y="864108"/>
            <a:ext cx="7315200" cy="1600123"/>
          </a:xfrm>
        </p:spPr>
        <p:txBody>
          <a:bodyPr/>
          <a:lstStyle/>
          <a:p>
            <a:pPr algn="just"/>
            <a:r>
              <a:rPr lang="en-US" dirty="0">
                <a:latin typeface="Garamond" panose="02020404030301010803" pitchFamily="18" charset="0"/>
              </a:rPr>
              <a:t>It refers to image operators that change the gray value at any pixel (</a:t>
            </a:r>
            <a:r>
              <a:rPr lang="en-US" dirty="0" err="1">
                <a:latin typeface="Garamond" panose="02020404030301010803" pitchFamily="18" charset="0"/>
              </a:rPr>
              <a:t>x,y</a:t>
            </a:r>
            <a:r>
              <a:rPr lang="en-US" dirty="0">
                <a:latin typeface="Garamond" panose="02020404030301010803" pitchFamily="18" charset="0"/>
              </a:rPr>
              <a:t>) depending on the pixel values in a square neighborhood centered at (</a:t>
            </a:r>
            <a:r>
              <a:rPr lang="en-US" dirty="0" err="1">
                <a:latin typeface="Garamond" panose="02020404030301010803" pitchFamily="18" charset="0"/>
              </a:rPr>
              <a:t>x,y</a:t>
            </a:r>
            <a:r>
              <a:rPr lang="en-US" dirty="0">
                <a:latin typeface="Garamond" panose="02020404030301010803" pitchFamily="18" charset="0"/>
              </a:rPr>
              <a:t>) using a fixed integer matrix of the same size. </a:t>
            </a:r>
          </a:p>
          <a:p>
            <a:pPr algn="just"/>
            <a:r>
              <a:rPr lang="en-US" dirty="0">
                <a:latin typeface="Garamond" panose="02020404030301010803" pitchFamily="18" charset="0"/>
              </a:rPr>
              <a:t>The integer matrix is called a </a:t>
            </a:r>
            <a:r>
              <a:rPr lang="en-US" b="1" i="1" dirty="0">
                <a:latin typeface="Garamond" panose="02020404030301010803" pitchFamily="18" charset="0"/>
              </a:rPr>
              <a:t>filter, mask, kernel or window.</a:t>
            </a:r>
          </a:p>
        </p:txBody>
      </p:sp>
      <p:grpSp>
        <p:nvGrpSpPr>
          <p:cNvPr id="7" name="Group 6">
            <a:extLst>
              <a:ext uri="{FF2B5EF4-FFF2-40B4-BE49-F238E27FC236}">
                <a16:creationId xmlns:a16="http://schemas.microsoft.com/office/drawing/2014/main" id="{CEB85B56-A73D-4262-BDC2-8462C69195EA}"/>
              </a:ext>
            </a:extLst>
          </p:cNvPr>
          <p:cNvGrpSpPr/>
          <p:nvPr/>
        </p:nvGrpSpPr>
        <p:grpSpPr>
          <a:xfrm>
            <a:off x="15629" y="46604"/>
            <a:ext cx="11074617" cy="693969"/>
            <a:chOff x="15629" y="46604"/>
            <a:chExt cx="11074617" cy="693969"/>
          </a:xfrm>
        </p:grpSpPr>
        <p:sp>
          <p:nvSpPr>
            <p:cNvPr id="8" name="Rectangle 7">
              <a:extLst>
                <a:ext uri="{FF2B5EF4-FFF2-40B4-BE49-F238E27FC236}">
                  <a16:creationId xmlns:a16="http://schemas.microsoft.com/office/drawing/2014/main" id="{DC98AC4A-4379-49C6-838B-97C12D58E580}"/>
                </a:ext>
              </a:extLst>
            </p:cNvPr>
            <p:cNvSpPr/>
            <p:nvPr/>
          </p:nvSpPr>
          <p:spPr>
            <a:xfrm>
              <a:off x="744972" y="208922"/>
              <a:ext cx="10345274" cy="369332"/>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lIns="91440" tIns="45720" rIns="91440" bIns="45720">
              <a:spAutoFit/>
              <a:scene3d>
                <a:camera prst="orthographicFront"/>
                <a:lightRig rig="threePt" dir="t"/>
              </a:scene3d>
              <a:sp3d extrusionH="57150">
                <a:bevelT w="38100" h="38100" prst="relaxedInset"/>
              </a:sp3d>
            </a:bodyPr>
            <a:lstStyle/>
            <a:p>
              <a:r>
                <a:rPr lang="en-US" b="1" cap="none" spc="0" dirty="0">
                  <a:ln w="0"/>
                  <a:solidFill>
                    <a:schemeClr val="tx1"/>
                  </a:solidFill>
                  <a:effectLst>
                    <a:outerShdw blurRad="50800" dist="38100" dir="2700000" algn="tl" rotWithShape="0">
                      <a:prstClr val="black">
                        <a:alpha val="40000"/>
                      </a:prstClr>
                    </a:outerShdw>
                  </a:effectLst>
                </a:rPr>
                <a:t>Department of Electronics and Communication Engineering, NIT Silchar </a:t>
              </a:r>
            </a:p>
          </p:txBody>
        </p:sp>
        <p:pic>
          <p:nvPicPr>
            <p:cNvPr id="9" name="Picture 8">
              <a:extLst>
                <a:ext uri="{FF2B5EF4-FFF2-40B4-BE49-F238E27FC236}">
                  <a16:creationId xmlns:a16="http://schemas.microsoft.com/office/drawing/2014/main" id="{F74EE9CF-9C62-46DF-87B1-7282C66F2F2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629" y="46604"/>
              <a:ext cx="729343" cy="69396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grpSp>
        <p:nvGrpSpPr>
          <p:cNvPr id="10" name="Group 9">
            <a:extLst>
              <a:ext uri="{FF2B5EF4-FFF2-40B4-BE49-F238E27FC236}">
                <a16:creationId xmlns:a16="http://schemas.microsoft.com/office/drawing/2014/main" id="{C0B21F0D-DE95-4CE8-925F-4F2AFB579B0F}"/>
              </a:ext>
            </a:extLst>
          </p:cNvPr>
          <p:cNvGrpSpPr/>
          <p:nvPr/>
        </p:nvGrpSpPr>
        <p:grpSpPr>
          <a:xfrm>
            <a:off x="151415" y="6251431"/>
            <a:ext cx="12040585" cy="509385"/>
            <a:chOff x="151415" y="6251431"/>
            <a:chExt cx="12040585" cy="509385"/>
          </a:xfrm>
        </p:grpSpPr>
        <p:sp>
          <p:nvSpPr>
            <p:cNvPr id="11" name="TextBox 10">
              <a:extLst>
                <a:ext uri="{FF2B5EF4-FFF2-40B4-BE49-F238E27FC236}">
                  <a16:creationId xmlns:a16="http://schemas.microsoft.com/office/drawing/2014/main" id="{F7C4AACC-071D-4CE5-A008-D15F05FEF19A}"/>
                </a:ext>
              </a:extLst>
            </p:cNvPr>
            <p:cNvSpPr txBox="1"/>
            <p:nvPr/>
          </p:nvSpPr>
          <p:spPr>
            <a:xfrm>
              <a:off x="5064728" y="6373299"/>
              <a:ext cx="2062544" cy="338554"/>
            </a:xfrm>
            <a:prstGeom prst="rect">
              <a:avLst/>
            </a:prstGeom>
            <a:noFill/>
          </p:spPr>
          <p:txBody>
            <a:bodyPr wrap="square" rtlCol="0">
              <a:spAutoFit/>
            </a:bodyPr>
            <a:lstStyle/>
            <a:p>
              <a:r>
                <a:rPr lang="en-US" sz="1600" b="1" i="1" dirty="0">
                  <a:solidFill>
                    <a:srgbClr val="00B0F0"/>
                  </a:solidFill>
                  <a:latin typeface="Times New Roman" panose="02020603050405020304" pitchFamily="18" charset="0"/>
                  <a:cs typeface="Times New Roman" panose="02020603050405020304" pitchFamily="18" charset="0"/>
                </a:rPr>
                <a:t>Scholar Id:21304068 </a:t>
              </a:r>
            </a:p>
          </p:txBody>
        </p:sp>
        <p:sp>
          <p:nvSpPr>
            <p:cNvPr id="12" name="TextBox 11">
              <a:extLst>
                <a:ext uri="{FF2B5EF4-FFF2-40B4-BE49-F238E27FC236}">
                  <a16:creationId xmlns:a16="http://schemas.microsoft.com/office/drawing/2014/main" id="{1C6EA108-D6A8-41D4-AD1D-5AAE02FD47BE}"/>
                </a:ext>
              </a:extLst>
            </p:cNvPr>
            <p:cNvSpPr txBox="1"/>
            <p:nvPr/>
          </p:nvSpPr>
          <p:spPr>
            <a:xfrm>
              <a:off x="9719021" y="6344196"/>
              <a:ext cx="2472979" cy="338554"/>
            </a:xfrm>
            <a:prstGeom prst="rect">
              <a:avLst/>
            </a:prstGeom>
            <a:noFill/>
          </p:spPr>
          <p:txBody>
            <a:bodyPr wrap="square" rtlCol="0">
              <a:spAutoFit/>
            </a:bodyPr>
            <a:lstStyle/>
            <a:p>
              <a:r>
                <a:rPr lang="en-US" sz="1600" b="1" i="1" dirty="0">
                  <a:solidFill>
                    <a:srgbClr val="00B0F0"/>
                  </a:solidFill>
                  <a:latin typeface="Times New Roman" panose="02020603050405020304" pitchFamily="18" charset="0"/>
                  <a:cs typeface="Times New Roman" panose="02020603050405020304" pitchFamily="18" charset="0"/>
                </a:rPr>
                <a:t>kirti21_rs@ece.nits.ac.in</a:t>
              </a:r>
            </a:p>
          </p:txBody>
        </p:sp>
        <p:sp>
          <p:nvSpPr>
            <p:cNvPr id="13" name="TextBox 12">
              <a:extLst>
                <a:ext uri="{FF2B5EF4-FFF2-40B4-BE49-F238E27FC236}">
                  <a16:creationId xmlns:a16="http://schemas.microsoft.com/office/drawing/2014/main" id="{07A1B587-5F3C-4535-9262-8406F6385333}"/>
                </a:ext>
              </a:extLst>
            </p:cNvPr>
            <p:cNvSpPr txBox="1"/>
            <p:nvPr/>
          </p:nvSpPr>
          <p:spPr>
            <a:xfrm>
              <a:off x="646101" y="6373299"/>
              <a:ext cx="2472979" cy="338554"/>
            </a:xfrm>
            <a:prstGeom prst="rect">
              <a:avLst/>
            </a:prstGeom>
            <a:noFill/>
          </p:spPr>
          <p:txBody>
            <a:bodyPr wrap="square" rtlCol="0">
              <a:spAutoFit/>
            </a:bodyPr>
            <a:lstStyle/>
            <a:p>
              <a:r>
                <a:rPr lang="en-US" sz="1600" b="1" i="1" dirty="0">
                  <a:solidFill>
                    <a:srgbClr val="00B0F0"/>
                  </a:solidFill>
                  <a:latin typeface="Times New Roman" panose="02020603050405020304" pitchFamily="18" charset="0"/>
                  <a:cs typeface="Times New Roman" panose="02020603050405020304" pitchFamily="18" charset="0"/>
                </a:rPr>
                <a:t>Kirti Swagat Mohanty</a:t>
              </a:r>
            </a:p>
          </p:txBody>
        </p:sp>
        <p:pic>
          <p:nvPicPr>
            <p:cNvPr id="14" name="Picture 13" descr="Icon&#10;&#10;Description automatically generated">
              <a:extLst>
                <a:ext uri="{FF2B5EF4-FFF2-40B4-BE49-F238E27FC236}">
                  <a16:creationId xmlns:a16="http://schemas.microsoft.com/office/drawing/2014/main" id="{9D195D50-76D8-4FA3-9C61-E82E8704300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61700" y="6251431"/>
              <a:ext cx="460422" cy="460422"/>
            </a:xfrm>
            <a:prstGeom prst="rect">
              <a:avLst/>
            </a:prstGeom>
          </p:spPr>
        </p:pic>
        <p:pic>
          <p:nvPicPr>
            <p:cNvPr id="15" name="Picture 14" descr="Icon&#10;&#10;Description automatically generated">
              <a:extLst>
                <a:ext uri="{FF2B5EF4-FFF2-40B4-BE49-F238E27FC236}">
                  <a16:creationId xmlns:a16="http://schemas.microsoft.com/office/drawing/2014/main" id="{64644747-FD8B-4EAE-9253-A4E2E2C87A5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51415" y="6266130"/>
              <a:ext cx="494686" cy="494686"/>
            </a:xfrm>
            <a:prstGeom prst="rect">
              <a:avLst/>
            </a:prstGeom>
          </p:spPr>
        </p:pic>
        <p:pic>
          <p:nvPicPr>
            <p:cNvPr id="16" name="Picture 15" descr="Icon&#10;&#10;Description automatically generated">
              <a:extLst>
                <a:ext uri="{FF2B5EF4-FFF2-40B4-BE49-F238E27FC236}">
                  <a16:creationId xmlns:a16="http://schemas.microsoft.com/office/drawing/2014/main" id="{5FFD1315-2C44-42ED-BFE7-5D247FE1775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356450" y="6312844"/>
              <a:ext cx="401257" cy="401257"/>
            </a:xfrm>
            <a:prstGeom prst="rect">
              <a:avLst/>
            </a:prstGeom>
          </p:spPr>
        </p:pic>
      </p:grpSp>
      <p:sp>
        <p:nvSpPr>
          <p:cNvPr id="4" name="Slide Number Placeholder 3">
            <a:extLst>
              <a:ext uri="{FF2B5EF4-FFF2-40B4-BE49-F238E27FC236}">
                <a16:creationId xmlns:a16="http://schemas.microsoft.com/office/drawing/2014/main" id="{EB5FF990-4CA6-470A-A89E-5530AF1F5318}"/>
              </a:ext>
            </a:extLst>
          </p:cNvPr>
          <p:cNvSpPr>
            <a:spLocks noGrp="1"/>
          </p:cNvSpPr>
          <p:nvPr>
            <p:ph type="sldNum" sz="quarter" idx="12"/>
          </p:nvPr>
        </p:nvSpPr>
        <p:spPr/>
        <p:txBody>
          <a:bodyPr/>
          <a:lstStyle/>
          <a:p>
            <a:fld id="{F05E57AE-C7CB-4E1B-849C-35869BC6D3B3}" type="slidenum">
              <a:rPr lang="en-US" smtClean="0"/>
              <a:t>79</a:t>
            </a:fld>
            <a:endParaRPr lang="en-US"/>
          </a:p>
        </p:txBody>
      </p:sp>
      <p:pic>
        <p:nvPicPr>
          <p:cNvPr id="6" name="Picture 5">
            <a:extLst>
              <a:ext uri="{FF2B5EF4-FFF2-40B4-BE49-F238E27FC236}">
                <a16:creationId xmlns:a16="http://schemas.microsoft.com/office/drawing/2014/main" id="{7B8F2C7B-A6F3-4732-B332-E20996D069A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491446" y="2427941"/>
            <a:ext cx="4227575" cy="331363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006056656"/>
      </p:ext>
    </p:extLst>
  </p:cSld>
  <p:clrMapOvr>
    <a:masterClrMapping/>
  </p:clrMapOvr>
  <mc:AlternateContent xmlns:mc="http://schemas.openxmlformats.org/markup-compatibility/2006" xmlns:p14="http://schemas.microsoft.com/office/powerpoint/2010/main">
    <mc:Choice Requires="p14">
      <p:transition spd="slow" p14:dur="6750" advClick="0"/>
    </mc:Choice>
    <mc:Fallback xmlns="">
      <p:transition spd="slow" advClick="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Garamond" panose="02020404030301010803" pitchFamily="18" charset="0"/>
              </a:rPr>
              <a:t>Definition</a:t>
            </a:r>
          </a:p>
        </p:txBody>
      </p:sp>
      <p:sp>
        <p:nvSpPr>
          <p:cNvPr id="3" name="Content Placeholder 2"/>
          <p:cNvSpPr>
            <a:spLocks noGrp="1"/>
          </p:cNvSpPr>
          <p:nvPr>
            <p:ph idx="1"/>
          </p:nvPr>
        </p:nvSpPr>
        <p:spPr/>
        <p:txBody>
          <a:bodyPr>
            <a:normAutofit/>
          </a:bodyPr>
          <a:lstStyle/>
          <a:p>
            <a:pPr lvl="1" algn="just"/>
            <a:r>
              <a:rPr lang="en-US" sz="2000" dirty="0">
                <a:latin typeface="Garamond" panose="02020404030301010803" pitchFamily="18" charset="0"/>
              </a:rPr>
              <a:t>It’s the process of finding solutions to a problem after a thorough study and analysis of situational factors.</a:t>
            </a:r>
          </a:p>
          <a:p>
            <a:pPr marL="502920" lvl="1" indent="0" algn="just">
              <a:buNone/>
            </a:pPr>
            <a:endParaRPr lang="en-US" sz="2000" dirty="0">
              <a:latin typeface="Garamond" panose="02020404030301010803" pitchFamily="18" charset="0"/>
            </a:endParaRPr>
          </a:p>
          <a:p>
            <a:pPr lvl="1" algn="just"/>
            <a:r>
              <a:rPr lang="en-US" sz="2000" dirty="0">
                <a:latin typeface="Garamond" panose="02020404030301010803" pitchFamily="18" charset="0"/>
              </a:rPr>
              <a:t>It provides the needed information that guides decision makers to successfully deal with the problems.</a:t>
            </a:r>
          </a:p>
          <a:p>
            <a:pPr lvl="1"/>
            <a:endParaRPr lang="en-US" sz="2400" dirty="0">
              <a:latin typeface="Garamond" panose="02020404030301010803" pitchFamily="18" charset="0"/>
            </a:endParaRPr>
          </a:p>
        </p:txBody>
      </p:sp>
      <p:grpSp>
        <p:nvGrpSpPr>
          <p:cNvPr id="7" name="Group 6">
            <a:extLst>
              <a:ext uri="{FF2B5EF4-FFF2-40B4-BE49-F238E27FC236}">
                <a16:creationId xmlns:a16="http://schemas.microsoft.com/office/drawing/2014/main" id="{CEB85B56-A73D-4262-BDC2-8462C69195EA}"/>
              </a:ext>
            </a:extLst>
          </p:cNvPr>
          <p:cNvGrpSpPr/>
          <p:nvPr/>
        </p:nvGrpSpPr>
        <p:grpSpPr>
          <a:xfrm>
            <a:off x="15629" y="46604"/>
            <a:ext cx="11074617" cy="693969"/>
            <a:chOff x="15629" y="46604"/>
            <a:chExt cx="11074617" cy="693969"/>
          </a:xfrm>
        </p:grpSpPr>
        <p:sp>
          <p:nvSpPr>
            <p:cNvPr id="8" name="Rectangle 7">
              <a:extLst>
                <a:ext uri="{FF2B5EF4-FFF2-40B4-BE49-F238E27FC236}">
                  <a16:creationId xmlns:a16="http://schemas.microsoft.com/office/drawing/2014/main" id="{DC98AC4A-4379-49C6-838B-97C12D58E580}"/>
                </a:ext>
              </a:extLst>
            </p:cNvPr>
            <p:cNvSpPr/>
            <p:nvPr/>
          </p:nvSpPr>
          <p:spPr>
            <a:xfrm>
              <a:off x="744972" y="208922"/>
              <a:ext cx="10345274" cy="369332"/>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lIns="91440" tIns="45720" rIns="91440" bIns="45720">
              <a:spAutoFit/>
              <a:scene3d>
                <a:camera prst="orthographicFront"/>
                <a:lightRig rig="threePt" dir="t"/>
              </a:scene3d>
              <a:sp3d extrusionH="57150">
                <a:bevelT w="38100" h="38100" prst="relaxedInset"/>
              </a:sp3d>
            </a:bodyPr>
            <a:lstStyle/>
            <a:p>
              <a:r>
                <a:rPr lang="en-US" b="1" cap="none" spc="0" dirty="0">
                  <a:ln w="0"/>
                  <a:solidFill>
                    <a:schemeClr val="tx1"/>
                  </a:solidFill>
                  <a:effectLst>
                    <a:outerShdw blurRad="50800" dist="38100" dir="2700000" algn="tl" rotWithShape="0">
                      <a:prstClr val="black">
                        <a:alpha val="40000"/>
                      </a:prstClr>
                    </a:outerShdw>
                  </a:effectLst>
                </a:rPr>
                <a:t>Department of Electronics and Communication Engineering, NIT Silchar </a:t>
              </a:r>
            </a:p>
          </p:txBody>
        </p:sp>
        <p:pic>
          <p:nvPicPr>
            <p:cNvPr id="9" name="Picture 8">
              <a:extLst>
                <a:ext uri="{FF2B5EF4-FFF2-40B4-BE49-F238E27FC236}">
                  <a16:creationId xmlns:a16="http://schemas.microsoft.com/office/drawing/2014/main" id="{F74EE9CF-9C62-46DF-87B1-7282C66F2F2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629" y="46604"/>
              <a:ext cx="729343" cy="69396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grpSp>
        <p:nvGrpSpPr>
          <p:cNvPr id="10" name="Group 9">
            <a:extLst>
              <a:ext uri="{FF2B5EF4-FFF2-40B4-BE49-F238E27FC236}">
                <a16:creationId xmlns:a16="http://schemas.microsoft.com/office/drawing/2014/main" id="{C0B21F0D-DE95-4CE8-925F-4F2AFB579B0F}"/>
              </a:ext>
            </a:extLst>
          </p:cNvPr>
          <p:cNvGrpSpPr/>
          <p:nvPr/>
        </p:nvGrpSpPr>
        <p:grpSpPr>
          <a:xfrm>
            <a:off x="151415" y="6251431"/>
            <a:ext cx="12040585" cy="509385"/>
            <a:chOff x="151415" y="6251431"/>
            <a:chExt cx="12040585" cy="509385"/>
          </a:xfrm>
        </p:grpSpPr>
        <p:sp>
          <p:nvSpPr>
            <p:cNvPr id="11" name="TextBox 10">
              <a:extLst>
                <a:ext uri="{FF2B5EF4-FFF2-40B4-BE49-F238E27FC236}">
                  <a16:creationId xmlns:a16="http://schemas.microsoft.com/office/drawing/2014/main" id="{F7C4AACC-071D-4CE5-A008-D15F05FEF19A}"/>
                </a:ext>
              </a:extLst>
            </p:cNvPr>
            <p:cNvSpPr txBox="1"/>
            <p:nvPr/>
          </p:nvSpPr>
          <p:spPr>
            <a:xfrm>
              <a:off x="5064728" y="6373299"/>
              <a:ext cx="2062544" cy="338554"/>
            </a:xfrm>
            <a:prstGeom prst="rect">
              <a:avLst/>
            </a:prstGeom>
            <a:noFill/>
          </p:spPr>
          <p:txBody>
            <a:bodyPr wrap="square" rtlCol="0">
              <a:spAutoFit/>
            </a:bodyPr>
            <a:lstStyle/>
            <a:p>
              <a:r>
                <a:rPr lang="en-US" sz="1600" b="1" i="1" dirty="0">
                  <a:solidFill>
                    <a:srgbClr val="00B0F0"/>
                  </a:solidFill>
                  <a:latin typeface="Times New Roman" panose="02020603050405020304" pitchFamily="18" charset="0"/>
                  <a:cs typeface="Times New Roman" panose="02020603050405020304" pitchFamily="18" charset="0"/>
                </a:rPr>
                <a:t>Scholar Id:21304068 </a:t>
              </a:r>
            </a:p>
          </p:txBody>
        </p:sp>
        <p:sp>
          <p:nvSpPr>
            <p:cNvPr id="12" name="TextBox 11">
              <a:extLst>
                <a:ext uri="{FF2B5EF4-FFF2-40B4-BE49-F238E27FC236}">
                  <a16:creationId xmlns:a16="http://schemas.microsoft.com/office/drawing/2014/main" id="{1C6EA108-D6A8-41D4-AD1D-5AAE02FD47BE}"/>
                </a:ext>
              </a:extLst>
            </p:cNvPr>
            <p:cNvSpPr txBox="1"/>
            <p:nvPr/>
          </p:nvSpPr>
          <p:spPr>
            <a:xfrm>
              <a:off x="9719021" y="6344196"/>
              <a:ext cx="2472979" cy="338554"/>
            </a:xfrm>
            <a:prstGeom prst="rect">
              <a:avLst/>
            </a:prstGeom>
            <a:noFill/>
          </p:spPr>
          <p:txBody>
            <a:bodyPr wrap="square" rtlCol="0">
              <a:spAutoFit/>
            </a:bodyPr>
            <a:lstStyle/>
            <a:p>
              <a:r>
                <a:rPr lang="en-US" sz="1600" b="1" i="1" dirty="0">
                  <a:solidFill>
                    <a:srgbClr val="00B0F0"/>
                  </a:solidFill>
                  <a:latin typeface="Times New Roman" panose="02020603050405020304" pitchFamily="18" charset="0"/>
                  <a:cs typeface="Times New Roman" panose="02020603050405020304" pitchFamily="18" charset="0"/>
                </a:rPr>
                <a:t>kirti21_rs@ece.nits.ac.in</a:t>
              </a:r>
            </a:p>
          </p:txBody>
        </p:sp>
        <p:sp>
          <p:nvSpPr>
            <p:cNvPr id="13" name="TextBox 12">
              <a:extLst>
                <a:ext uri="{FF2B5EF4-FFF2-40B4-BE49-F238E27FC236}">
                  <a16:creationId xmlns:a16="http://schemas.microsoft.com/office/drawing/2014/main" id="{07A1B587-5F3C-4535-9262-8406F6385333}"/>
                </a:ext>
              </a:extLst>
            </p:cNvPr>
            <p:cNvSpPr txBox="1"/>
            <p:nvPr/>
          </p:nvSpPr>
          <p:spPr>
            <a:xfrm>
              <a:off x="646101" y="6373299"/>
              <a:ext cx="2472979" cy="338554"/>
            </a:xfrm>
            <a:prstGeom prst="rect">
              <a:avLst/>
            </a:prstGeom>
            <a:noFill/>
          </p:spPr>
          <p:txBody>
            <a:bodyPr wrap="square" rtlCol="0">
              <a:spAutoFit/>
            </a:bodyPr>
            <a:lstStyle/>
            <a:p>
              <a:r>
                <a:rPr lang="en-US" sz="1600" b="1" i="1" dirty="0">
                  <a:solidFill>
                    <a:srgbClr val="00B0F0"/>
                  </a:solidFill>
                  <a:latin typeface="Times New Roman" panose="02020603050405020304" pitchFamily="18" charset="0"/>
                  <a:cs typeface="Times New Roman" panose="02020603050405020304" pitchFamily="18" charset="0"/>
                </a:rPr>
                <a:t>Kirti Swagat Mohanty</a:t>
              </a:r>
            </a:p>
          </p:txBody>
        </p:sp>
        <p:pic>
          <p:nvPicPr>
            <p:cNvPr id="14" name="Picture 13" descr="Icon&#10;&#10;Description automatically generated">
              <a:extLst>
                <a:ext uri="{FF2B5EF4-FFF2-40B4-BE49-F238E27FC236}">
                  <a16:creationId xmlns:a16="http://schemas.microsoft.com/office/drawing/2014/main" id="{9D195D50-76D8-4FA3-9C61-E82E8704300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61700" y="6251431"/>
              <a:ext cx="460422" cy="460422"/>
            </a:xfrm>
            <a:prstGeom prst="rect">
              <a:avLst/>
            </a:prstGeom>
          </p:spPr>
        </p:pic>
        <p:pic>
          <p:nvPicPr>
            <p:cNvPr id="15" name="Picture 14" descr="Icon&#10;&#10;Description automatically generated">
              <a:extLst>
                <a:ext uri="{FF2B5EF4-FFF2-40B4-BE49-F238E27FC236}">
                  <a16:creationId xmlns:a16="http://schemas.microsoft.com/office/drawing/2014/main" id="{64644747-FD8B-4EAE-9253-A4E2E2C87A5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1415" y="6266130"/>
              <a:ext cx="494686" cy="494686"/>
            </a:xfrm>
            <a:prstGeom prst="rect">
              <a:avLst/>
            </a:prstGeom>
          </p:spPr>
        </p:pic>
        <p:pic>
          <p:nvPicPr>
            <p:cNvPr id="16" name="Picture 15" descr="Icon&#10;&#10;Description automatically generated">
              <a:extLst>
                <a:ext uri="{FF2B5EF4-FFF2-40B4-BE49-F238E27FC236}">
                  <a16:creationId xmlns:a16="http://schemas.microsoft.com/office/drawing/2014/main" id="{5FFD1315-2C44-42ED-BFE7-5D247FE1775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356450" y="6312844"/>
              <a:ext cx="401257" cy="401257"/>
            </a:xfrm>
            <a:prstGeom prst="rect">
              <a:avLst/>
            </a:prstGeom>
          </p:spPr>
        </p:pic>
      </p:grpSp>
      <p:sp>
        <p:nvSpPr>
          <p:cNvPr id="4" name="Slide Number Placeholder 3">
            <a:extLst>
              <a:ext uri="{FF2B5EF4-FFF2-40B4-BE49-F238E27FC236}">
                <a16:creationId xmlns:a16="http://schemas.microsoft.com/office/drawing/2014/main" id="{EB5FF990-4CA6-470A-A89E-5530AF1F5318}"/>
              </a:ext>
            </a:extLst>
          </p:cNvPr>
          <p:cNvSpPr>
            <a:spLocks noGrp="1"/>
          </p:cNvSpPr>
          <p:nvPr>
            <p:ph type="sldNum" sz="quarter" idx="12"/>
          </p:nvPr>
        </p:nvSpPr>
        <p:spPr/>
        <p:txBody>
          <a:bodyPr/>
          <a:lstStyle/>
          <a:p>
            <a:fld id="{F05E57AE-C7CB-4E1B-849C-35869BC6D3B3}" type="slidenum">
              <a:rPr lang="en-US" smtClean="0"/>
              <a:t>8</a:t>
            </a:fld>
            <a:endParaRPr lang="en-US"/>
          </a:p>
        </p:txBody>
      </p:sp>
    </p:spTree>
    <p:extLst>
      <p:ext uri="{BB962C8B-B14F-4D97-AF65-F5344CB8AC3E}">
        <p14:creationId xmlns:p14="http://schemas.microsoft.com/office/powerpoint/2010/main" val="3587210302"/>
      </p:ext>
    </p:extLst>
  </p:cSld>
  <p:clrMapOvr>
    <a:masterClrMapping/>
  </p:clrMapOvr>
  <mc:AlternateContent xmlns:mc="http://schemas.openxmlformats.org/markup-compatibility/2006" xmlns:p14="http://schemas.microsoft.com/office/powerpoint/2010/main">
    <mc:Choice Requires="p14">
      <p:transition spd="slow" p14:dur="6750" advClick="0"/>
    </mc:Choice>
    <mc:Fallback xmlns="">
      <p:transition spd="slow" advClick="0"/>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Garamond" panose="02020404030301010803" pitchFamily="18" charset="0"/>
              </a:rPr>
              <a:t>Classification</a:t>
            </a:r>
          </a:p>
        </p:txBody>
      </p:sp>
      <p:sp>
        <p:nvSpPr>
          <p:cNvPr id="3" name="Content Placeholder 2"/>
          <p:cNvSpPr>
            <a:spLocks noGrp="1"/>
          </p:cNvSpPr>
          <p:nvPr>
            <p:ph idx="1"/>
          </p:nvPr>
        </p:nvSpPr>
        <p:spPr>
          <a:xfrm>
            <a:off x="3869268" y="864108"/>
            <a:ext cx="7315200" cy="1132332"/>
          </a:xfrm>
        </p:spPr>
        <p:txBody>
          <a:bodyPr/>
          <a:lstStyle/>
          <a:p>
            <a:r>
              <a:rPr lang="en-US" dirty="0">
                <a:latin typeface="Garamond" panose="02020404030301010803" pitchFamily="18" charset="0"/>
              </a:rPr>
              <a:t>There are two types on the basis of linearity:</a:t>
            </a:r>
          </a:p>
          <a:p>
            <a:pPr lvl="1"/>
            <a:r>
              <a:rPr lang="en-US" dirty="0">
                <a:latin typeface="Garamond" panose="02020404030301010803" pitchFamily="18" charset="0"/>
              </a:rPr>
              <a:t>1. Linear Spatial Filter</a:t>
            </a:r>
          </a:p>
          <a:p>
            <a:pPr lvl="1"/>
            <a:r>
              <a:rPr lang="en-US" dirty="0">
                <a:latin typeface="Garamond" panose="02020404030301010803" pitchFamily="18" charset="0"/>
              </a:rPr>
              <a:t>Non-linear Spatial Filter</a:t>
            </a:r>
          </a:p>
        </p:txBody>
      </p:sp>
      <p:grpSp>
        <p:nvGrpSpPr>
          <p:cNvPr id="7" name="Group 6">
            <a:extLst>
              <a:ext uri="{FF2B5EF4-FFF2-40B4-BE49-F238E27FC236}">
                <a16:creationId xmlns:a16="http://schemas.microsoft.com/office/drawing/2014/main" id="{CEB85B56-A73D-4262-BDC2-8462C69195EA}"/>
              </a:ext>
            </a:extLst>
          </p:cNvPr>
          <p:cNvGrpSpPr/>
          <p:nvPr/>
        </p:nvGrpSpPr>
        <p:grpSpPr>
          <a:xfrm>
            <a:off x="15629" y="46604"/>
            <a:ext cx="11074617" cy="693969"/>
            <a:chOff x="15629" y="46604"/>
            <a:chExt cx="11074617" cy="693969"/>
          </a:xfrm>
        </p:grpSpPr>
        <p:sp>
          <p:nvSpPr>
            <p:cNvPr id="8" name="Rectangle 7">
              <a:extLst>
                <a:ext uri="{FF2B5EF4-FFF2-40B4-BE49-F238E27FC236}">
                  <a16:creationId xmlns:a16="http://schemas.microsoft.com/office/drawing/2014/main" id="{DC98AC4A-4379-49C6-838B-97C12D58E580}"/>
                </a:ext>
              </a:extLst>
            </p:cNvPr>
            <p:cNvSpPr/>
            <p:nvPr/>
          </p:nvSpPr>
          <p:spPr>
            <a:xfrm>
              <a:off x="744972" y="208922"/>
              <a:ext cx="10345274" cy="369332"/>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lIns="91440" tIns="45720" rIns="91440" bIns="45720">
              <a:spAutoFit/>
              <a:scene3d>
                <a:camera prst="orthographicFront"/>
                <a:lightRig rig="threePt" dir="t"/>
              </a:scene3d>
              <a:sp3d extrusionH="57150">
                <a:bevelT w="38100" h="38100" prst="relaxedInset"/>
              </a:sp3d>
            </a:bodyPr>
            <a:lstStyle/>
            <a:p>
              <a:r>
                <a:rPr lang="en-US" b="1" cap="none" spc="0" dirty="0">
                  <a:ln w="0"/>
                  <a:solidFill>
                    <a:schemeClr val="tx1"/>
                  </a:solidFill>
                  <a:effectLst>
                    <a:outerShdw blurRad="50800" dist="38100" dir="2700000" algn="tl" rotWithShape="0">
                      <a:prstClr val="black">
                        <a:alpha val="40000"/>
                      </a:prstClr>
                    </a:outerShdw>
                  </a:effectLst>
                </a:rPr>
                <a:t>Department of Electronics and Communication Engineering, NIT Silchar </a:t>
              </a:r>
            </a:p>
          </p:txBody>
        </p:sp>
        <p:pic>
          <p:nvPicPr>
            <p:cNvPr id="9" name="Picture 8">
              <a:extLst>
                <a:ext uri="{FF2B5EF4-FFF2-40B4-BE49-F238E27FC236}">
                  <a16:creationId xmlns:a16="http://schemas.microsoft.com/office/drawing/2014/main" id="{F74EE9CF-9C62-46DF-87B1-7282C66F2F2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629" y="46604"/>
              <a:ext cx="729343" cy="69396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grpSp>
        <p:nvGrpSpPr>
          <p:cNvPr id="10" name="Group 9">
            <a:extLst>
              <a:ext uri="{FF2B5EF4-FFF2-40B4-BE49-F238E27FC236}">
                <a16:creationId xmlns:a16="http://schemas.microsoft.com/office/drawing/2014/main" id="{C0B21F0D-DE95-4CE8-925F-4F2AFB579B0F}"/>
              </a:ext>
            </a:extLst>
          </p:cNvPr>
          <p:cNvGrpSpPr/>
          <p:nvPr/>
        </p:nvGrpSpPr>
        <p:grpSpPr>
          <a:xfrm>
            <a:off x="151415" y="6251431"/>
            <a:ext cx="12040585" cy="509385"/>
            <a:chOff x="151415" y="6251431"/>
            <a:chExt cx="12040585" cy="509385"/>
          </a:xfrm>
        </p:grpSpPr>
        <p:sp>
          <p:nvSpPr>
            <p:cNvPr id="11" name="TextBox 10">
              <a:extLst>
                <a:ext uri="{FF2B5EF4-FFF2-40B4-BE49-F238E27FC236}">
                  <a16:creationId xmlns:a16="http://schemas.microsoft.com/office/drawing/2014/main" id="{F7C4AACC-071D-4CE5-A008-D15F05FEF19A}"/>
                </a:ext>
              </a:extLst>
            </p:cNvPr>
            <p:cNvSpPr txBox="1"/>
            <p:nvPr/>
          </p:nvSpPr>
          <p:spPr>
            <a:xfrm>
              <a:off x="5064728" y="6373299"/>
              <a:ext cx="2062544" cy="338554"/>
            </a:xfrm>
            <a:prstGeom prst="rect">
              <a:avLst/>
            </a:prstGeom>
            <a:noFill/>
          </p:spPr>
          <p:txBody>
            <a:bodyPr wrap="square" rtlCol="0">
              <a:spAutoFit/>
            </a:bodyPr>
            <a:lstStyle/>
            <a:p>
              <a:r>
                <a:rPr lang="en-US" sz="1600" b="1" i="1" dirty="0">
                  <a:solidFill>
                    <a:srgbClr val="00B0F0"/>
                  </a:solidFill>
                  <a:latin typeface="Times New Roman" panose="02020603050405020304" pitchFamily="18" charset="0"/>
                  <a:cs typeface="Times New Roman" panose="02020603050405020304" pitchFamily="18" charset="0"/>
                </a:rPr>
                <a:t>Scholar Id:21304068 </a:t>
              </a:r>
            </a:p>
          </p:txBody>
        </p:sp>
        <p:sp>
          <p:nvSpPr>
            <p:cNvPr id="12" name="TextBox 11">
              <a:extLst>
                <a:ext uri="{FF2B5EF4-FFF2-40B4-BE49-F238E27FC236}">
                  <a16:creationId xmlns:a16="http://schemas.microsoft.com/office/drawing/2014/main" id="{1C6EA108-D6A8-41D4-AD1D-5AAE02FD47BE}"/>
                </a:ext>
              </a:extLst>
            </p:cNvPr>
            <p:cNvSpPr txBox="1"/>
            <p:nvPr/>
          </p:nvSpPr>
          <p:spPr>
            <a:xfrm>
              <a:off x="9719021" y="6344196"/>
              <a:ext cx="2472979" cy="338554"/>
            </a:xfrm>
            <a:prstGeom prst="rect">
              <a:avLst/>
            </a:prstGeom>
            <a:noFill/>
          </p:spPr>
          <p:txBody>
            <a:bodyPr wrap="square" rtlCol="0">
              <a:spAutoFit/>
            </a:bodyPr>
            <a:lstStyle/>
            <a:p>
              <a:r>
                <a:rPr lang="en-US" sz="1600" b="1" i="1" dirty="0">
                  <a:solidFill>
                    <a:srgbClr val="00B0F0"/>
                  </a:solidFill>
                  <a:latin typeface="Times New Roman" panose="02020603050405020304" pitchFamily="18" charset="0"/>
                  <a:cs typeface="Times New Roman" panose="02020603050405020304" pitchFamily="18" charset="0"/>
                </a:rPr>
                <a:t>kirti21_rs@ece.nits.ac.in</a:t>
              </a:r>
            </a:p>
          </p:txBody>
        </p:sp>
        <p:sp>
          <p:nvSpPr>
            <p:cNvPr id="13" name="TextBox 12">
              <a:extLst>
                <a:ext uri="{FF2B5EF4-FFF2-40B4-BE49-F238E27FC236}">
                  <a16:creationId xmlns:a16="http://schemas.microsoft.com/office/drawing/2014/main" id="{07A1B587-5F3C-4535-9262-8406F6385333}"/>
                </a:ext>
              </a:extLst>
            </p:cNvPr>
            <p:cNvSpPr txBox="1"/>
            <p:nvPr/>
          </p:nvSpPr>
          <p:spPr>
            <a:xfrm>
              <a:off x="646101" y="6373299"/>
              <a:ext cx="2472979" cy="338554"/>
            </a:xfrm>
            <a:prstGeom prst="rect">
              <a:avLst/>
            </a:prstGeom>
            <a:noFill/>
          </p:spPr>
          <p:txBody>
            <a:bodyPr wrap="square" rtlCol="0">
              <a:spAutoFit/>
            </a:bodyPr>
            <a:lstStyle/>
            <a:p>
              <a:r>
                <a:rPr lang="en-US" sz="1600" b="1" i="1" dirty="0">
                  <a:solidFill>
                    <a:srgbClr val="00B0F0"/>
                  </a:solidFill>
                  <a:latin typeface="Times New Roman" panose="02020603050405020304" pitchFamily="18" charset="0"/>
                  <a:cs typeface="Times New Roman" panose="02020603050405020304" pitchFamily="18" charset="0"/>
                </a:rPr>
                <a:t>Kirti Swagat Mohanty</a:t>
              </a:r>
            </a:p>
          </p:txBody>
        </p:sp>
        <p:pic>
          <p:nvPicPr>
            <p:cNvPr id="14" name="Picture 13" descr="Icon&#10;&#10;Description automatically generated">
              <a:extLst>
                <a:ext uri="{FF2B5EF4-FFF2-40B4-BE49-F238E27FC236}">
                  <a16:creationId xmlns:a16="http://schemas.microsoft.com/office/drawing/2014/main" id="{9D195D50-76D8-4FA3-9C61-E82E8704300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61700" y="6251431"/>
              <a:ext cx="460422" cy="460422"/>
            </a:xfrm>
            <a:prstGeom prst="rect">
              <a:avLst/>
            </a:prstGeom>
          </p:spPr>
        </p:pic>
        <p:pic>
          <p:nvPicPr>
            <p:cNvPr id="15" name="Picture 14" descr="Icon&#10;&#10;Description automatically generated">
              <a:extLst>
                <a:ext uri="{FF2B5EF4-FFF2-40B4-BE49-F238E27FC236}">
                  <a16:creationId xmlns:a16="http://schemas.microsoft.com/office/drawing/2014/main" id="{64644747-FD8B-4EAE-9253-A4E2E2C87A5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51415" y="6266130"/>
              <a:ext cx="494686" cy="494686"/>
            </a:xfrm>
            <a:prstGeom prst="rect">
              <a:avLst/>
            </a:prstGeom>
          </p:spPr>
        </p:pic>
        <p:pic>
          <p:nvPicPr>
            <p:cNvPr id="16" name="Picture 15" descr="Icon&#10;&#10;Description automatically generated">
              <a:extLst>
                <a:ext uri="{FF2B5EF4-FFF2-40B4-BE49-F238E27FC236}">
                  <a16:creationId xmlns:a16="http://schemas.microsoft.com/office/drawing/2014/main" id="{5FFD1315-2C44-42ED-BFE7-5D247FE1775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356450" y="6312844"/>
              <a:ext cx="401257" cy="401257"/>
            </a:xfrm>
            <a:prstGeom prst="rect">
              <a:avLst/>
            </a:prstGeom>
          </p:spPr>
        </p:pic>
      </p:grpSp>
      <p:sp>
        <p:nvSpPr>
          <p:cNvPr id="4" name="Slide Number Placeholder 3">
            <a:extLst>
              <a:ext uri="{FF2B5EF4-FFF2-40B4-BE49-F238E27FC236}">
                <a16:creationId xmlns:a16="http://schemas.microsoft.com/office/drawing/2014/main" id="{EB5FF990-4CA6-470A-A89E-5530AF1F5318}"/>
              </a:ext>
            </a:extLst>
          </p:cNvPr>
          <p:cNvSpPr>
            <a:spLocks noGrp="1"/>
          </p:cNvSpPr>
          <p:nvPr>
            <p:ph type="sldNum" sz="quarter" idx="12"/>
          </p:nvPr>
        </p:nvSpPr>
        <p:spPr/>
        <p:txBody>
          <a:bodyPr/>
          <a:lstStyle/>
          <a:p>
            <a:fld id="{F05E57AE-C7CB-4E1B-849C-35869BC6D3B3}" type="slidenum">
              <a:rPr lang="en-US" smtClean="0"/>
              <a:t>80</a:t>
            </a:fld>
            <a:endParaRPr lang="en-US"/>
          </a:p>
        </p:txBody>
      </p:sp>
      <mc:AlternateContent xmlns:mc="http://schemas.openxmlformats.org/markup-compatibility/2006">
        <mc:Choice xmlns:a14="http://schemas.microsoft.com/office/drawing/2010/main" Requires="a14">
          <p:sp>
            <p:nvSpPr>
              <p:cNvPr id="17" name="Content Placeholder 2">
                <a:extLst>
                  <a:ext uri="{FF2B5EF4-FFF2-40B4-BE49-F238E27FC236}">
                    <a16:creationId xmlns:a16="http://schemas.microsoft.com/office/drawing/2014/main" id="{FA4BAFC0-EDCB-4090-94FC-7204A6C76F29}"/>
                  </a:ext>
                </a:extLst>
              </p:cNvPr>
              <p:cNvSpPr txBox="1">
                <a:spLocks/>
              </p:cNvSpPr>
              <p:nvPr/>
            </p:nvSpPr>
            <p:spPr>
              <a:xfrm>
                <a:off x="3869268" y="2027792"/>
                <a:ext cx="7315200" cy="3839608"/>
              </a:xfrm>
              <a:prstGeom prst="rect">
                <a:avLst/>
              </a:prstGeom>
            </p:spPr>
            <p:txBody>
              <a:bodyPr vert="horz" lIns="91440" tIns="45720" rIns="91440" bIns="45720" rtlCol="0" anchor="ctr">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r>
                  <a:rPr lang="en-US" b="1" dirty="0">
                    <a:latin typeface="Garamond" panose="02020404030301010803" pitchFamily="18" charset="0"/>
                  </a:rPr>
                  <a:t>Linear Spatial Filtering ( Convolution):</a:t>
                </a:r>
                <a:endParaRPr lang="en-US" dirty="0">
                  <a:latin typeface="Garamond" panose="02020404030301010803" pitchFamily="18" charset="0"/>
                </a:endParaRPr>
              </a:p>
              <a:p>
                <a:r>
                  <a:rPr lang="en-US" dirty="0">
                    <a:latin typeface="Garamond" panose="02020404030301010803" pitchFamily="18" charset="0"/>
                  </a:rPr>
                  <a:t>The process consist of moving the filter mask from pixel to pixel in an image. </a:t>
                </a:r>
              </a:p>
              <a:p>
                <a:r>
                  <a:rPr lang="en-US" dirty="0">
                    <a:latin typeface="Garamond" panose="02020404030301010803" pitchFamily="18" charset="0"/>
                  </a:rPr>
                  <a:t>At each pixel (</a:t>
                </a:r>
                <a:r>
                  <a:rPr lang="en-US" dirty="0" err="1">
                    <a:latin typeface="Garamond" panose="02020404030301010803" pitchFamily="18" charset="0"/>
                  </a:rPr>
                  <a:t>x,y</a:t>
                </a:r>
                <a:r>
                  <a:rPr lang="en-US" dirty="0">
                    <a:latin typeface="Garamond" panose="02020404030301010803" pitchFamily="18" charset="0"/>
                  </a:rPr>
                  <a:t>) the response is given by a sum of products of the filter coefficients and the corresponding image pixels in the area spanned by the filter mask.</a:t>
                </a:r>
              </a:p>
              <a:p>
                <a:r>
                  <a:rPr lang="en-US" dirty="0">
                    <a:latin typeface="Garamond" panose="02020404030301010803" pitchFamily="18" charset="0"/>
                  </a:rPr>
                  <a:t>In general, linear filtering of an image </a:t>
                </a:r>
                <a:r>
                  <a:rPr lang="en-US" b="1" i="1" dirty="0">
                    <a:latin typeface="Garamond" panose="02020404030301010803" pitchFamily="18" charset="0"/>
                  </a:rPr>
                  <a:t>f </a:t>
                </a:r>
                <a:r>
                  <a:rPr lang="en-US" dirty="0">
                    <a:latin typeface="Garamond" panose="02020404030301010803" pitchFamily="18" charset="0"/>
                  </a:rPr>
                  <a:t>of size </a:t>
                </a:r>
                <a:r>
                  <a:rPr lang="en-US" b="1" i="1" dirty="0" err="1">
                    <a:latin typeface="Garamond" panose="02020404030301010803" pitchFamily="18" charset="0"/>
                  </a:rPr>
                  <a:t>MxN</a:t>
                </a:r>
                <a:r>
                  <a:rPr lang="en-US" b="1" i="1" dirty="0">
                    <a:latin typeface="Garamond" panose="02020404030301010803" pitchFamily="18" charset="0"/>
                  </a:rPr>
                  <a:t> </a:t>
                </a:r>
                <a:r>
                  <a:rPr lang="en-US" dirty="0">
                    <a:latin typeface="Garamond" panose="02020404030301010803" pitchFamily="18" charset="0"/>
                  </a:rPr>
                  <a:t>with a filter mask of size </a:t>
                </a:r>
                <a:r>
                  <a:rPr lang="en-US" b="1" i="1" dirty="0" err="1">
                    <a:latin typeface="Garamond" panose="02020404030301010803" pitchFamily="18" charset="0"/>
                  </a:rPr>
                  <a:t>mxn</a:t>
                </a:r>
                <a:r>
                  <a:rPr lang="en-US" b="1" i="1" dirty="0">
                    <a:latin typeface="Garamond" panose="02020404030301010803" pitchFamily="18" charset="0"/>
                  </a:rPr>
                  <a:t> </a:t>
                </a:r>
                <a:r>
                  <a:rPr lang="en-US" dirty="0">
                    <a:latin typeface="Garamond" panose="02020404030301010803" pitchFamily="18" charset="0"/>
                  </a:rPr>
                  <a:t>is given by the expression:</a:t>
                </a:r>
              </a:p>
              <a:p>
                <a14:m>
                  <m:oMath xmlns:m="http://schemas.openxmlformats.org/officeDocument/2006/math">
                    <m:r>
                      <a:rPr lang="en-US" b="0" i="1" smtClean="0">
                        <a:latin typeface="Cambria Math" panose="02040503050406030204" pitchFamily="18" charset="0"/>
                      </a:rPr>
                      <m:t>𝑔</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e>
                    </m:d>
                    <m:r>
                      <a:rPr lang="en-US" b="0" i="1" smtClean="0">
                        <a:latin typeface="Cambria Math" panose="02040503050406030204" pitchFamily="18" charset="0"/>
                      </a:rPr>
                      <m:t>= </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sub>
                      <m:sup>
                        <m:r>
                          <a:rPr lang="en-US" b="0" i="1" smtClean="0">
                            <a:latin typeface="Cambria Math" panose="02040503050406030204" pitchFamily="18" charset="0"/>
                          </a:rPr>
                          <m:t>𝑎</m:t>
                        </m:r>
                      </m:sup>
                      <m:e>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𝑏</m:t>
                            </m:r>
                          </m:sub>
                          <m:sup>
                            <m:r>
                              <a:rPr lang="en-US" b="0" i="1" smtClean="0">
                                <a:latin typeface="Cambria Math" panose="02040503050406030204" pitchFamily="18" charset="0"/>
                              </a:rPr>
                              <m:t>𝑏</m:t>
                            </m:r>
                          </m:sup>
                          <m:e>
                            <m:r>
                              <a:rPr lang="en-US" b="0" i="1" smtClean="0">
                                <a:latin typeface="Cambria Math" panose="02040503050406030204" pitchFamily="18" charset="0"/>
                              </a:rPr>
                              <m:t>𝑤</m:t>
                            </m:r>
                            <m:d>
                              <m:dPr>
                                <m:ctrlPr>
                                  <a:rPr lang="en-US" b="0" i="1" smtClean="0">
                                    <a:latin typeface="Cambria Math" panose="02040503050406030204" pitchFamily="18" charset="0"/>
                                  </a:rPr>
                                </m:ctrlPr>
                              </m:dPr>
                              <m:e>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𝑡</m:t>
                                </m:r>
                              </m:e>
                            </m:d>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e>
                        </m:nary>
                      </m:e>
                    </m:nary>
                  </m:oMath>
                </a14:m>
                <a:endParaRPr lang="en-US" dirty="0">
                  <a:latin typeface="Garamond" panose="02020404030301010803" pitchFamily="18" charset="0"/>
                </a:endParaRPr>
              </a:p>
            </p:txBody>
          </p:sp>
        </mc:Choice>
        <mc:Fallback>
          <p:sp>
            <p:nvSpPr>
              <p:cNvPr id="17" name="Content Placeholder 2">
                <a:extLst>
                  <a:ext uri="{FF2B5EF4-FFF2-40B4-BE49-F238E27FC236}">
                    <a16:creationId xmlns:a16="http://schemas.microsoft.com/office/drawing/2014/main" id="{FA4BAFC0-EDCB-4090-94FC-7204A6C76F29}"/>
                  </a:ext>
                </a:extLst>
              </p:cNvPr>
              <p:cNvSpPr txBox="1">
                <a:spLocks noRot="1" noChangeAspect="1" noMove="1" noResize="1" noEditPoints="1" noAdjustHandles="1" noChangeArrowheads="1" noChangeShapeType="1" noTextEdit="1"/>
              </p:cNvSpPr>
              <p:nvPr/>
            </p:nvSpPr>
            <p:spPr>
              <a:xfrm>
                <a:off x="3869268" y="2027792"/>
                <a:ext cx="7315200" cy="3839608"/>
              </a:xfrm>
              <a:prstGeom prst="rect">
                <a:avLst/>
              </a:prstGeom>
              <a:blipFill>
                <a:blip r:embed="rId7"/>
                <a:stretch>
                  <a:fillRect l="-667" b="-10635"/>
                </a:stretch>
              </a:blipFill>
            </p:spPr>
            <p:txBody>
              <a:bodyPr/>
              <a:lstStyle/>
              <a:p>
                <a:r>
                  <a:rPr lang="en-IN">
                    <a:noFill/>
                  </a:rPr>
                  <a:t> </a:t>
                </a:r>
              </a:p>
            </p:txBody>
          </p:sp>
        </mc:Fallback>
      </mc:AlternateContent>
    </p:spTree>
    <p:extLst>
      <p:ext uri="{BB962C8B-B14F-4D97-AF65-F5344CB8AC3E}">
        <p14:creationId xmlns:p14="http://schemas.microsoft.com/office/powerpoint/2010/main" val="2712528997"/>
      </p:ext>
    </p:extLst>
  </p:cSld>
  <p:clrMapOvr>
    <a:masterClrMapping/>
  </p:clrMapOvr>
  <mc:AlternateContent xmlns:mc="http://schemas.openxmlformats.org/markup-compatibility/2006">
    <mc:Choice xmlns:p14="http://schemas.microsoft.com/office/powerpoint/2010/main" Requires="p14">
      <p:transition spd="slow" p14:dur="6750" advClick="0"/>
    </mc:Choice>
    <mc:Fallback>
      <p:transition spd="slow" advClick="0"/>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Garamond" panose="02020404030301010803" pitchFamily="18" charset="0"/>
              </a:rPr>
              <a:t>Nonlinear Spatial Filtering</a:t>
            </a:r>
          </a:p>
        </p:txBody>
      </p:sp>
      <p:grpSp>
        <p:nvGrpSpPr>
          <p:cNvPr id="7" name="Group 6">
            <a:extLst>
              <a:ext uri="{FF2B5EF4-FFF2-40B4-BE49-F238E27FC236}">
                <a16:creationId xmlns:a16="http://schemas.microsoft.com/office/drawing/2014/main" id="{CEB85B56-A73D-4262-BDC2-8462C69195EA}"/>
              </a:ext>
            </a:extLst>
          </p:cNvPr>
          <p:cNvGrpSpPr/>
          <p:nvPr/>
        </p:nvGrpSpPr>
        <p:grpSpPr>
          <a:xfrm>
            <a:off x="15629" y="46604"/>
            <a:ext cx="11074617" cy="693969"/>
            <a:chOff x="15629" y="46604"/>
            <a:chExt cx="11074617" cy="693969"/>
          </a:xfrm>
        </p:grpSpPr>
        <p:sp>
          <p:nvSpPr>
            <p:cNvPr id="8" name="Rectangle 7">
              <a:extLst>
                <a:ext uri="{FF2B5EF4-FFF2-40B4-BE49-F238E27FC236}">
                  <a16:creationId xmlns:a16="http://schemas.microsoft.com/office/drawing/2014/main" id="{DC98AC4A-4379-49C6-838B-97C12D58E580}"/>
                </a:ext>
              </a:extLst>
            </p:cNvPr>
            <p:cNvSpPr/>
            <p:nvPr/>
          </p:nvSpPr>
          <p:spPr>
            <a:xfrm>
              <a:off x="744972" y="208922"/>
              <a:ext cx="10345274" cy="369332"/>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lIns="91440" tIns="45720" rIns="91440" bIns="45720">
              <a:spAutoFit/>
              <a:scene3d>
                <a:camera prst="orthographicFront"/>
                <a:lightRig rig="threePt" dir="t"/>
              </a:scene3d>
              <a:sp3d extrusionH="57150">
                <a:bevelT w="38100" h="38100" prst="relaxedInset"/>
              </a:sp3d>
            </a:bodyPr>
            <a:lstStyle/>
            <a:p>
              <a:r>
                <a:rPr lang="en-US" b="1" cap="none" spc="0" dirty="0">
                  <a:ln w="0"/>
                  <a:solidFill>
                    <a:schemeClr val="tx1"/>
                  </a:solidFill>
                  <a:effectLst>
                    <a:outerShdw blurRad="50800" dist="38100" dir="2700000" algn="tl" rotWithShape="0">
                      <a:prstClr val="black">
                        <a:alpha val="40000"/>
                      </a:prstClr>
                    </a:outerShdw>
                  </a:effectLst>
                </a:rPr>
                <a:t>Department of Electronics and Communication Engineering, NIT Silchar </a:t>
              </a:r>
            </a:p>
          </p:txBody>
        </p:sp>
        <p:pic>
          <p:nvPicPr>
            <p:cNvPr id="9" name="Picture 8">
              <a:extLst>
                <a:ext uri="{FF2B5EF4-FFF2-40B4-BE49-F238E27FC236}">
                  <a16:creationId xmlns:a16="http://schemas.microsoft.com/office/drawing/2014/main" id="{F74EE9CF-9C62-46DF-87B1-7282C66F2F2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629" y="46604"/>
              <a:ext cx="729343" cy="69396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grpSp>
        <p:nvGrpSpPr>
          <p:cNvPr id="10" name="Group 9">
            <a:extLst>
              <a:ext uri="{FF2B5EF4-FFF2-40B4-BE49-F238E27FC236}">
                <a16:creationId xmlns:a16="http://schemas.microsoft.com/office/drawing/2014/main" id="{C0B21F0D-DE95-4CE8-925F-4F2AFB579B0F}"/>
              </a:ext>
            </a:extLst>
          </p:cNvPr>
          <p:cNvGrpSpPr/>
          <p:nvPr/>
        </p:nvGrpSpPr>
        <p:grpSpPr>
          <a:xfrm>
            <a:off x="151415" y="6251431"/>
            <a:ext cx="12040585" cy="509385"/>
            <a:chOff x="151415" y="6251431"/>
            <a:chExt cx="12040585" cy="509385"/>
          </a:xfrm>
        </p:grpSpPr>
        <p:sp>
          <p:nvSpPr>
            <p:cNvPr id="11" name="TextBox 10">
              <a:extLst>
                <a:ext uri="{FF2B5EF4-FFF2-40B4-BE49-F238E27FC236}">
                  <a16:creationId xmlns:a16="http://schemas.microsoft.com/office/drawing/2014/main" id="{F7C4AACC-071D-4CE5-A008-D15F05FEF19A}"/>
                </a:ext>
              </a:extLst>
            </p:cNvPr>
            <p:cNvSpPr txBox="1"/>
            <p:nvPr/>
          </p:nvSpPr>
          <p:spPr>
            <a:xfrm>
              <a:off x="5064728" y="6373299"/>
              <a:ext cx="2062544" cy="338554"/>
            </a:xfrm>
            <a:prstGeom prst="rect">
              <a:avLst/>
            </a:prstGeom>
            <a:noFill/>
          </p:spPr>
          <p:txBody>
            <a:bodyPr wrap="square" rtlCol="0">
              <a:spAutoFit/>
            </a:bodyPr>
            <a:lstStyle/>
            <a:p>
              <a:r>
                <a:rPr lang="en-US" sz="1600" b="1" i="1" dirty="0">
                  <a:solidFill>
                    <a:srgbClr val="00B0F0"/>
                  </a:solidFill>
                  <a:latin typeface="Times New Roman" panose="02020603050405020304" pitchFamily="18" charset="0"/>
                  <a:cs typeface="Times New Roman" panose="02020603050405020304" pitchFamily="18" charset="0"/>
                </a:rPr>
                <a:t>Scholar Id:21304068 </a:t>
              </a:r>
            </a:p>
          </p:txBody>
        </p:sp>
        <p:sp>
          <p:nvSpPr>
            <p:cNvPr id="12" name="TextBox 11">
              <a:extLst>
                <a:ext uri="{FF2B5EF4-FFF2-40B4-BE49-F238E27FC236}">
                  <a16:creationId xmlns:a16="http://schemas.microsoft.com/office/drawing/2014/main" id="{1C6EA108-D6A8-41D4-AD1D-5AAE02FD47BE}"/>
                </a:ext>
              </a:extLst>
            </p:cNvPr>
            <p:cNvSpPr txBox="1"/>
            <p:nvPr/>
          </p:nvSpPr>
          <p:spPr>
            <a:xfrm>
              <a:off x="9719021" y="6344196"/>
              <a:ext cx="2472979" cy="338554"/>
            </a:xfrm>
            <a:prstGeom prst="rect">
              <a:avLst/>
            </a:prstGeom>
            <a:noFill/>
          </p:spPr>
          <p:txBody>
            <a:bodyPr wrap="square" rtlCol="0">
              <a:spAutoFit/>
            </a:bodyPr>
            <a:lstStyle/>
            <a:p>
              <a:r>
                <a:rPr lang="en-US" sz="1600" b="1" i="1" dirty="0">
                  <a:solidFill>
                    <a:srgbClr val="00B0F0"/>
                  </a:solidFill>
                  <a:latin typeface="Times New Roman" panose="02020603050405020304" pitchFamily="18" charset="0"/>
                  <a:cs typeface="Times New Roman" panose="02020603050405020304" pitchFamily="18" charset="0"/>
                </a:rPr>
                <a:t>kirti21_rs@ece.nits.ac.in</a:t>
              </a:r>
            </a:p>
          </p:txBody>
        </p:sp>
        <p:sp>
          <p:nvSpPr>
            <p:cNvPr id="13" name="TextBox 12">
              <a:extLst>
                <a:ext uri="{FF2B5EF4-FFF2-40B4-BE49-F238E27FC236}">
                  <a16:creationId xmlns:a16="http://schemas.microsoft.com/office/drawing/2014/main" id="{07A1B587-5F3C-4535-9262-8406F6385333}"/>
                </a:ext>
              </a:extLst>
            </p:cNvPr>
            <p:cNvSpPr txBox="1"/>
            <p:nvPr/>
          </p:nvSpPr>
          <p:spPr>
            <a:xfrm>
              <a:off x="646101" y="6373299"/>
              <a:ext cx="2472979" cy="338554"/>
            </a:xfrm>
            <a:prstGeom prst="rect">
              <a:avLst/>
            </a:prstGeom>
            <a:noFill/>
          </p:spPr>
          <p:txBody>
            <a:bodyPr wrap="square" rtlCol="0">
              <a:spAutoFit/>
            </a:bodyPr>
            <a:lstStyle/>
            <a:p>
              <a:r>
                <a:rPr lang="en-US" sz="1600" b="1" i="1" dirty="0">
                  <a:solidFill>
                    <a:srgbClr val="00B0F0"/>
                  </a:solidFill>
                  <a:latin typeface="Times New Roman" panose="02020603050405020304" pitchFamily="18" charset="0"/>
                  <a:cs typeface="Times New Roman" panose="02020603050405020304" pitchFamily="18" charset="0"/>
                </a:rPr>
                <a:t>Kirti Swagat Mohanty</a:t>
              </a:r>
            </a:p>
          </p:txBody>
        </p:sp>
        <p:pic>
          <p:nvPicPr>
            <p:cNvPr id="14" name="Picture 13" descr="Icon&#10;&#10;Description automatically generated">
              <a:extLst>
                <a:ext uri="{FF2B5EF4-FFF2-40B4-BE49-F238E27FC236}">
                  <a16:creationId xmlns:a16="http://schemas.microsoft.com/office/drawing/2014/main" id="{9D195D50-76D8-4FA3-9C61-E82E8704300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61700" y="6251431"/>
              <a:ext cx="460422" cy="460422"/>
            </a:xfrm>
            <a:prstGeom prst="rect">
              <a:avLst/>
            </a:prstGeom>
          </p:spPr>
        </p:pic>
        <p:pic>
          <p:nvPicPr>
            <p:cNvPr id="15" name="Picture 14" descr="Icon&#10;&#10;Description automatically generated">
              <a:extLst>
                <a:ext uri="{FF2B5EF4-FFF2-40B4-BE49-F238E27FC236}">
                  <a16:creationId xmlns:a16="http://schemas.microsoft.com/office/drawing/2014/main" id="{64644747-FD8B-4EAE-9253-A4E2E2C87A5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51415" y="6266130"/>
              <a:ext cx="494686" cy="494686"/>
            </a:xfrm>
            <a:prstGeom prst="rect">
              <a:avLst/>
            </a:prstGeom>
          </p:spPr>
        </p:pic>
        <p:pic>
          <p:nvPicPr>
            <p:cNvPr id="16" name="Picture 15" descr="Icon&#10;&#10;Description automatically generated">
              <a:extLst>
                <a:ext uri="{FF2B5EF4-FFF2-40B4-BE49-F238E27FC236}">
                  <a16:creationId xmlns:a16="http://schemas.microsoft.com/office/drawing/2014/main" id="{5FFD1315-2C44-42ED-BFE7-5D247FE1775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356450" y="6312844"/>
              <a:ext cx="401257" cy="401257"/>
            </a:xfrm>
            <a:prstGeom prst="rect">
              <a:avLst/>
            </a:prstGeom>
          </p:spPr>
        </p:pic>
      </p:grpSp>
      <p:sp>
        <p:nvSpPr>
          <p:cNvPr id="4" name="Slide Number Placeholder 3">
            <a:extLst>
              <a:ext uri="{FF2B5EF4-FFF2-40B4-BE49-F238E27FC236}">
                <a16:creationId xmlns:a16="http://schemas.microsoft.com/office/drawing/2014/main" id="{EB5FF990-4CA6-470A-A89E-5530AF1F5318}"/>
              </a:ext>
            </a:extLst>
          </p:cNvPr>
          <p:cNvSpPr>
            <a:spLocks noGrp="1"/>
          </p:cNvSpPr>
          <p:nvPr>
            <p:ph type="sldNum" sz="quarter" idx="12"/>
          </p:nvPr>
        </p:nvSpPr>
        <p:spPr/>
        <p:txBody>
          <a:bodyPr/>
          <a:lstStyle/>
          <a:p>
            <a:fld id="{F05E57AE-C7CB-4E1B-849C-35869BC6D3B3}" type="slidenum">
              <a:rPr lang="en-US" smtClean="0"/>
              <a:t>81</a:t>
            </a:fld>
            <a:endParaRPr lang="en-US"/>
          </a:p>
        </p:txBody>
      </p:sp>
      <p:sp>
        <p:nvSpPr>
          <p:cNvPr id="17" name="Content Placeholder 2">
            <a:extLst>
              <a:ext uri="{FF2B5EF4-FFF2-40B4-BE49-F238E27FC236}">
                <a16:creationId xmlns:a16="http://schemas.microsoft.com/office/drawing/2014/main" id="{FA4BAFC0-EDCB-4090-94FC-7204A6C76F29}"/>
              </a:ext>
            </a:extLst>
          </p:cNvPr>
          <p:cNvSpPr txBox="1">
            <a:spLocks/>
          </p:cNvSpPr>
          <p:nvPr/>
        </p:nvSpPr>
        <p:spPr>
          <a:xfrm>
            <a:off x="3640310" y="740571"/>
            <a:ext cx="7315200" cy="5327719"/>
          </a:xfrm>
          <a:prstGeom prst="rect">
            <a:avLst/>
          </a:prstGeom>
        </p:spPr>
        <p:txBody>
          <a:bodyPr vert="horz" lIns="91440" tIns="45720" rIns="91440" bIns="45720" rtlCol="0" anchor="ctr">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r>
              <a:rPr lang="en-US" dirty="0">
                <a:latin typeface="Garamond" panose="02020404030301010803" pitchFamily="18" charset="0"/>
              </a:rPr>
              <a:t>The operation also consist of moving the filter mask from pixel to pixel in an image.</a:t>
            </a:r>
          </a:p>
          <a:p>
            <a:r>
              <a:rPr lang="en-US" dirty="0">
                <a:latin typeface="Garamond" panose="02020404030301010803" pitchFamily="18" charset="0"/>
              </a:rPr>
              <a:t>The filtering operation is based conditionally on the values of the pixels in the neighborhood, and they do not explicitly use coefficients in the sum-of-products manner.</a:t>
            </a:r>
          </a:p>
          <a:p>
            <a:r>
              <a:rPr lang="en-US" dirty="0">
                <a:latin typeface="Garamond" panose="02020404030301010803" pitchFamily="18" charset="0"/>
              </a:rPr>
              <a:t>E:g. Noise reduction can be achieved effectively with a nonlinear filter whose basic function is to compute the median gray-level value in the neighborhood in which the filter is located. Computation of the median is a nonlinear operation.</a:t>
            </a:r>
          </a:p>
        </p:txBody>
      </p:sp>
    </p:spTree>
    <p:extLst>
      <p:ext uri="{BB962C8B-B14F-4D97-AF65-F5344CB8AC3E}">
        <p14:creationId xmlns:p14="http://schemas.microsoft.com/office/powerpoint/2010/main" val="1149664591"/>
      </p:ext>
    </p:extLst>
  </p:cSld>
  <p:clrMapOvr>
    <a:masterClrMapping/>
  </p:clrMapOvr>
  <mc:AlternateContent xmlns:mc="http://schemas.openxmlformats.org/markup-compatibility/2006" xmlns:p14="http://schemas.microsoft.com/office/powerpoint/2010/main">
    <mc:Choice Requires="p14">
      <p:transition spd="slow" p14:dur="6750" advClick="0"/>
    </mc:Choice>
    <mc:Fallback xmlns="">
      <p:transition spd="slow" advClick="0"/>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Garamond" panose="02020404030301010803" pitchFamily="18" charset="0"/>
              </a:rPr>
              <a:t>Spatial Filters</a:t>
            </a:r>
          </a:p>
        </p:txBody>
      </p:sp>
      <p:grpSp>
        <p:nvGrpSpPr>
          <p:cNvPr id="7" name="Group 6">
            <a:extLst>
              <a:ext uri="{FF2B5EF4-FFF2-40B4-BE49-F238E27FC236}">
                <a16:creationId xmlns:a16="http://schemas.microsoft.com/office/drawing/2014/main" id="{CEB85B56-A73D-4262-BDC2-8462C69195EA}"/>
              </a:ext>
            </a:extLst>
          </p:cNvPr>
          <p:cNvGrpSpPr/>
          <p:nvPr/>
        </p:nvGrpSpPr>
        <p:grpSpPr>
          <a:xfrm>
            <a:off x="15629" y="46604"/>
            <a:ext cx="11074617" cy="693969"/>
            <a:chOff x="15629" y="46604"/>
            <a:chExt cx="11074617" cy="693969"/>
          </a:xfrm>
        </p:grpSpPr>
        <p:sp>
          <p:nvSpPr>
            <p:cNvPr id="8" name="Rectangle 7">
              <a:extLst>
                <a:ext uri="{FF2B5EF4-FFF2-40B4-BE49-F238E27FC236}">
                  <a16:creationId xmlns:a16="http://schemas.microsoft.com/office/drawing/2014/main" id="{DC98AC4A-4379-49C6-838B-97C12D58E580}"/>
                </a:ext>
              </a:extLst>
            </p:cNvPr>
            <p:cNvSpPr/>
            <p:nvPr/>
          </p:nvSpPr>
          <p:spPr>
            <a:xfrm>
              <a:off x="744972" y="208922"/>
              <a:ext cx="10345274" cy="369332"/>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lIns="91440" tIns="45720" rIns="91440" bIns="45720">
              <a:spAutoFit/>
              <a:scene3d>
                <a:camera prst="orthographicFront"/>
                <a:lightRig rig="threePt" dir="t"/>
              </a:scene3d>
              <a:sp3d extrusionH="57150">
                <a:bevelT w="38100" h="38100" prst="relaxedInset"/>
              </a:sp3d>
            </a:bodyPr>
            <a:lstStyle/>
            <a:p>
              <a:r>
                <a:rPr lang="en-US" b="1" cap="none" spc="0" dirty="0">
                  <a:ln w="0"/>
                  <a:solidFill>
                    <a:schemeClr val="tx1"/>
                  </a:solidFill>
                  <a:effectLst>
                    <a:outerShdw blurRad="50800" dist="38100" dir="2700000" algn="tl" rotWithShape="0">
                      <a:prstClr val="black">
                        <a:alpha val="40000"/>
                      </a:prstClr>
                    </a:outerShdw>
                  </a:effectLst>
                </a:rPr>
                <a:t>Department of Electronics and Communication Engineering, NIT Silchar </a:t>
              </a:r>
            </a:p>
          </p:txBody>
        </p:sp>
        <p:pic>
          <p:nvPicPr>
            <p:cNvPr id="9" name="Picture 8">
              <a:extLst>
                <a:ext uri="{FF2B5EF4-FFF2-40B4-BE49-F238E27FC236}">
                  <a16:creationId xmlns:a16="http://schemas.microsoft.com/office/drawing/2014/main" id="{F74EE9CF-9C62-46DF-87B1-7282C66F2F2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629" y="46604"/>
              <a:ext cx="729343" cy="69396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grpSp>
        <p:nvGrpSpPr>
          <p:cNvPr id="10" name="Group 9">
            <a:extLst>
              <a:ext uri="{FF2B5EF4-FFF2-40B4-BE49-F238E27FC236}">
                <a16:creationId xmlns:a16="http://schemas.microsoft.com/office/drawing/2014/main" id="{C0B21F0D-DE95-4CE8-925F-4F2AFB579B0F}"/>
              </a:ext>
            </a:extLst>
          </p:cNvPr>
          <p:cNvGrpSpPr/>
          <p:nvPr/>
        </p:nvGrpSpPr>
        <p:grpSpPr>
          <a:xfrm>
            <a:off x="151415" y="6251431"/>
            <a:ext cx="12040585" cy="509385"/>
            <a:chOff x="151415" y="6251431"/>
            <a:chExt cx="12040585" cy="509385"/>
          </a:xfrm>
        </p:grpSpPr>
        <p:sp>
          <p:nvSpPr>
            <p:cNvPr id="11" name="TextBox 10">
              <a:extLst>
                <a:ext uri="{FF2B5EF4-FFF2-40B4-BE49-F238E27FC236}">
                  <a16:creationId xmlns:a16="http://schemas.microsoft.com/office/drawing/2014/main" id="{F7C4AACC-071D-4CE5-A008-D15F05FEF19A}"/>
                </a:ext>
              </a:extLst>
            </p:cNvPr>
            <p:cNvSpPr txBox="1"/>
            <p:nvPr/>
          </p:nvSpPr>
          <p:spPr>
            <a:xfrm>
              <a:off x="5064728" y="6373299"/>
              <a:ext cx="2062544" cy="338554"/>
            </a:xfrm>
            <a:prstGeom prst="rect">
              <a:avLst/>
            </a:prstGeom>
            <a:noFill/>
          </p:spPr>
          <p:txBody>
            <a:bodyPr wrap="square" rtlCol="0">
              <a:spAutoFit/>
            </a:bodyPr>
            <a:lstStyle/>
            <a:p>
              <a:r>
                <a:rPr lang="en-US" sz="1600" b="1" i="1" dirty="0">
                  <a:solidFill>
                    <a:srgbClr val="00B0F0"/>
                  </a:solidFill>
                  <a:latin typeface="Times New Roman" panose="02020603050405020304" pitchFamily="18" charset="0"/>
                  <a:cs typeface="Times New Roman" panose="02020603050405020304" pitchFamily="18" charset="0"/>
                </a:rPr>
                <a:t>Scholar Id:21304068 </a:t>
              </a:r>
            </a:p>
          </p:txBody>
        </p:sp>
        <p:sp>
          <p:nvSpPr>
            <p:cNvPr id="12" name="TextBox 11">
              <a:extLst>
                <a:ext uri="{FF2B5EF4-FFF2-40B4-BE49-F238E27FC236}">
                  <a16:creationId xmlns:a16="http://schemas.microsoft.com/office/drawing/2014/main" id="{1C6EA108-D6A8-41D4-AD1D-5AAE02FD47BE}"/>
                </a:ext>
              </a:extLst>
            </p:cNvPr>
            <p:cNvSpPr txBox="1"/>
            <p:nvPr/>
          </p:nvSpPr>
          <p:spPr>
            <a:xfrm>
              <a:off x="9719021" y="6344196"/>
              <a:ext cx="2472979" cy="338554"/>
            </a:xfrm>
            <a:prstGeom prst="rect">
              <a:avLst/>
            </a:prstGeom>
            <a:noFill/>
          </p:spPr>
          <p:txBody>
            <a:bodyPr wrap="square" rtlCol="0">
              <a:spAutoFit/>
            </a:bodyPr>
            <a:lstStyle/>
            <a:p>
              <a:r>
                <a:rPr lang="en-US" sz="1600" b="1" i="1" dirty="0">
                  <a:solidFill>
                    <a:srgbClr val="00B0F0"/>
                  </a:solidFill>
                  <a:latin typeface="Times New Roman" panose="02020603050405020304" pitchFamily="18" charset="0"/>
                  <a:cs typeface="Times New Roman" panose="02020603050405020304" pitchFamily="18" charset="0"/>
                </a:rPr>
                <a:t>kirti21_rs@ece.nits.ac.in</a:t>
              </a:r>
            </a:p>
          </p:txBody>
        </p:sp>
        <p:sp>
          <p:nvSpPr>
            <p:cNvPr id="13" name="TextBox 12">
              <a:extLst>
                <a:ext uri="{FF2B5EF4-FFF2-40B4-BE49-F238E27FC236}">
                  <a16:creationId xmlns:a16="http://schemas.microsoft.com/office/drawing/2014/main" id="{07A1B587-5F3C-4535-9262-8406F6385333}"/>
                </a:ext>
              </a:extLst>
            </p:cNvPr>
            <p:cNvSpPr txBox="1"/>
            <p:nvPr/>
          </p:nvSpPr>
          <p:spPr>
            <a:xfrm>
              <a:off x="646101" y="6373299"/>
              <a:ext cx="2472979" cy="338554"/>
            </a:xfrm>
            <a:prstGeom prst="rect">
              <a:avLst/>
            </a:prstGeom>
            <a:noFill/>
          </p:spPr>
          <p:txBody>
            <a:bodyPr wrap="square" rtlCol="0">
              <a:spAutoFit/>
            </a:bodyPr>
            <a:lstStyle/>
            <a:p>
              <a:r>
                <a:rPr lang="en-US" sz="1600" b="1" i="1" dirty="0">
                  <a:solidFill>
                    <a:srgbClr val="00B0F0"/>
                  </a:solidFill>
                  <a:latin typeface="Times New Roman" panose="02020603050405020304" pitchFamily="18" charset="0"/>
                  <a:cs typeface="Times New Roman" panose="02020603050405020304" pitchFamily="18" charset="0"/>
                </a:rPr>
                <a:t>Kirti Swagat Mohanty</a:t>
              </a:r>
            </a:p>
          </p:txBody>
        </p:sp>
        <p:pic>
          <p:nvPicPr>
            <p:cNvPr id="14" name="Picture 13" descr="Icon&#10;&#10;Description automatically generated">
              <a:extLst>
                <a:ext uri="{FF2B5EF4-FFF2-40B4-BE49-F238E27FC236}">
                  <a16:creationId xmlns:a16="http://schemas.microsoft.com/office/drawing/2014/main" id="{9D195D50-76D8-4FA3-9C61-E82E8704300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61700" y="6251431"/>
              <a:ext cx="460422" cy="460422"/>
            </a:xfrm>
            <a:prstGeom prst="rect">
              <a:avLst/>
            </a:prstGeom>
          </p:spPr>
        </p:pic>
        <p:pic>
          <p:nvPicPr>
            <p:cNvPr id="15" name="Picture 14" descr="Icon&#10;&#10;Description automatically generated">
              <a:extLst>
                <a:ext uri="{FF2B5EF4-FFF2-40B4-BE49-F238E27FC236}">
                  <a16:creationId xmlns:a16="http://schemas.microsoft.com/office/drawing/2014/main" id="{64644747-FD8B-4EAE-9253-A4E2E2C87A5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51415" y="6266130"/>
              <a:ext cx="494686" cy="494686"/>
            </a:xfrm>
            <a:prstGeom prst="rect">
              <a:avLst/>
            </a:prstGeom>
          </p:spPr>
        </p:pic>
        <p:pic>
          <p:nvPicPr>
            <p:cNvPr id="16" name="Picture 15" descr="Icon&#10;&#10;Description automatically generated">
              <a:extLst>
                <a:ext uri="{FF2B5EF4-FFF2-40B4-BE49-F238E27FC236}">
                  <a16:creationId xmlns:a16="http://schemas.microsoft.com/office/drawing/2014/main" id="{5FFD1315-2C44-42ED-BFE7-5D247FE1775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356450" y="6312844"/>
              <a:ext cx="401257" cy="401257"/>
            </a:xfrm>
            <a:prstGeom prst="rect">
              <a:avLst/>
            </a:prstGeom>
          </p:spPr>
        </p:pic>
      </p:grpSp>
      <p:sp>
        <p:nvSpPr>
          <p:cNvPr id="4" name="Slide Number Placeholder 3">
            <a:extLst>
              <a:ext uri="{FF2B5EF4-FFF2-40B4-BE49-F238E27FC236}">
                <a16:creationId xmlns:a16="http://schemas.microsoft.com/office/drawing/2014/main" id="{EB5FF990-4CA6-470A-A89E-5530AF1F5318}"/>
              </a:ext>
            </a:extLst>
          </p:cNvPr>
          <p:cNvSpPr>
            <a:spLocks noGrp="1"/>
          </p:cNvSpPr>
          <p:nvPr>
            <p:ph type="sldNum" sz="quarter" idx="12"/>
          </p:nvPr>
        </p:nvSpPr>
        <p:spPr/>
        <p:txBody>
          <a:bodyPr/>
          <a:lstStyle/>
          <a:p>
            <a:fld id="{F05E57AE-C7CB-4E1B-849C-35869BC6D3B3}" type="slidenum">
              <a:rPr lang="en-US" smtClean="0"/>
              <a:t>82</a:t>
            </a:fld>
            <a:endParaRPr lang="en-US"/>
          </a:p>
        </p:txBody>
      </p:sp>
      <p:sp>
        <p:nvSpPr>
          <p:cNvPr id="17" name="Content Placeholder 2">
            <a:extLst>
              <a:ext uri="{FF2B5EF4-FFF2-40B4-BE49-F238E27FC236}">
                <a16:creationId xmlns:a16="http://schemas.microsoft.com/office/drawing/2014/main" id="{FA4BAFC0-EDCB-4090-94FC-7204A6C76F29}"/>
              </a:ext>
            </a:extLst>
          </p:cNvPr>
          <p:cNvSpPr txBox="1">
            <a:spLocks/>
          </p:cNvSpPr>
          <p:nvPr/>
        </p:nvSpPr>
        <p:spPr>
          <a:xfrm>
            <a:off x="3640310" y="740571"/>
            <a:ext cx="8048770" cy="5327719"/>
          </a:xfrm>
          <a:prstGeom prst="rect">
            <a:avLst/>
          </a:prstGeom>
        </p:spPr>
        <p:txBody>
          <a:bodyPr vert="horz" lIns="91440" tIns="45720" rIns="91440" bIns="45720" rtlCol="0" anchor="ctr">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algn="just"/>
            <a:r>
              <a:rPr lang="en-US" dirty="0">
                <a:latin typeface="Garamond" panose="02020404030301010803" pitchFamily="18" charset="0"/>
              </a:rPr>
              <a:t>Spatial filters can be classified by effect  into:</a:t>
            </a:r>
          </a:p>
          <a:p>
            <a:pPr algn="just"/>
            <a:r>
              <a:rPr lang="en-US" b="1" dirty="0">
                <a:latin typeface="Garamond" panose="02020404030301010803" pitchFamily="18" charset="0"/>
              </a:rPr>
              <a:t>Smoothing Spatial Filters</a:t>
            </a:r>
            <a:r>
              <a:rPr lang="en-US" dirty="0">
                <a:latin typeface="Garamond" panose="02020404030301010803" pitchFamily="18" charset="0"/>
              </a:rPr>
              <a:t>: also called </a:t>
            </a:r>
            <a:r>
              <a:rPr lang="en-US" b="1" i="1" dirty="0">
                <a:latin typeface="Garamond" panose="02020404030301010803" pitchFamily="18" charset="0"/>
              </a:rPr>
              <a:t>lowpass filters</a:t>
            </a:r>
            <a:r>
              <a:rPr lang="en-US" dirty="0">
                <a:latin typeface="Garamond" panose="02020404030301010803" pitchFamily="18" charset="0"/>
              </a:rPr>
              <a:t>. They include:</a:t>
            </a:r>
          </a:p>
          <a:p>
            <a:pPr lvl="1" algn="just"/>
            <a:r>
              <a:rPr lang="en-US" b="1" dirty="0">
                <a:latin typeface="Garamond" panose="02020404030301010803" pitchFamily="18" charset="0"/>
              </a:rPr>
              <a:t>Averaging linear filters</a:t>
            </a:r>
          </a:p>
          <a:p>
            <a:pPr lvl="1" algn="just"/>
            <a:r>
              <a:rPr lang="en-US" b="1" dirty="0">
                <a:latin typeface="Garamond" panose="02020404030301010803" pitchFamily="18" charset="0"/>
              </a:rPr>
              <a:t>Order-statistics nonlinear filters</a:t>
            </a:r>
          </a:p>
          <a:p>
            <a:pPr algn="just"/>
            <a:r>
              <a:rPr lang="en-US" b="1" dirty="0">
                <a:latin typeface="Garamond" panose="02020404030301010803" pitchFamily="18" charset="0"/>
              </a:rPr>
              <a:t>Sharpening Spatial Filters</a:t>
            </a:r>
            <a:r>
              <a:rPr lang="en-US" dirty="0">
                <a:latin typeface="Garamond" panose="02020404030301010803" pitchFamily="18" charset="0"/>
              </a:rPr>
              <a:t>: also called </a:t>
            </a:r>
            <a:r>
              <a:rPr lang="en-US" b="1" i="1" dirty="0" err="1">
                <a:latin typeface="Garamond" panose="02020404030301010803" pitchFamily="18" charset="0"/>
              </a:rPr>
              <a:t>highpass</a:t>
            </a:r>
            <a:r>
              <a:rPr lang="en-US" b="1" i="1" dirty="0">
                <a:latin typeface="Garamond" panose="02020404030301010803" pitchFamily="18" charset="0"/>
              </a:rPr>
              <a:t> filters</a:t>
            </a:r>
            <a:r>
              <a:rPr lang="en-US" dirty="0">
                <a:latin typeface="Garamond" panose="02020404030301010803" pitchFamily="18" charset="0"/>
              </a:rPr>
              <a:t>. For example, the Laplacian linear filter.</a:t>
            </a:r>
          </a:p>
        </p:txBody>
      </p:sp>
    </p:spTree>
    <p:extLst>
      <p:ext uri="{BB962C8B-B14F-4D97-AF65-F5344CB8AC3E}">
        <p14:creationId xmlns:p14="http://schemas.microsoft.com/office/powerpoint/2010/main" val="1967109776"/>
      </p:ext>
    </p:extLst>
  </p:cSld>
  <p:clrMapOvr>
    <a:masterClrMapping/>
  </p:clrMapOvr>
  <mc:AlternateContent xmlns:mc="http://schemas.openxmlformats.org/markup-compatibility/2006">
    <mc:Choice xmlns:p14="http://schemas.microsoft.com/office/powerpoint/2010/main" Requires="p14">
      <p:transition spd="slow" p14:dur="6750" advClick="0"/>
    </mc:Choice>
    <mc:Fallback>
      <p:transition spd="slow" advClick="0"/>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Garamond" panose="02020404030301010803" pitchFamily="18" charset="0"/>
              </a:rPr>
              <a:t>Spatial Filters</a:t>
            </a:r>
          </a:p>
        </p:txBody>
      </p:sp>
      <p:sp>
        <p:nvSpPr>
          <p:cNvPr id="3" name="Content Placeholder 2"/>
          <p:cNvSpPr>
            <a:spLocks noGrp="1"/>
          </p:cNvSpPr>
          <p:nvPr>
            <p:ph idx="1"/>
          </p:nvPr>
        </p:nvSpPr>
        <p:spPr>
          <a:xfrm>
            <a:off x="3869268" y="864108"/>
            <a:ext cx="7315200" cy="5201412"/>
          </a:xfrm>
        </p:spPr>
        <p:txBody>
          <a:bodyPr>
            <a:normAutofit lnSpcReduction="10000"/>
          </a:bodyPr>
          <a:lstStyle/>
          <a:p>
            <a:pPr marL="0" indent="0">
              <a:buNone/>
            </a:pPr>
            <a:r>
              <a:rPr lang="en-US" b="1" dirty="0">
                <a:latin typeface="Garamond" panose="02020404030301010803" pitchFamily="18" charset="0"/>
              </a:rPr>
              <a:t>Smoothing Spatial Filters: </a:t>
            </a:r>
          </a:p>
          <a:p>
            <a:r>
              <a:rPr lang="en-US" dirty="0">
                <a:latin typeface="Garamond" panose="02020404030301010803" pitchFamily="18" charset="0"/>
              </a:rPr>
              <a:t>They are used for blurring and for noise reduction. Blurring is used in preprocessing steps to:</a:t>
            </a:r>
          </a:p>
          <a:p>
            <a:pPr lvl="1"/>
            <a:r>
              <a:rPr lang="en-US" dirty="0">
                <a:latin typeface="Garamond" panose="02020404030301010803" pitchFamily="18" charset="0"/>
              </a:rPr>
              <a:t>Remove small details from an image prior to (large) object extraction.</a:t>
            </a:r>
          </a:p>
          <a:p>
            <a:pPr lvl="1"/>
            <a:r>
              <a:rPr lang="en-US" dirty="0">
                <a:latin typeface="Garamond" panose="02020404030301010803" pitchFamily="18" charset="0"/>
              </a:rPr>
              <a:t>Bridge small gaps in lines or curves.</a:t>
            </a:r>
          </a:p>
          <a:p>
            <a:r>
              <a:rPr lang="en-US" dirty="0">
                <a:latin typeface="Garamond" panose="02020404030301010803" pitchFamily="18" charset="0"/>
              </a:rPr>
              <a:t>Noise reduction can be accomplished by blurring with a linear filter and also by nonlinear filtering.</a:t>
            </a:r>
          </a:p>
          <a:p>
            <a:pPr marL="0" indent="0">
              <a:buNone/>
            </a:pPr>
            <a:r>
              <a:rPr lang="en-US" b="1" dirty="0">
                <a:latin typeface="Garamond" panose="02020404030301010803" pitchFamily="18" charset="0"/>
              </a:rPr>
              <a:t>Averaging linear filters:</a:t>
            </a:r>
          </a:p>
          <a:p>
            <a:r>
              <a:rPr lang="en-US" dirty="0">
                <a:latin typeface="Garamond" panose="02020404030301010803" pitchFamily="18" charset="0"/>
              </a:rPr>
              <a:t>The response of averaging filter is simply the average of the pixels contained in the neighborhood of the filter mask.</a:t>
            </a:r>
          </a:p>
          <a:p>
            <a:r>
              <a:rPr lang="en-US" dirty="0">
                <a:latin typeface="Garamond" panose="02020404030301010803" pitchFamily="18" charset="0"/>
              </a:rPr>
              <a:t>The output of averaging filters is a smoothed image with reduced “sharp” transitions in gray levels.</a:t>
            </a:r>
          </a:p>
          <a:p>
            <a:r>
              <a:rPr lang="en-US" dirty="0">
                <a:latin typeface="Garamond" panose="02020404030301010803" pitchFamily="18" charset="0"/>
              </a:rPr>
              <a:t>Noise and edges consist of sharp transitions in gray levels.</a:t>
            </a:r>
          </a:p>
          <a:p>
            <a:r>
              <a:rPr lang="en-US" dirty="0">
                <a:latin typeface="Garamond" panose="02020404030301010803" pitchFamily="18" charset="0"/>
              </a:rPr>
              <a:t>Thus smoothing filters are used for noise reduction, however they have the undesirable side effect that they blur edges.</a:t>
            </a:r>
          </a:p>
        </p:txBody>
      </p:sp>
      <p:grpSp>
        <p:nvGrpSpPr>
          <p:cNvPr id="7" name="Group 6">
            <a:extLst>
              <a:ext uri="{FF2B5EF4-FFF2-40B4-BE49-F238E27FC236}">
                <a16:creationId xmlns:a16="http://schemas.microsoft.com/office/drawing/2014/main" id="{CEB85B56-A73D-4262-BDC2-8462C69195EA}"/>
              </a:ext>
            </a:extLst>
          </p:cNvPr>
          <p:cNvGrpSpPr/>
          <p:nvPr/>
        </p:nvGrpSpPr>
        <p:grpSpPr>
          <a:xfrm>
            <a:off x="15629" y="46604"/>
            <a:ext cx="11074617" cy="693969"/>
            <a:chOff x="15629" y="46604"/>
            <a:chExt cx="11074617" cy="693969"/>
          </a:xfrm>
        </p:grpSpPr>
        <p:sp>
          <p:nvSpPr>
            <p:cNvPr id="8" name="Rectangle 7">
              <a:extLst>
                <a:ext uri="{FF2B5EF4-FFF2-40B4-BE49-F238E27FC236}">
                  <a16:creationId xmlns:a16="http://schemas.microsoft.com/office/drawing/2014/main" id="{DC98AC4A-4379-49C6-838B-97C12D58E580}"/>
                </a:ext>
              </a:extLst>
            </p:cNvPr>
            <p:cNvSpPr/>
            <p:nvPr/>
          </p:nvSpPr>
          <p:spPr>
            <a:xfrm>
              <a:off x="744972" y="208922"/>
              <a:ext cx="10345274" cy="369332"/>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lIns="91440" tIns="45720" rIns="91440" bIns="45720">
              <a:spAutoFit/>
              <a:scene3d>
                <a:camera prst="orthographicFront"/>
                <a:lightRig rig="threePt" dir="t"/>
              </a:scene3d>
              <a:sp3d extrusionH="57150">
                <a:bevelT w="38100" h="38100" prst="relaxedInset"/>
              </a:sp3d>
            </a:bodyPr>
            <a:lstStyle/>
            <a:p>
              <a:r>
                <a:rPr lang="en-US" b="1" cap="none" spc="0" dirty="0">
                  <a:ln w="0"/>
                  <a:solidFill>
                    <a:schemeClr val="tx1"/>
                  </a:solidFill>
                  <a:effectLst>
                    <a:outerShdw blurRad="50800" dist="38100" dir="2700000" algn="tl" rotWithShape="0">
                      <a:prstClr val="black">
                        <a:alpha val="40000"/>
                      </a:prstClr>
                    </a:outerShdw>
                  </a:effectLst>
                </a:rPr>
                <a:t>Department of Electronics and Communication Engineering, NIT Silchar </a:t>
              </a:r>
            </a:p>
          </p:txBody>
        </p:sp>
        <p:pic>
          <p:nvPicPr>
            <p:cNvPr id="9" name="Picture 8">
              <a:extLst>
                <a:ext uri="{FF2B5EF4-FFF2-40B4-BE49-F238E27FC236}">
                  <a16:creationId xmlns:a16="http://schemas.microsoft.com/office/drawing/2014/main" id="{F74EE9CF-9C62-46DF-87B1-7282C66F2F2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629" y="46604"/>
              <a:ext cx="729343" cy="69396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grpSp>
        <p:nvGrpSpPr>
          <p:cNvPr id="10" name="Group 9">
            <a:extLst>
              <a:ext uri="{FF2B5EF4-FFF2-40B4-BE49-F238E27FC236}">
                <a16:creationId xmlns:a16="http://schemas.microsoft.com/office/drawing/2014/main" id="{C0B21F0D-DE95-4CE8-925F-4F2AFB579B0F}"/>
              </a:ext>
            </a:extLst>
          </p:cNvPr>
          <p:cNvGrpSpPr/>
          <p:nvPr/>
        </p:nvGrpSpPr>
        <p:grpSpPr>
          <a:xfrm>
            <a:off x="151415" y="6251431"/>
            <a:ext cx="12040585" cy="509385"/>
            <a:chOff x="151415" y="6251431"/>
            <a:chExt cx="12040585" cy="509385"/>
          </a:xfrm>
        </p:grpSpPr>
        <p:sp>
          <p:nvSpPr>
            <p:cNvPr id="11" name="TextBox 10">
              <a:extLst>
                <a:ext uri="{FF2B5EF4-FFF2-40B4-BE49-F238E27FC236}">
                  <a16:creationId xmlns:a16="http://schemas.microsoft.com/office/drawing/2014/main" id="{F7C4AACC-071D-4CE5-A008-D15F05FEF19A}"/>
                </a:ext>
              </a:extLst>
            </p:cNvPr>
            <p:cNvSpPr txBox="1"/>
            <p:nvPr/>
          </p:nvSpPr>
          <p:spPr>
            <a:xfrm>
              <a:off x="5064728" y="6373299"/>
              <a:ext cx="2062544" cy="338554"/>
            </a:xfrm>
            <a:prstGeom prst="rect">
              <a:avLst/>
            </a:prstGeom>
            <a:noFill/>
          </p:spPr>
          <p:txBody>
            <a:bodyPr wrap="square" rtlCol="0">
              <a:spAutoFit/>
            </a:bodyPr>
            <a:lstStyle/>
            <a:p>
              <a:r>
                <a:rPr lang="en-US" sz="1600" b="1" i="1" dirty="0">
                  <a:solidFill>
                    <a:srgbClr val="00B0F0"/>
                  </a:solidFill>
                  <a:latin typeface="Times New Roman" panose="02020603050405020304" pitchFamily="18" charset="0"/>
                  <a:cs typeface="Times New Roman" panose="02020603050405020304" pitchFamily="18" charset="0"/>
                </a:rPr>
                <a:t>Scholar Id:21304068 </a:t>
              </a:r>
            </a:p>
          </p:txBody>
        </p:sp>
        <p:sp>
          <p:nvSpPr>
            <p:cNvPr id="12" name="TextBox 11">
              <a:extLst>
                <a:ext uri="{FF2B5EF4-FFF2-40B4-BE49-F238E27FC236}">
                  <a16:creationId xmlns:a16="http://schemas.microsoft.com/office/drawing/2014/main" id="{1C6EA108-D6A8-41D4-AD1D-5AAE02FD47BE}"/>
                </a:ext>
              </a:extLst>
            </p:cNvPr>
            <p:cNvSpPr txBox="1"/>
            <p:nvPr/>
          </p:nvSpPr>
          <p:spPr>
            <a:xfrm>
              <a:off x="9719021" y="6344196"/>
              <a:ext cx="2472979" cy="338554"/>
            </a:xfrm>
            <a:prstGeom prst="rect">
              <a:avLst/>
            </a:prstGeom>
            <a:noFill/>
          </p:spPr>
          <p:txBody>
            <a:bodyPr wrap="square" rtlCol="0">
              <a:spAutoFit/>
            </a:bodyPr>
            <a:lstStyle/>
            <a:p>
              <a:r>
                <a:rPr lang="en-US" sz="1600" b="1" i="1" dirty="0">
                  <a:solidFill>
                    <a:srgbClr val="00B0F0"/>
                  </a:solidFill>
                  <a:latin typeface="Times New Roman" panose="02020603050405020304" pitchFamily="18" charset="0"/>
                  <a:cs typeface="Times New Roman" panose="02020603050405020304" pitchFamily="18" charset="0"/>
                </a:rPr>
                <a:t>kirti21_rs@ece.nits.ac.in</a:t>
              </a:r>
            </a:p>
          </p:txBody>
        </p:sp>
        <p:sp>
          <p:nvSpPr>
            <p:cNvPr id="13" name="TextBox 12">
              <a:extLst>
                <a:ext uri="{FF2B5EF4-FFF2-40B4-BE49-F238E27FC236}">
                  <a16:creationId xmlns:a16="http://schemas.microsoft.com/office/drawing/2014/main" id="{07A1B587-5F3C-4535-9262-8406F6385333}"/>
                </a:ext>
              </a:extLst>
            </p:cNvPr>
            <p:cNvSpPr txBox="1"/>
            <p:nvPr/>
          </p:nvSpPr>
          <p:spPr>
            <a:xfrm>
              <a:off x="646101" y="6373299"/>
              <a:ext cx="2472979" cy="338554"/>
            </a:xfrm>
            <a:prstGeom prst="rect">
              <a:avLst/>
            </a:prstGeom>
            <a:noFill/>
          </p:spPr>
          <p:txBody>
            <a:bodyPr wrap="square" rtlCol="0">
              <a:spAutoFit/>
            </a:bodyPr>
            <a:lstStyle/>
            <a:p>
              <a:r>
                <a:rPr lang="en-US" sz="1600" b="1" i="1" dirty="0">
                  <a:solidFill>
                    <a:srgbClr val="00B0F0"/>
                  </a:solidFill>
                  <a:latin typeface="Times New Roman" panose="02020603050405020304" pitchFamily="18" charset="0"/>
                  <a:cs typeface="Times New Roman" panose="02020603050405020304" pitchFamily="18" charset="0"/>
                </a:rPr>
                <a:t>Kirti Swagat Mohanty</a:t>
              </a:r>
            </a:p>
          </p:txBody>
        </p:sp>
        <p:pic>
          <p:nvPicPr>
            <p:cNvPr id="14" name="Picture 13" descr="Icon&#10;&#10;Description automatically generated">
              <a:extLst>
                <a:ext uri="{FF2B5EF4-FFF2-40B4-BE49-F238E27FC236}">
                  <a16:creationId xmlns:a16="http://schemas.microsoft.com/office/drawing/2014/main" id="{9D195D50-76D8-4FA3-9C61-E82E8704300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61700" y="6251431"/>
              <a:ext cx="460422" cy="460422"/>
            </a:xfrm>
            <a:prstGeom prst="rect">
              <a:avLst/>
            </a:prstGeom>
          </p:spPr>
        </p:pic>
        <p:pic>
          <p:nvPicPr>
            <p:cNvPr id="15" name="Picture 14" descr="Icon&#10;&#10;Description automatically generated">
              <a:extLst>
                <a:ext uri="{FF2B5EF4-FFF2-40B4-BE49-F238E27FC236}">
                  <a16:creationId xmlns:a16="http://schemas.microsoft.com/office/drawing/2014/main" id="{64644747-FD8B-4EAE-9253-A4E2E2C87A5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1415" y="6266130"/>
              <a:ext cx="494686" cy="494686"/>
            </a:xfrm>
            <a:prstGeom prst="rect">
              <a:avLst/>
            </a:prstGeom>
          </p:spPr>
        </p:pic>
        <p:pic>
          <p:nvPicPr>
            <p:cNvPr id="16" name="Picture 15" descr="Icon&#10;&#10;Description automatically generated">
              <a:extLst>
                <a:ext uri="{FF2B5EF4-FFF2-40B4-BE49-F238E27FC236}">
                  <a16:creationId xmlns:a16="http://schemas.microsoft.com/office/drawing/2014/main" id="{5FFD1315-2C44-42ED-BFE7-5D247FE1775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356450" y="6312844"/>
              <a:ext cx="401257" cy="401257"/>
            </a:xfrm>
            <a:prstGeom prst="rect">
              <a:avLst/>
            </a:prstGeom>
          </p:spPr>
        </p:pic>
      </p:grpSp>
      <p:sp>
        <p:nvSpPr>
          <p:cNvPr id="4" name="Slide Number Placeholder 3">
            <a:extLst>
              <a:ext uri="{FF2B5EF4-FFF2-40B4-BE49-F238E27FC236}">
                <a16:creationId xmlns:a16="http://schemas.microsoft.com/office/drawing/2014/main" id="{EB5FF990-4CA6-470A-A89E-5530AF1F5318}"/>
              </a:ext>
            </a:extLst>
          </p:cNvPr>
          <p:cNvSpPr>
            <a:spLocks noGrp="1"/>
          </p:cNvSpPr>
          <p:nvPr>
            <p:ph type="sldNum" sz="quarter" idx="12"/>
          </p:nvPr>
        </p:nvSpPr>
        <p:spPr/>
        <p:txBody>
          <a:bodyPr/>
          <a:lstStyle/>
          <a:p>
            <a:fld id="{F05E57AE-C7CB-4E1B-849C-35869BC6D3B3}" type="slidenum">
              <a:rPr lang="en-US" smtClean="0"/>
              <a:t>83</a:t>
            </a:fld>
            <a:endParaRPr lang="en-US"/>
          </a:p>
        </p:txBody>
      </p:sp>
    </p:spTree>
    <p:extLst>
      <p:ext uri="{BB962C8B-B14F-4D97-AF65-F5344CB8AC3E}">
        <p14:creationId xmlns:p14="http://schemas.microsoft.com/office/powerpoint/2010/main" val="764803444"/>
      </p:ext>
    </p:extLst>
  </p:cSld>
  <p:clrMapOvr>
    <a:masterClrMapping/>
  </p:clrMapOvr>
  <mc:AlternateContent xmlns:mc="http://schemas.openxmlformats.org/markup-compatibility/2006" xmlns:p14="http://schemas.microsoft.com/office/powerpoint/2010/main">
    <mc:Choice Requires="p14">
      <p:transition spd="slow" p14:dur="6750" advClick="0"/>
    </mc:Choice>
    <mc:Fallback xmlns="">
      <p:transition spd="slow" advClick="0"/>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Garamond" panose="02020404030301010803" pitchFamily="18" charset="0"/>
              </a:rPr>
              <a:t>Order-statistics filters</a:t>
            </a:r>
          </a:p>
        </p:txBody>
      </p:sp>
      <p:sp>
        <p:nvSpPr>
          <p:cNvPr id="3" name="Content Placeholder 2"/>
          <p:cNvSpPr>
            <a:spLocks noGrp="1"/>
          </p:cNvSpPr>
          <p:nvPr>
            <p:ph idx="1"/>
          </p:nvPr>
        </p:nvSpPr>
        <p:spPr>
          <a:xfrm>
            <a:off x="3869268" y="864108"/>
            <a:ext cx="7315200" cy="2260092"/>
          </a:xfrm>
        </p:spPr>
        <p:txBody>
          <a:bodyPr/>
          <a:lstStyle/>
          <a:p>
            <a:r>
              <a:rPr lang="en-US" dirty="0">
                <a:latin typeface="Garamond" panose="02020404030301010803" pitchFamily="18" charset="0"/>
              </a:rPr>
              <a:t>They are nonlinear spatial filters whose response is based on ordering (ranking) the pixels contained in the neighborhood, and then replacing the value of the </a:t>
            </a:r>
            <a:r>
              <a:rPr lang="en-US" dirty="0" err="1">
                <a:latin typeface="Garamond" panose="02020404030301010803" pitchFamily="18" charset="0"/>
              </a:rPr>
              <a:t>centre</a:t>
            </a:r>
            <a:r>
              <a:rPr lang="en-US" dirty="0">
                <a:latin typeface="Garamond" panose="02020404030301010803" pitchFamily="18" charset="0"/>
              </a:rPr>
              <a:t> pixel with the value determined by the ranking </a:t>
            </a:r>
            <a:r>
              <a:rPr lang="en-US" dirty="0" err="1">
                <a:latin typeface="Garamond" panose="02020404030301010803" pitchFamily="18" charset="0"/>
              </a:rPr>
              <a:t>reslt</a:t>
            </a:r>
            <a:r>
              <a:rPr lang="en-US" dirty="0">
                <a:latin typeface="Garamond" panose="02020404030301010803" pitchFamily="18" charset="0"/>
              </a:rPr>
              <a:t>. </a:t>
            </a:r>
          </a:p>
          <a:p>
            <a:r>
              <a:rPr lang="en-US" dirty="0">
                <a:latin typeface="Garamond" panose="02020404030301010803" pitchFamily="18" charset="0"/>
              </a:rPr>
              <a:t>E:g: Median Filter, Max Filter Min filters</a:t>
            </a:r>
          </a:p>
          <a:p>
            <a:pPr marL="0" indent="0">
              <a:buNone/>
            </a:pPr>
            <a:endParaRPr lang="en-US" dirty="0">
              <a:latin typeface="Garamond" panose="02020404030301010803" pitchFamily="18" charset="0"/>
            </a:endParaRPr>
          </a:p>
        </p:txBody>
      </p:sp>
      <p:grpSp>
        <p:nvGrpSpPr>
          <p:cNvPr id="7" name="Group 6">
            <a:extLst>
              <a:ext uri="{FF2B5EF4-FFF2-40B4-BE49-F238E27FC236}">
                <a16:creationId xmlns:a16="http://schemas.microsoft.com/office/drawing/2014/main" id="{CEB85B56-A73D-4262-BDC2-8462C69195EA}"/>
              </a:ext>
            </a:extLst>
          </p:cNvPr>
          <p:cNvGrpSpPr/>
          <p:nvPr/>
        </p:nvGrpSpPr>
        <p:grpSpPr>
          <a:xfrm>
            <a:off x="15629" y="46604"/>
            <a:ext cx="11074617" cy="693969"/>
            <a:chOff x="15629" y="46604"/>
            <a:chExt cx="11074617" cy="693969"/>
          </a:xfrm>
        </p:grpSpPr>
        <p:sp>
          <p:nvSpPr>
            <p:cNvPr id="8" name="Rectangle 7">
              <a:extLst>
                <a:ext uri="{FF2B5EF4-FFF2-40B4-BE49-F238E27FC236}">
                  <a16:creationId xmlns:a16="http://schemas.microsoft.com/office/drawing/2014/main" id="{DC98AC4A-4379-49C6-838B-97C12D58E580}"/>
                </a:ext>
              </a:extLst>
            </p:cNvPr>
            <p:cNvSpPr/>
            <p:nvPr/>
          </p:nvSpPr>
          <p:spPr>
            <a:xfrm>
              <a:off x="744972" y="208922"/>
              <a:ext cx="10345274" cy="369332"/>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lIns="91440" tIns="45720" rIns="91440" bIns="45720">
              <a:spAutoFit/>
              <a:scene3d>
                <a:camera prst="orthographicFront"/>
                <a:lightRig rig="threePt" dir="t"/>
              </a:scene3d>
              <a:sp3d extrusionH="57150">
                <a:bevelT w="38100" h="38100" prst="relaxedInset"/>
              </a:sp3d>
            </a:bodyPr>
            <a:lstStyle/>
            <a:p>
              <a:r>
                <a:rPr lang="en-US" b="1" cap="none" spc="0" dirty="0">
                  <a:ln w="0"/>
                  <a:solidFill>
                    <a:schemeClr val="tx1"/>
                  </a:solidFill>
                  <a:effectLst>
                    <a:outerShdw blurRad="50800" dist="38100" dir="2700000" algn="tl" rotWithShape="0">
                      <a:prstClr val="black">
                        <a:alpha val="40000"/>
                      </a:prstClr>
                    </a:outerShdw>
                  </a:effectLst>
                </a:rPr>
                <a:t>Department of Electronics and Communication Engineering, NIT Silchar </a:t>
              </a:r>
            </a:p>
          </p:txBody>
        </p:sp>
        <p:pic>
          <p:nvPicPr>
            <p:cNvPr id="9" name="Picture 8">
              <a:extLst>
                <a:ext uri="{FF2B5EF4-FFF2-40B4-BE49-F238E27FC236}">
                  <a16:creationId xmlns:a16="http://schemas.microsoft.com/office/drawing/2014/main" id="{F74EE9CF-9C62-46DF-87B1-7282C66F2F2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629" y="46604"/>
              <a:ext cx="729343" cy="69396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grpSp>
        <p:nvGrpSpPr>
          <p:cNvPr id="10" name="Group 9">
            <a:extLst>
              <a:ext uri="{FF2B5EF4-FFF2-40B4-BE49-F238E27FC236}">
                <a16:creationId xmlns:a16="http://schemas.microsoft.com/office/drawing/2014/main" id="{C0B21F0D-DE95-4CE8-925F-4F2AFB579B0F}"/>
              </a:ext>
            </a:extLst>
          </p:cNvPr>
          <p:cNvGrpSpPr/>
          <p:nvPr/>
        </p:nvGrpSpPr>
        <p:grpSpPr>
          <a:xfrm>
            <a:off x="151415" y="6251431"/>
            <a:ext cx="12040585" cy="509385"/>
            <a:chOff x="151415" y="6251431"/>
            <a:chExt cx="12040585" cy="509385"/>
          </a:xfrm>
        </p:grpSpPr>
        <p:sp>
          <p:nvSpPr>
            <p:cNvPr id="11" name="TextBox 10">
              <a:extLst>
                <a:ext uri="{FF2B5EF4-FFF2-40B4-BE49-F238E27FC236}">
                  <a16:creationId xmlns:a16="http://schemas.microsoft.com/office/drawing/2014/main" id="{F7C4AACC-071D-4CE5-A008-D15F05FEF19A}"/>
                </a:ext>
              </a:extLst>
            </p:cNvPr>
            <p:cNvSpPr txBox="1"/>
            <p:nvPr/>
          </p:nvSpPr>
          <p:spPr>
            <a:xfrm>
              <a:off x="5064728" y="6373299"/>
              <a:ext cx="2062544" cy="338554"/>
            </a:xfrm>
            <a:prstGeom prst="rect">
              <a:avLst/>
            </a:prstGeom>
            <a:noFill/>
          </p:spPr>
          <p:txBody>
            <a:bodyPr wrap="square" rtlCol="0">
              <a:spAutoFit/>
            </a:bodyPr>
            <a:lstStyle/>
            <a:p>
              <a:r>
                <a:rPr lang="en-US" sz="1600" b="1" i="1" dirty="0">
                  <a:solidFill>
                    <a:srgbClr val="00B0F0"/>
                  </a:solidFill>
                  <a:latin typeface="Times New Roman" panose="02020603050405020304" pitchFamily="18" charset="0"/>
                  <a:cs typeface="Times New Roman" panose="02020603050405020304" pitchFamily="18" charset="0"/>
                </a:rPr>
                <a:t>Scholar Id:21304068 </a:t>
              </a:r>
            </a:p>
          </p:txBody>
        </p:sp>
        <p:sp>
          <p:nvSpPr>
            <p:cNvPr id="12" name="TextBox 11">
              <a:extLst>
                <a:ext uri="{FF2B5EF4-FFF2-40B4-BE49-F238E27FC236}">
                  <a16:creationId xmlns:a16="http://schemas.microsoft.com/office/drawing/2014/main" id="{1C6EA108-D6A8-41D4-AD1D-5AAE02FD47BE}"/>
                </a:ext>
              </a:extLst>
            </p:cNvPr>
            <p:cNvSpPr txBox="1"/>
            <p:nvPr/>
          </p:nvSpPr>
          <p:spPr>
            <a:xfrm>
              <a:off x="9719021" y="6344196"/>
              <a:ext cx="2472979" cy="338554"/>
            </a:xfrm>
            <a:prstGeom prst="rect">
              <a:avLst/>
            </a:prstGeom>
            <a:noFill/>
          </p:spPr>
          <p:txBody>
            <a:bodyPr wrap="square" rtlCol="0">
              <a:spAutoFit/>
            </a:bodyPr>
            <a:lstStyle/>
            <a:p>
              <a:r>
                <a:rPr lang="en-US" sz="1600" b="1" i="1" dirty="0">
                  <a:solidFill>
                    <a:srgbClr val="00B0F0"/>
                  </a:solidFill>
                  <a:latin typeface="Times New Roman" panose="02020603050405020304" pitchFamily="18" charset="0"/>
                  <a:cs typeface="Times New Roman" panose="02020603050405020304" pitchFamily="18" charset="0"/>
                </a:rPr>
                <a:t>kirti21_rs@ece.nits.ac.in</a:t>
              </a:r>
            </a:p>
          </p:txBody>
        </p:sp>
        <p:sp>
          <p:nvSpPr>
            <p:cNvPr id="13" name="TextBox 12">
              <a:extLst>
                <a:ext uri="{FF2B5EF4-FFF2-40B4-BE49-F238E27FC236}">
                  <a16:creationId xmlns:a16="http://schemas.microsoft.com/office/drawing/2014/main" id="{07A1B587-5F3C-4535-9262-8406F6385333}"/>
                </a:ext>
              </a:extLst>
            </p:cNvPr>
            <p:cNvSpPr txBox="1"/>
            <p:nvPr/>
          </p:nvSpPr>
          <p:spPr>
            <a:xfrm>
              <a:off x="646101" y="6373299"/>
              <a:ext cx="2472979" cy="338554"/>
            </a:xfrm>
            <a:prstGeom prst="rect">
              <a:avLst/>
            </a:prstGeom>
            <a:noFill/>
          </p:spPr>
          <p:txBody>
            <a:bodyPr wrap="square" rtlCol="0">
              <a:spAutoFit/>
            </a:bodyPr>
            <a:lstStyle/>
            <a:p>
              <a:r>
                <a:rPr lang="en-US" sz="1600" b="1" i="1" dirty="0">
                  <a:solidFill>
                    <a:srgbClr val="00B0F0"/>
                  </a:solidFill>
                  <a:latin typeface="Times New Roman" panose="02020603050405020304" pitchFamily="18" charset="0"/>
                  <a:cs typeface="Times New Roman" panose="02020603050405020304" pitchFamily="18" charset="0"/>
                </a:rPr>
                <a:t>Kirti Swagat Mohanty</a:t>
              </a:r>
            </a:p>
          </p:txBody>
        </p:sp>
        <p:pic>
          <p:nvPicPr>
            <p:cNvPr id="14" name="Picture 13" descr="Icon&#10;&#10;Description automatically generated">
              <a:extLst>
                <a:ext uri="{FF2B5EF4-FFF2-40B4-BE49-F238E27FC236}">
                  <a16:creationId xmlns:a16="http://schemas.microsoft.com/office/drawing/2014/main" id="{9D195D50-76D8-4FA3-9C61-E82E8704300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61700" y="6251431"/>
              <a:ext cx="460422" cy="460422"/>
            </a:xfrm>
            <a:prstGeom prst="rect">
              <a:avLst/>
            </a:prstGeom>
          </p:spPr>
        </p:pic>
        <p:pic>
          <p:nvPicPr>
            <p:cNvPr id="15" name="Picture 14" descr="Icon&#10;&#10;Description automatically generated">
              <a:extLst>
                <a:ext uri="{FF2B5EF4-FFF2-40B4-BE49-F238E27FC236}">
                  <a16:creationId xmlns:a16="http://schemas.microsoft.com/office/drawing/2014/main" id="{64644747-FD8B-4EAE-9253-A4E2E2C87A5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1415" y="6266130"/>
              <a:ext cx="494686" cy="494686"/>
            </a:xfrm>
            <a:prstGeom prst="rect">
              <a:avLst/>
            </a:prstGeom>
          </p:spPr>
        </p:pic>
        <p:pic>
          <p:nvPicPr>
            <p:cNvPr id="16" name="Picture 15" descr="Icon&#10;&#10;Description automatically generated">
              <a:extLst>
                <a:ext uri="{FF2B5EF4-FFF2-40B4-BE49-F238E27FC236}">
                  <a16:creationId xmlns:a16="http://schemas.microsoft.com/office/drawing/2014/main" id="{5FFD1315-2C44-42ED-BFE7-5D247FE1775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356450" y="6312844"/>
              <a:ext cx="401257" cy="401257"/>
            </a:xfrm>
            <a:prstGeom prst="rect">
              <a:avLst/>
            </a:prstGeom>
          </p:spPr>
        </p:pic>
      </p:grpSp>
      <p:sp>
        <p:nvSpPr>
          <p:cNvPr id="4" name="Slide Number Placeholder 3">
            <a:extLst>
              <a:ext uri="{FF2B5EF4-FFF2-40B4-BE49-F238E27FC236}">
                <a16:creationId xmlns:a16="http://schemas.microsoft.com/office/drawing/2014/main" id="{EB5FF990-4CA6-470A-A89E-5530AF1F5318}"/>
              </a:ext>
            </a:extLst>
          </p:cNvPr>
          <p:cNvSpPr>
            <a:spLocks noGrp="1"/>
          </p:cNvSpPr>
          <p:nvPr>
            <p:ph type="sldNum" sz="quarter" idx="12"/>
          </p:nvPr>
        </p:nvSpPr>
        <p:spPr/>
        <p:txBody>
          <a:bodyPr/>
          <a:lstStyle/>
          <a:p>
            <a:fld id="{F05E57AE-C7CB-4E1B-849C-35869BC6D3B3}" type="slidenum">
              <a:rPr lang="en-US" smtClean="0"/>
              <a:t>84</a:t>
            </a:fld>
            <a:endParaRPr lang="en-US"/>
          </a:p>
        </p:txBody>
      </p:sp>
      <p:pic>
        <p:nvPicPr>
          <p:cNvPr id="6" name="Picture 5">
            <a:extLst>
              <a:ext uri="{FF2B5EF4-FFF2-40B4-BE49-F238E27FC236}">
                <a16:creationId xmlns:a16="http://schemas.microsoft.com/office/drawing/2014/main" id="{6E480E5E-DF90-4F7C-B058-10801A689EC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30040" y="2613353"/>
            <a:ext cx="1965960" cy="1881641"/>
          </a:xfrm>
          <a:prstGeom prst="rect">
            <a:avLst/>
          </a:prstGeom>
        </p:spPr>
      </p:pic>
      <p:pic>
        <p:nvPicPr>
          <p:cNvPr id="18" name="Picture 17">
            <a:extLst>
              <a:ext uri="{FF2B5EF4-FFF2-40B4-BE49-F238E27FC236}">
                <a16:creationId xmlns:a16="http://schemas.microsoft.com/office/drawing/2014/main" id="{21EFB75D-562C-4D59-86C6-469257FA258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739666" y="2611685"/>
            <a:ext cx="1965761" cy="1881641"/>
          </a:xfrm>
          <a:prstGeom prst="rect">
            <a:avLst/>
          </a:prstGeom>
        </p:spPr>
      </p:pic>
      <p:pic>
        <p:nvPicPr>
          <p:cNvPr id="20" name="Picture 19">
            <a:extLst>
              <a:ext uri="{FF2B5EF4-FFF2-40B4-BE49-F238E27FC236}">
                <a16:creationId xmlns:a16="http://schemas.microsoft.com/office/drawing/2014/main" id="{172EC01E-65F5-4E2D-A25C-276E9059B80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349093" y="2613353"/>
            <a:ext cx="1965761" cy="1881641"/>
          </a:xfrm>
          <a:prstGeom prst="rect">
            <a:avLst/>
          </a:prstGeom>
        </p:spPr>
      </p:pic>
      <p:sp>
        <p:nvSpPr>
          <p:cNvPr id="21" name="TextBox 20">
            <a:extLst>
              <a:ext uri="{FF2B5EF4-FFF2-40B4-BE49-F238E27FC236}">
                <a16:creationId xmlns:a16="http://schemas.microsoft.com/office/drawing/2014/main" id="{62EFDD84-4A66-4769-A833-7062BB22432D}"/>
              </a:ext>
            </a:extLst>
          </p:cNvPr>
          <p:cNvSpPr txBox="1"/>
          <p:nvPr/>
        </p:nvSpPr>
        <p:spPr>
          <a:xfrm>
            <a:off x="4130040" y="4655890"/>
            <a:ext cx="1965960" cy="369332"/>
          </a:xfrm>
          <a:prstGeom prst="rect">
            <a:avLst/>
          </a:prstGeom>
          <a:noFill/>
        </p:spPr>
        <p:txBody>
          <a:bodyPr wrap="square" rtlCol="0">
            <a:spAutoFit/>
          </a:bodyPr>
          <a:lstStyle/>
          <a:p>
            <a:r>
              <a:rPr lang="en-US" sz="900" dirty="0">
                <a:latin typeface="Garamond" panose="02020404030301010803" pitchFamily="18" charset="0"/>
              </a:rPr>
              <a:t>Image corrupted by Salt and Pepper noise</a:t>
            </a:r>
            <a:endParaRPr lang="en-IN" sz="900" dirty="0">
              <a:latin typeface="Garamond" panose="02020404030301010803" pitchFamily="18" charset="0"/>
            </a:endParaRPr>
          </a:p>
        </p:txBody>
      </p:sp>
      <p:sp>
        <p:nvSpPr>
          <p:cNvPr id="22" name="TextBox 21">
            <a:extLst>
              <a:ext uri="{FF2B5EF4-FFF2-40B4-BE49-F238E27FC236}">
                <a16:creationId xmlns:a16="http://schemas.microsoft.com/office/drawing/2014/main" id="{2E06B775-37BA-466A-A616-499143D7CAEF}"/>
              </a:ext>
            </a:extLst>
          </p:cNvPr>
          <p:cNvSpPr txBox="1"/>
          <p:nvPr/>
        </p:nvSpPr>
        <p:spPr>
          <a:xfrm>
            <a:off x="6739666" y="4626182"/>
            <a:ext cx="1965960" cy="230832"/>
          </a:xfrm>
          <a:prstGeom prst="rect">
            <a:avLst/>
          </a:prstGeom>
          <a:noFill/>
        </p:spPr>
        <p:txBody>
          <a:bodyPr wrap="square" rtlCol="0">
            <a:spAutoFit/>
          </a:bodyPr>
          <a:lstStyle/>
          <a:p>
            <a:pPr algn="ctr"/>
            <a:r>
              <a:rPr lang="en-US" sz="900" dirty="0">
                <a:latin typeface="Garamond" panose="02020404030301010803" pitchFamily="18" charset="0"/>
              </a:rPr>
              <a:t>Result of Average Filter</a:t>
            </a:r>
            <a:endParaRPr lang="en-IN" sz="900" dirty="0">
              <a:latin typeface="Garamond" panose="02020404030301010803" pitchFamily="18" charset="0"/>
            </a:endParaRPr>
          </a:p>
        </p:txBody>
      </p:sp>
      <p:sp>
        <p:nvSpPr>
          <p:cNvPr id="23" name="TextBox 22">
            <a:extLst>
              <a:ext uri="{FF2B5EF4-FFF2-40B4-BE49-F238E27FC236}">
                <a16:creationId xmlns:a16="http://schemas.microsoft.com/office/drawing/2014/main" id="{05B2655D-0E98-417B-83F5-DF95823DFC2A}"/>
              </a:ext>
            </a:extLst>
          </p:cNvPr>
          <p:cNvSpPr txBox="1"/>
          <p:nvPr/>
        </p:nvSpPr>
        <p:spPr>
          <a:xfrm>
            <a:off x="9324837" y="4626182"/>
            <a:ext cx="1965960" cy="230832"/>
          </a:xfrm>
          <a:prstGeom prst="rect">
            <a:avLst/>
          </a:prstGeom>
          <a:noFill/>
        </p:spPr>
        <p:txBody>
          <a:bodyPr wrap="square" rtlCol="0">
            <a:spAutoFit/>
          </a:bodyPr>
          <a:lstStyle/>
          <a:p>
            <a:pPr algn="ctr"/>
            <a:r>
              <a:rPr lang="en-US" sz="900" dirty="0">
                <a:latin typeface="Garamond" panose="02020404030301010803" pitchFamily="18" charset="0"/>
              </a:rPr>
              <a:t>Result of Median Filter</a:t>
            </a:r>
            <a:endParaRPr lang="en-IN" sz="900" dirty="0">
              <a:latin typeface="Garamond" panose="02020404030301010803" pitchFamily="18" charset="0"/>
            </a:endParaRPr>
          </a:p>
        </p:txBody>
      </p:sp>
    </p:spTree>
    <p:extLst>
      <p:ext uri="{BB962C8B-B14F-4D97-AF65-F5344CB8AC3E}">
        <p14:creationId xmlns:p14="http://schemas.microsoft.com/office/powerpoint/2010/main" val="3674115398"/>
      </p:ext>
    </p:extLst>
  </p:cSld>
  <p:clrMapOvr>
    <a:masterClrMapping/>
  </p:clrMapOvr>
  <mc:AlternateContent xmlns:mc="http://schemas.openxmlformats.org/markup-compatibility/2006" xmlns:p14="http://schemas.microsoft.com/office/powerpoint/2010/main">
    <mc:Choice Requires="p14">
      <p:transition spd="slow" p14:dur="6750" advClick="0"/>
    </mc:Choice>
    <mc:Fallback xmlns="">
      <p:transition spd="slow" advClick="0"/>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Garamond" panose="02020404030301010803" pitchFamily="18" charset="0"/>
              </a:rPr>
              <a:t>Image Restoration</a:t>
            </a:r>
          </a:p>
        </p:txBody>
      </p:sp>
      <p:sp>
        <p:nvSpPr>
          <p:cNvPr id="3" name="Content Placeholder 2"/>
          <p:cNvSpPr>
            <a:spLocks noGrp="1"/>
          </p:cNvSpPr>
          <p:nvPr>
            <p:ph idx="1"/>
          </p:nvPr>
        </p:nvSpPr>
        <p:spPr>
          <a:xfrm>
            <a:off x="3869268" y="864108"/>
            <a:ext cx="7315200" cy="2564892"/>
          </a:xfrm>
        </p:spPr>
        <p:txBody>
          <a:bodyPr>
            <a:normAutofit/>
          </a:bodyPr>
          <a:lstStyle/>
          <a:p>
            <a:r>
              <a:rPr lang="en-US" dirty="0">
                <a:latin typeface="Garamond" panose="02020404030301010803" pitchFamily="18" charset="0"/>
              </a:rPr>
              <a:t>The purpose of Restoration is to “compensate for” or “undo” defects which degrade an image</a:t>
            </a:r>
          </a:p>
          <a:p>
            <a:r>
              <a:rPr lang="en-US" dirty="0">
                <a:latin typeface="Garamond" panose="02020404030301010803" pitchFamily="18" charset="0"/>
              </a:rPr>
              <a:t>Degrade Causes</a:t>
            </a:r>
          </a:p>
          <a:p>
            <a:pPr lvl="1"/>
            <a:r>
              <a:rPr lang="en-US" dirty="0">
                <a:latin typeface="Garamond" panose="02020404030301010803" pitchFamily="18" charset="0"/>
              </a:rPr>
              <a:t>Camera: translation, shake, out-of-focus etc.</a:t>
            </a:r>
          </a:p>
          <a:p>
            <a:pPr lvl="1"/>
            <a:r>
              <a:rPr lang="en-US" dirty="0">
                <a:latin typeface="Garamond" panose="02020404030301010803" pitchFamily="18" charset="0"/>
              </a:rPr>
              <a:t>Environment: scattered and reflected light</a:t>
            </a:r>
          </a:p>
          <a:p>
            <a:pPr lvl="1"/>
            <a:r>
              <a:rPr lang="en-US" dirty="0">
                <a:latin typeface="Garamond" panose="02020404030301010803" pitchFamily="18" charset="0"/>
              </a:rPr>
              <a:t>Device noise: sensor and circuitry</a:t>
            </a:r>
          </a:p>
          <a:p>
            <a:pPr lvl="1"/>
            <a:r>
              <a:rPr lang="en-US" dirty="0">
                <a:latin typeface="Garamond" panose="02020404030301010803" pitchFamily="18" charset="0"/>
              </a:rPr>
              <a:t>Quantization noise</a:t>
            </a:r>
          </a:p>
        </p:txBody>
      </p:sp>
      <p:grpSp>
        <p:nvGrpSpPr>
          <p:cNvPr id="7" name="Group 6">
            <a:extLst>
              <a:ext uri="{FF2B5EF4-FFF2-40B4-BE49-F238E27FC236}">
                <a16:creationId xmlns:a16="http://schemas.microsoft.com/office/drawing/2014/main" id="{CEB85B56-A73D-4262-BDC2-8462C69195EA}"/>
              </a:ext>
            </a:extLst>
          </p:cNvPr>
          <p:cNvGrpSpPr/>
          <p:nvPr/>
        </p:nvGrpSpPr>
        <p:grpSpPr>
          <a:xfrm>
            <a:off x="15629" y="46604"/>
            <a:ext cx="11074617" cy="693969"/>
            <a:chOff x="15629" y="46604"/>
            <a:chExt cx="11074617" cy="693969"/>
          </a:xfrm>
        </p:grpSpPr>
        <p:sp>
          <p:nvSpPr>
            <p:cNvPr id="8" name="Rectangle 7">
              <a:extLst>
                <a:ext uri="{FF2B5EF4-FFF2-40B4-BE49-F238E27FC236}">
                  <a16:creationId xmlns:a16="http://schemas.microsoft.com/office/drawing/2014/main" id="{DC98AC4A-4379-49C6-838B-97C12D58E580}"/>
                </a:ext>
              </a:extLst>
            </p:cNvPr>
            <p:cNvSpPr/>
            <p:nvPr/>
          </p:nvSpPr>
          <p:spPr>
            <a:xfrm>
              <a:off x="744972" y="208922"/>
              <a:ext cx="10345274" cy="369332"/>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lIns="91440" tIns="45720" rIns="91440" bIns="45720">
              <a:spAutoFit/>
              <a:scene3d>
                <a:camera prst="orthographicFront"/>
                <a:lightRig rig="threePt" dir="t"/>
              </a:scene3d>
              <a:sp3d extrusionH="57150">
                <a:bevelT w="38100" h="38100" prst="relaxedInset"/>
              </a:sp3d>
            </a:bodyPr>
            <a:lstStyle/>
            <a:p>
              <a:r>
                <a:rPr lang="en-US" b="1" cap="none" spc="0" dirty="0">
                  <a:ln w="0"/>
                  <a:solidFill>
                    <a:schemeClr val="tx1"/>
                  </a:solidFill>
                  <a:effectLst>
                    <a:outerShdw blurRad="50800" dist="38100" dir="2700000" algn="tl" rotWithShape="0">
                      <a:prstClr val="black">
                        <a:alpha val="40000"/>
                      </a:prstClr>
                    </a:outerShdw>
                  </a:effectLst>
                </a:rPr>
                <a:t>Department of Electronics and Communication Engineering, NIT Silchar </a:t>
              </a:r>
            </a:p>
          </p:txBody>
        </p:sp>
        <p:pic>
          <p:nvPicPr>
            <p:cNvPr id="9" name="Picture 8">
              <a:extLst>
                <a:ext uri="{FF2B5EF4-FFF2-40B4-BE49-F238E27FC236}">
                  <a16:creationId xmlns:a16="http://schemas.microsoft.com/office/drawing/2014/main" id="{F74EE9CF-9C62-46DF-87B1-7282C66F2F2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629" y="46604"/>
              <a:ext cx="729343" cy="69396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grpSp>
        <p:nvGrpSpPr>
          <p:cNvPr id="10" name="Group 9">
            <a:extLst>
              <a:ext uri="{FF2B5EF4-FFF2-40B4-BE49-F238E27FC236}">
                <a16:creationId xmlns:a16="http://schemas.microsoft.com/office/drawing/2014/main" id="{C0B21F0D-DE95-4CE8-925F-4F2AFB579B0F}"/>
              </a:ext>
            </a:extLst>
          </p:cNvPr>
          <p:cNvGrpSpPr/>
          <p:nvPr/>
        </p:nvGrpSpPr>
        <p:grpSpPr>
          <a:xfrm>
            <a:off x="151415" y="6251431"/>
            <a:ext cx="12040585" cy="509385"/>
            <a:chOff x="151415" y="6251431"/>
            <a:chExt cx="12040585" cy="509385"/>
          </a:xfrm>
        </p:grpSpPr>
        <p:sp>
          <p:nvSpPr>
            <p:cNvPr id="11" name="TextBox 10">
              <a:extLst>
                <a:ext uri="{FF2B5EF4-FFF2-40B4-BE49-F238E27FC236}">
                  <a16:creationId xmlns:a16="http://schemas.microsoft.com/office/drawing/2014/main" id="{F7C4AACC-071D-4CE5-A008-D15F05FEF19A}"/>
                </a:ext>
              </a:extLst>
            </p:cNvPr>
            <p:cNvSpPr txBox="1"/>
            <p:nvPr/>
          </p:nvSpPr>
          <p:spPr>
            <a:xfrm>
              <a:off x="5064728" y="6373299"/>
              <a:ext cx="2062544" cy="338554"/>
            </a:xfrm>
            <a:prstGeom prst="rect">
              <a:avLst/>
            </a:prstGeom>
            <a:noFill/>
          </p:spPr>
          <p:txBody>
            <a:bodyPr wrap="square" rtlCol="0">
              <a:spAutoFit/>
            </a:bodyPr>
            <a:lstStyle/>
            <a:p>
              <a:r>
                <a:rPr lang="en-US" sz="1600" b="1" i="1" dirty="0">
                  <a:solidFill>
                    <a:srgbClr val="00B0F0"/>
                  </a:solidFill>
                  <a:latin typeface="Times New Roman" panose="02020603050405020304" pitchFamily="18" charset="0"/>
                  <a:cs typeface="Times New Roman" panose="02020603050405020304" pitchFamily="18" charset="0"/>
                </a:rPr>
                <a:t>Scholar Id:21304068 </a:t>
              </a:r>
            </a:p>
          </p:txBody>
        </p:sp>
        <p:sp>
          <p:nvSpPr>
            <p:cNvPr id="12" name="TextBox 11">
              <a:extLst>
                <a:ext uri="{FF2B5EF4-FFF2-40B4-BE49-F238E27FC236}">
                  <a16:creationId xmlns:a16="http://schemas.microsoft.com/office/drawing/2014/main" id="{1C6EA108-D6A8-41D4-AD1D-5AAE02FD47BE}"/>
                </a:ext>
              </a:extLst>
            </p:cNvPr>
            <p:cNvSpPr txBox="1"/>
            <p:nvPr/>
          </p:nvSpPr>
          <p:spPr>
            <a:xfrm>
              <a:off x="9719021" y="6344196"/>
              <a:ext cx="2472979" cy="338554"/>
            </a:xfrm>
            <a:prstGeom prst="rect">
              <a:avLst/>
            </a:prstGeom>
            <a:noFill/>
          </p:spPr>
          <p:txBody>
            <a:bodyPr wrap="square" rtlCol="0">
              <a:spAutoFit/>
            </a:bodyPr>
            <a:lstStyle/>
            <a:p>
              <a:r>
                <a:rPr lang="en-US" sz="1600" b="1" i="1" dirty="0">
                  <a:solidFill>
                    <a:srgbClr val="00B0F0"/>
                  </a:solidFill>
                  <a:latin typeface="Times New Roman" panose="02020603050405020304" pitchFamily="18" charset="0"/>
                  <a:cs typeface="Times New Roman" panose="02020603050405020304" pitchFamily="18" charset="0"/>
                </a:rPr>
                <a:t>kirti21_rs@ece.nits.ac.in</a:t>
              </a:r>
            </a:p>
          </p:txBody>
        </p:sp>
        <p:sp>
          <p:nvSpPr>
            <p:cNvPr id="13" name="TextBox 12">
              <a:extLst>
                <a:ext uri="{FF2B5EF4-FFF2-40B4-BE49-F238E27FC236}">
                  <a16:creationId xmlns:a16="http://schemas.microsoft.com/office/drawing/2014/main" id="{07A1B587-5F3C-4535-9262-8406F6385333}"/>
                </a:ext>
              </a:extLst>
            </p:cNvPr>
            <p:cNvSpPr txBox="1"/>
            <p:nvPr/>
          </p:nvSpPr>
          <p:spPr>
            <a:xfrm>
              <a:off x="646101" y="6373299"/>
              <a:ext cx="2472979" cy="338554"/>
            </a:xfrm>
            <a:prstGeom prst="rect">
              <a:avLst/>
            </a:prstGeom>
            <a:noFill/>
          </p:spPr>
          <p:txBody>
            <a:bodyPr wrap="square" rtlCol="0">
              <a:spAutoFit/>
            </a:bodyPr>
            <a:lstStyle/>
            <a:p>
              <a:r>
                <a:rPr lang="en-US" sz="1600" b="1" i="1" dirty="0">
                  <a:solidFill>
                    <a:srgbClr val="00B0F0"/>
                  </a:solidFill>
                  <a:latin typeface="Times New Roman" panose="02020603050405020304" pitchFamily="18" charset="0"/>
                  <a:cs typeface="Times New Roman" panose="02020603050405020304" pitchFamily="18" charset="0"/>
                </a:rPr>
                <a:t>Kirti Swagat Mohanty</a:t>
              </a:r>
            </a:p>
          </p:txBody>
        </p:sp>
        <p:pic>
          <p:nvPicPr>
            <p:cNvPr id="14" name="Picture 13" descr="Icon&#10;&#10;Description automatically generated">
              <a:extLst>
                <a:ext uri="{FF2B5EF4-FFF2-40B4-BE49-F238E27FC236}">
                  <a16:creationId xmlns:a16="http://schemas.microsoft.com/office/drawing/2014/main" id="{9D195D50-76D8-4FA3-9C61-E82E8704300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61700" y="6251431"/>
              <a:ext cx="460422" cy="460422"/>
            </a:xfrm>
            <a:prstGeom prst="rect">
              <a:avLst/>
            </a:prstGeom>
          </p:spPr>
        </p:pic>
        <p:pic>
          <p:nvPicPr>
            <p:cNvPr id="15" name="Picture 14" descr="Icon&#10;&#10;Description automatically generated">
              <a:extLst>
                <a:ext uri="{FF2B5EF4-FFF2-40B4-BE49-F238E27FC236}">
                  <a16:creationId xmlns:a16="http://schemas.microsoft.com/office/drawing/2014/main" id="{64644747-FD8B-4EAE-9253-A4E2E2C87A5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1415" y="6266130"/>
              <a:ext cx="494686" cy="494686"/>
            </a:xfrm>
            <a:prstGeom prst="rect">
              <a:avLst/>
            </a:prstGeom>
          </p:spPr>
        </p:pic>
        <p:pic>
          <p:nvPicPr>
            <p:cNvPr id="16" name="Picture 15" descr="Icon&#10;&#10;Description automatically generated">
              <a:extLst>
                <a:ext uri="{FF2B5EF4-FFF2-40B4-BE49-F238E27FC236}">
                  <a16:creationId xmlns:a16="http://schemas.microsoft.com/office/drawing/2014/main" id="{5FFD1315-2C44-42ED-BFE7-5D247FE1775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356450" y="6312844"/>
              <a:ext cx="401257" cy="401257"/>
            </a:xfrm>
            <a:prstGeom prst="rect">
              <a:avLst/>
            </a:prstGeom>
          </p:spPr>
        </p:pic>
      </p:grpSp>
      <p:sp>
        <p:nvSpPr>
          <p:cNvPr id="4" name="Slide Number Placeholder 3">
            <a:extLst>
              <a:ext uri="{FF2B5EF4-FFF2-40B4-BE49-F238E27FC236}">
                <a16:creationId xmlns:a16="http://schemas.microsoft.com/office/drawing/2014/main" id="{EB5FF990-4CA6-470A-A89E-5530AF1F5318}"/>
              </a:ext>
            </a:extLst>
          </p:cNvPr>
          <p:cNvSpPr>
            <a:spLocks noGrp="1"/>
          </p:cNvSpPr>
          <p:nvPr>
            <p:ph type="sldNum" sz="quarter" idx="12"/>
          </p:nvPr>
        </p:nvSpPr>
        <p:spPr/>
        <p:txBody>
          <a:bodyPr/>
          <a:lstStyle/>
          <a:p>
            <a:fld id="{F05E57AE-C7CB-4E1B-849C-35869BC6D3B3}" type="slidenum">
              <a:rPr lang="en-US" smtClean="0"/>
              <a:t>85</a:t>
            </a:fld>
            <a:endParaRPr lang="en-US"/>
          </a:p>
        </p:txBody>
      </p:sp>
      <p:pic>
        <p:nvPicPr>
          <p:cNvPr id="6" name="Picture 5">
            <a:extLst>
              <a:ext uri="{FF2B5EF4-FFF2-40B4-BE49-F238E27FC236}">
                <a16:creationId xmlns:a16="http://schemas.microsoft.com/office/drawing/2014/main" id="{F6738EC7-B9B1-4F11-9BCA-2A3466A7258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05262" y="3424428"/>
            <a:ext cx="1981476" cy="2071976"/>
          </a:xfrm>
          <a:prstGeom prst="rect">
            <a:avLst/>
          </a:prstGeom>
        </p:spPr>
      </p:pic>
      <p:pic>
        <p:nvPicPr>
          <p:cNvPr id="18" name="Picture 17">
            <a:extLst>
              <a:ext uri="{FF2B5EF4-FFF2-40B4-BE49-F238E27FC236}">
                <a16:creationId xmlns:a16="http://schemas.microsoft.com/office/drawing/2014/main" id="{10134585-6EA9-47CD-8A22-D26EAE3F84B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144864" y="3405899"/>
            <a:ext cx="1981477" cy="2090505"/>
          </a:xfrm>
          <a:prstGeom prst="rect">
            <a:avLst/>
          </a:prstGeom>
        </p:spPr>
      </p:pic>
      <p:sp>
        <p:nvSpPr>
          <p:cNvPr id="19" name="TextBox 18">
            <a:extLst>
              <a:ext uri="{FF2B5EF4-FFF2-40B4-BE49-F238E27FC236}">
                <a16:creationId xmlns:a16="http://schemas.microsoft.com/office/drawing/2014/main" id="{F4A90A16-639E-4586-8229-52245196B4E6}"/>
              </a:ext>
            </a:extLst>
          </p:cNvPr>
          <p:cNvSpPr txBox="1"/>
          <p:nvPr/>
        </p:nvSpPr>
        <p:spPr>
          <a:xfrm>
            <a:off x="5176007" y="5587068"/>
            <a:ext cx="1803633" cy="369332"/>
          </a:xfrm>
          <a:prstGeom prst="rect">
            <a:avLst/>
          </a:prstGeom>
          <a:noFill/>
        </p:spPr>
        <p:txBody>
          <a:bodyPr wrap="square" rtlCol="0">
            <a:spAutoFit/>
          </a:bodyPr>
          <a:lstStyle/>
          <a:p>
            <a:pPr algn="ctr"/>
            <a:r>
              <a:rPr lang="en-US" dirty="0">
                <a:latin typeface="Garamond" panose="02020404030301010803" pitchFamily="18" charset="0"/>
              </a:rPr>
              <a:t>Ideal Image</a:t>
            </a:r>
            <a:endParaRPr lang="en-IN" dirty="0">
              <a:latin typeface="Garamond" panose="02020404030301010803" pitchFamily="18" charset="0"/>
            </a:endParaRPr>
          </a:p>
        </p:txBody>
      </p:sp>
      <p:sp>
        <p:nvSpPr>
          <p:cNvPr id="20" name="TextBox 19">
            <a:extLst>
              <a:ext uri="{FF2B5EF4-FFF2-40B4-BE49-F238E27FC236}">
                <a16:creationId xmlns:a16="http://schemas.microsoft.com/office/drawing/2014/main" id="{A0350255-F504-4820-AEF4-5AE3A2B4E96F}"/>
              </a:ext>
            </a:extLst>
          </p:cNvPr>
          <p:cNvSpPr txBox="1"/>
          <p:nvPr/>
        </p:nvSpPr>
        <p:spPr>
          <a:xfrm>
            <a:off x="8144864" y="5582405"/>
            <a:ext cx="1803633" cy="369332"/>
          </a:xfrm>
          <a:prstGeom prst="rect">
            <a:avLst/>
          </a:prstGeom>
          <a:noFill/>
        </p:spPr>
        <p:txBody>
          <a:bodyPr wrap="square" rtlCol="0">
            <a:spAutoFit/>
          </a:bodyPr>
          <a:lstStyle/>
          <a:p>
            <a:pPr algn="ctr"/>
            <a:r>
              <a:rPr lang="en-US" dirty="0">
                <a:latin typeface="Garamond" panose="02020404030301010803" pitchFamily="18" charset="0"/>
              </a:rPr>
              <a:t>Blurred Image</a:t>
            </a:r>
            <a:endParaRPr lang="en-IN" dirty="0">
              <a:latin typeface="Garamond" panose="02020404030301010803" pitchFamily="18" charset="0"/>
            </a:endParaRPr>
          </a:p>
        </p:txBody>
      </p:sp>
    </p:spTree>
    <p:extLst>
      <p:ext uri="{BB962C8B-B14F-4D97-AF65-F5344CB8AC3E}">
        <p14:creationId xmlns:p14="http://schemas.microsoft.com/office/powerpoint/2010/main" val="3840991585"/>
      </p:ext>
    </p:extLst>
  </p:cSld>
  <p:clrMapOvr>
    <a:masterClrMapping/>
  </p:clrMapOvr>
  <mc:AlternateContent xmlns:mc="http://schemas.openxmlformats.org/markup-compatibility/2006" xmlns:p14="http://schemas.microsoft.com/office/powerpoint/2010/main">
    <mc:Choice Requires="p14">
      <p:transition spd="slow" p14:dur="6750" advClick="0"/>
    </mc:Choice>
    <mc:Fallback xmlns="">
      <p:transition spd="slow" advClick="0"/>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Garamond" panose="02020404030301010803" pitchFamily="18" charset="0"/>
              </a:rPr>
              <a:t>Image Restoration</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3869268" y="864108"/>
                <a:ext cx="7865532" cy="5120640"/>
              </a:xfrm>
            </p:spPr>
            <p:txBody>
              <a:bodyPr/>
              <a:lstStyle/>
              <a:p>
                <a:r>
                  <a:rPr lang="en-US" dirty="0">
                    <a:latin typeface="Garamond" panose="02020404030301010803" pitchFamily="18" charset="0"/>
                  </a:rPr>
                  <a:t>Degradation Model</a:t>
                </a:r>
              </a:p>
              <a:p>
                <a:endParaRPr lang="en-US" dirty="0">
                  <a:latin typeface="Garamond" panose="02020404030301010803" pitchFamily="18" charset="0"/>
                </a:endParaRPr>
              </a:p>
              <a:p>
                <a:endParaRPr lang="en-US" dirty="0">
                  <a:latin typeface="Garamond" panose="02020404030301010803" pitchFamily="18" charset="0"/>
                </a:endParaRPr>
              </a:p>
              <a:p>
                <a:endParaRPr lang="en-US" dirty="0">
                  <a:latin typeface="Garamond" panose="02020404030301010803" pitchFamily="18" charset="0"/>
                </a:endParaRPr>
              </a:p>
              <a:p>
                <a:r>
                  <a:rPr lang="en-US" dirty="0">
                    <a:latin typeface="Garamond" panose="02020404030301010803" pitchFamily="18" charset="0"/>
                  </a:rPr>
                  <a:t>A blurred image can be modeled by </a:t>
                </a:r>
                <a14:m>
                  <m:oMath xmlns:m="http://schemas.openxmlformats.org/officeDocument/2006/math">
                    <m:r>
                      <a:rPr lang="en-US" b="0" i="1" smtClean="0">
                        <a:latin typeface="Cambria Math" panose="02040503050406030204" pitchFamily="18" charset="0"/>
                      </a:rPr>
                      <m:t>𝑔</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e>
                    </m:d>
                    <m:r>
                      <a:rPr lang="en-US" b="0" i="1" smtClean="0">
                        <a:latin typeface="Cambria Math" panose="02040503050406030204" pitchFamily="18" charset="0"/>
                      </a:rPr>
                      <m:t>=</m:t>
                    </m:r>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e>
                    </m:d>
                    <m:r>
                      <a:rPr lang="en-US" b="0" i="1" smtClean="0">
                        <a:latin typeface="Cambria Math" panose="02040503050406030204" pitchFamily="18" charset="0"/>
                      </a:rPr>
                      <m:t>∗</m:t>
                    </m:r>
                    <m:r>
                      <a:rPr lang="en-US" b="0" i="1" smtClean="0">
                        <a:latin typeface="Cambria Math" panose="02040503050406030204" pitchFamily="18" charset="0"/>
                      </a:rPr>
                      <m:t>h</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e>
                    </m:d>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oMath>
                </a14:m>
                <a:endParaRPr lang="en-US" dirty="0">
                  <a:latin typeface="Garamond" panose="02020404030301010803" pitchFamily="18" charset="0"/>
                </a:endParaRPr>
              </a:p>
              <a:p>
                <a:pPr marL="0" indent="0">
                  <a:buNone/>
                </a:pPr>
                <a:r>
                  <a:rPr lang="en-US" dirty="0">
                    <a:latin typeface="Garamond" panose="02020404030301010803" pitchFamily="18" charset="0"/>
                  </a:rPr>
                  <a:t>	where h(x , y) is called as </a:t>
                </a:r>
                <a:r>
                  <a:rPr lang="en-US" b="1" dirty="0">
                    <a:latin typeface="Garamond" panose="02020404030301010803" pitchFamily="18" charset="0"/>
                  </a:rPr>
                  <a:t>Point Spread Function (PSF)</a:t>
                </a:r>
              </a:p>
              <a:p>
                <a:pPr marL="0" indent="0">
                  <a:buNone/>
                </a:pPr>
                <a:r>
                  <a:rPr lang="en-US" b="0" dirty="0"/>
                  <a:t>  	</a:t>
                </a:r>
                <a14:m>
                  <m:oMath xmlns:m="http://schemas.openxmlformats.org/officeDocument/2006/math">
                    <m:r>
                      <a:rPr lang="en-US" b="0" i="1" smtClean="0">
                        <a:latin typeface="Cambria Math" panose="02040503050406030204" pitchFamily="18" charset="0"/>
                      </a:rPr>
                      <m:t>𝑔</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e>
                    </m:d>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𝑚</m:t>
                        </m:r>
                        <m:r>
                          <a:rPr lang="en-US" b="0" i="1" smtClean="0">
                            <a:latin typeface="Cambria Math" panose="02040503050406030204" pitchFamily="18" charset="0"/>
                          </a:rPr>
                          <m:t>=0</m:t>
                        </m:r>
                      </m:sub>
                      <m:sup>
                        <m:r>
                          <a:rPr lang="en-US" b="0" i="1" smtClean="0">
                            <a:latin typeface="Cambria Math" panose="02040503050406030204" pitchFamily="18" charset="0"/>
                          </a:rPr>
                          <m:t>𝑀</m:t>
                        </m:r>
                        <m:r>
                          <a:rPr lang="en-US" b="0" i="1" smtClean="0">
                            <a:latin typeface="Cambria Math" panose="02040503050406030204" pitchFamily="18" charset="0"/>
                          </a:rPr>
                          <m:t>−1</m:t>
                        </m:r>
                      </m:sup>
                      <m:e>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𝑛</m:t>
                            </m:r>
                            <m:r>
                              <a:rPr lang="en-US" b="0" i="1" smtClean="0">
                                <a:latin typeface="Cambria Math" panose="02040503050406030204" pitchFamily="18" charset="0"/>
                              </a:rPr>
                              <m:t>=0</m:t>
                            </m:r>
                          </m:sub>
                          <m:sup>
                            <m:r>
                              <a:rPr lang="en-US" b="0" i="1" smtClean="0">
                                <a:latin typeface="Cambria Math" panose="02040503050406030204" pitchFamily="18" charset="0"/>
                              </a:rPr>
                              <m:t>𝑁</m:t>
                            </m:r>
                            <m:r>
                              <a:rPr lang="en-US" b="0" i="1" smtClean="0">
                                <a:latin typeface="Cambria Math" panose="02040503050406030204" pitchFamily="18" charset="0"/>
                              </a:rPr>
                              <m:t>−1</m:t>
                            </m:r>
                          </m:sup>
                          <m:e>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𝑚</m:t>
                                </m:r>
                                <m:r>
                                  <a:rPr lang="en-US" b="0" i="1" smtClean="0">
                                    <a:latin typeface="Cambria Math" panose="02040503050406030204" pitchFamily="18" charset="0"/>
                                  </a:rPr>
                                  <m:t>,</m:t>
                                </m:r>
                                <m:r>
                                  <a:rPr lang="en-US" b="0" i="1" smtClean="0">
                                    <a:latin typeface="Cambria Math" panose="02040503050406030204" pitchFamily="18" charset="0"/>
                                  </a:rPr>
                                  <m:t>𝑛</m:t>
                                </m:r>
                              </m:e>
                            </m:d>
                            <m:r>
                              <a:rPr lang="en-US" b="0" i="1" smtClean="0">
                                <a:latin typeface="Cambria Math" panose="02040503050406030204" pitchFamily="18" charset="0"/>
                              </a:rPr>
                              <m:t>h</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𝑚</m:t>
                                </m:r>
                                <m:r>
                                  <a:rPr lang="en-US" b="0" i="1" smtClean="0">
                                    <a:latin typeface="Cambria Math" panose="02040503050406030204" pitchFamily="18" charset="0"/>
                                  </a:rPr>
                                  <m:t>, </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𝑛</m:t>
                                </m:r>
                              </m:e>
                            </m:d>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e>
                        </m:nary>
                      </m:e>
                    </m:nary>
                  </m:oMath>
                </a14:m>
                <a:endParaRPr lang="en-US" dirty="0">
                  <a:latin typeface="Garamond" panose="02020404030301010803" pitchFamily="18" charset="0"/>
                </a:endParaRPr>
              </a:p>
              <a:p>
                <a:r>
                  <a:rPr lang="en-US" b="1" dirty="0">
                    <a:latin typeface="Garamond" panose="02020404030301010803" pitchFamily="18" charset="0"/>
                  </a:rPr>
                  <a:t>Problem Expression</a:t>
                </a:r>
                <a:r>
                  <a:rPr lang="en-US" dirty="0">
                    <a:latin typeface="Garamond" panose="02020404030301010803" pitchFamily="18" charset="0"/>
                  </a:rPr>
                  <a:t>: Estimate a true image </a:t>
                </a:r>
                <a:r>
                  <a:rPr lang="en-US" b="1" i="1" dirty="0">
                    <a:latin typeface="Garamond" panose="02020404030301010803" pitchFamily="18" charset="0"/>
                  </a:rPr>
                  <a:t>f(x , y)</a:t>
                </a:r>
                <a:r>
                  <a:rPr lang="en-US" dirty="0">
                    <a:latin typeface="Garamond" panose="02020404030301010803" pitchFamily="18" charset="0"/>
                  </a:rPr>
                  <a:t> from a degraded image </a:t>
                </a:r>
                <a:r>
                  <a:rPr lang="en-US" b="1" i="1" dirty="0">
                    <a:latin typeface="Garamond" panose="02020404030301010803" pitchFamily="18" charset="0"/>
                  </a:rPr>
                  <a:t>g(x ,y )</a:t>
                </a:r>
                <a:r>
                  <a:rPr lang="en-US" dirty="0">
                    <a:latin typeface="Garamond" panose="02020404030301010803" pitchFamily="18" charset="0"/>
                  </a:rPr>
                  <a:t> based on prior knowledge of PSF </a:t>
                </a:r>
                <a:r>
                  <a:rPr lang="en-US" b="1" i="1" dirty="0">
                    <a:latin typeface="Garamond" panose="02020404030301010803" pitchFamily="18" charset="0"/>
                  </a:rPr>
                  <a:t>h(x ,y )</a:t>
                </a:r>
                <a:r>
                  <a:rPr lang="en-US" dirty="0">
                    <a:latin typeface="Garamond" panose="02020404030301010803" pitchFamily="18" charset="0"/>
                  </a:rPr>
                  <a:t> and the statistical properties of noise </a:t>
                </a:r>
                <a:r>
                  <a:rPr lang="en-US" b="1" i="1" dirty="0">
                    <a:latin typeface="Garamond" panose="02020404030301010803" pitchFamily="18" charset="0"/>
                  </a:rPr>
                  <a:t>n( x, y).</a:t>
                </a:r>
              </a:p>
              <a:p>
                <a:r>
                  <a:rPr lang="en-US" dirty="0">
                    <a:latin typeface="Garamond" panose="02020404030301010803" pitchFamily="18" charset="0"/>
                  </a:rPr>
                  <a:t>This can be achieved by the usage of </a:t>
                </a:r>
                <a:r>
                  <a:rPr lang="en-US" b="1" dirty="0">
                    <a:latin typeface="Garamond" panose="02020404030301010803" pitchFamily="18" charset="0"/>
                  </a:rPr>
                  <a:t>Restoration Filters .</a:t>
                </a:r>
              </a:p>
              <a:p>
                <a:endParaRPr lang="en-US" dirty="0">
                  <a:latin typeface="Garamond" panose="02020404030301010803" pitchFamily="18" charset="0"/>
                </a:endParaRPr>
              </a:p>
              <a:p>
                <a:endParaRPr lang="en-US" dirty="0">
                  <a:latin typeface="Garamond" panose="02020404030301010803" pitchFamily="18" charset="0"/>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3869268" y="864108"/>
                <a:ext cx="7865532" cy="5120640"/>
              </a:xfrm>
              <a:blipFill>
                <a:blip r:embed="rId2"/>
                <a:stretch>
                  <a:fillRect l="-620" t="-1786" r="-233"/>
                </a:stretch>
              </a:blipFill>
            </p:spPr>
            <p:txBody>
              <a:bodyPr/>
              <a:lstStyle/>
              <a:p>
                <a:r>
                  <a:rPr lang="en-IN">
                    <a:noFill/>
                  </a:rPr>
                  <a:t> </a:t>
                </a:r>
              </a:p>
            </p:txBody>
          </p:sp>
        </mc:Fallback>
      </mc:AlternateContent>
      <p:grpSp>
        <p:nvGrpSpPr>
          <p:cNvPr id="7" name="Group 6">
            <a:extLst>
              <a:ext uri="{FF2B5EF4-FFF2-40B4-BE49-F238E27FC236}">
                <a16:creationId xmlns:a16="http://schemas.microsoft.com/office/drawing/2014/main" id="{CEB85B56-A73D-4262-BDC2-8462C69195EA}"/>
              </a:ext>
            </a:extLst>
          </p:cNvPr>
          <p:cNvGrpSpPr/>
          <p:nvPr/>
        </p:nvGrpSpPr>
        <p:grpSpPr>
          <a:xfrm>
            <a:off x="15629" y="46604"/>
            <a:ext cx="11074617" cy="693969"/>
            <a:chOff x="15629" y="46604"/>
            <a:chExt cx="11074617" cy="693969"/>
          </a:xfrm>
        </p:grpSpPr>
        <p:sp>
          <p:nvSpPr>
            <p:cNvPr id="8" name="Rectangle 7">
              <a:extLst>
                <a:ext uri="{FF2B5EF4-FFF2-40B4-BE49-F238E27FC236}">
                  <a16:creationId xmlns:a16="http://schemas.microsoft.com/office/drawing/2014/main" id="{DC98AC4A-4379-49C6-838B-97C12D58E580}"/>
                </a:ext>
              </a:extLst>
            </p:cNvPr>
            <p:cNvSpPr/>
            <p:nvPr/>
          </p:nvSpPr>
          <p:spPr>
            <a:xfrm>
              <a:off x="744972" y="208922"/>
              <a:ext cx="10345274" cy="369332"/>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lIns="91440" tIns="45720" rIns="91440" bIns="45720">
              <a:spAutoFit/>
              <a:scene3d>
                <a:camera prst="orthographicFront"/>
                <a:lightRig rig="threePt" dir="t"/>
              </a:scene3d>
              <a:sp3d extrusionH="57150">
                <a:bevelT w="38100" h="38100" prst="relaxedInset"/>
              </a:sp3d>
            </a:bodyPr>
            <a:lstStyle/>
            <a:p>
              <a:r>
                <a:rPr lang="en-US" b="1" cap="none" spc="0" dirty="0">
                  <a:ln w="0"/>
                  <a:solidFill>
                    <a:schemeClr val="tx1"/>
                  </a:solidFill>
                  <a:effectLst>
                    <a:outerShdw blurRad="50800" dist="38100" dir="2700000" algn="tl" rotWithShape="0">
                      <a:prstClr val="black">
                        <a:alpha val="40000"/>
                      </a:prstClr>
                    </a:outerShdw>
                  </a:effectLst>
                </a:rPr>
                <a:t>Department of Electronics and Communication Engineering, NIT Silchar </a:t>
              </a:r>
            </a:p>
          </p:txBody>
        </p:sp>
        <p:pic>
          <p:nvPicPr>
            <p:cNvPr id="9" name="Picture 8">
              <a:extLst>
                <a:ext uri="{FF2B5EF4-FFF2-40B4-BE49-F238E27FC236}">
                  <a16:creationId xmlns:a16="http://schemas.microsoft.com/office/drawing/2014/main" id="{F74EE9CF-9C62-46DF-87B1-7282C66F2F2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629" y="46604"/>
              <a:ext cx="729343" cy="69396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grpSp>
        <p:nvGrpSpPr>
          <p:cNvPr id="10" name="Group 9">
            <a:extLst>
              <a:ext uri="{FF2B5EF4-FFF2-40B4-BE49-F238E27FC236}">
                <a16:creationId xmlns:a16="http://schemas.microsoft.com/office/drawing/2014/main" id="{C0B21F0D-DE95-4CE8-925F-4F2AFB579B0F}"/>
              </a:ext>
            </a:extLst>
          </p:cNvPr>
          <p:cNvGrpSpPr/>
          <p:nvPr/>
        </p:nvGrpSpPr>
        <p:grpSpPr>
          <a:xfrm>
            <a:off x="151415" y="6251431"/>
            <a:ext cx="12040585" cy="509385"/>
            <a:chOff x="151415" y="6251431"/>
            <a:chExt cx="12040585" cy="509385"/>
          </a:xfrm>
        </p:grpSpPr>
        <p:sp>
          <p:nvSpPr>
            <p:cNvPr id="11" name="TextBox 10">
              <a:extLst>
                <a:ext uri="{FF2B5EF4-FFF2-40B4-BE49-F238E27FC236}">
                  <a16:creationId xmlns:a16="http://schemas.microsoft.com/office/drawing/2014/main" id="{F7C4AACC-071D-4CE5-A008-D15F05FEF19A}"/>
                </a:ext>
              </a:extLst>
            </p:cNvPr>
            <p:cNvSpPr txBox="1"/>
            <p:nvPr/>
          </p:nvSpPr>
          <p:spPr>
            <a:xfrm>
              <a:off x="5064728" y="6373299"/>
              <a:ext cx="2062544" cy="338554"/>
            </a:xfrm>
            <a:prstGeom prst="rect">
              <a:avLst/>
            </a:prstGeom>
            <a:noFill/>
          </p:spPr>
          <p:txBody>
            <a:bodyPr wrap="square" rtlCol="0">
              <a:spAutoFit/>
            </a:bodyPr>
            <a:lstStyle/>
            <a:p>
              <a:r>
                <a:rPr lang="en-US" sz="1600" b="1" i="1" dirty="0">
                  <a:solidFill>
                    <a:srgbClr val="00B0F0"/>
                  </a:solidFill>
                  <a:latin typeface="Times New Roman" panose="02020603050405020304" pitchFamily="18" charset="0"/>
                  <a:cs typeface="Times New Roman" panose="02020603050405020304" pitchFamily="18" charset="0"/>
                </a:rPr>
                <a:t>Scholar Id:21304068 </a:t>
              </a:r>
            </a:p>
          </p:txBody>
        </p:sp>
        <p:sp>
          <p:nvSpPr>
            <p:cNvPr id="12" name="TextBox 11">
              <a:extLst>
                <a:ext uri="{FF2B5EF4-FFF2-40B4-BE49-F238E27FC236}">
                  <a16:creationId xmlns:a16="http://schemas.microsoft.com/office/drawing/2014/main" id="{1C6EA108-D6A8-41D4-AD1D-5AAE02FD47BE}"/>
                </a:ext>
              </a:extLst>
            </p:cNvPr>
            <p:cNvSpPr txBox="1"/>
            <p:nvPr/>
          </p:nvSpPr>
          <p:spPr>
            <a:xfrm>
              <a:off x="9719021" y="6344196"/>
              <a:ext cx="2472979" cy="338554"/>
            </a:xfrm>
            <a:prstGeom prst="rect">
              <a:avLst/>
            </a:prstGeom>
            <a:noFill/>
          </p:spPr>
          <p:txBody>
            <a:bodyPr wrap="square" rtlCol="0">
              <a:spAutoFit/>
            </a:bodyPr>
            <a:lstStyle/>
            <a:p>
              <a:r>
                <a:rPr lang="en-US" sz="1600" b="1" i="1" dirty="0">
                  <a:solidFill>
                    <a:srgbClr val="00B0F0"/>
                  </a:solidFill>
                  <a:latin typeface="Times New Roman" panose="02020603050405020304" pitchFamily="18" charset="0"/>
                  <a:cs typeface="Times New Roman" panose="02020603050405020304" pitchFamily="18" charset="0"/>
                </a:rPr>
                <a:t>kirti21_rs@ece.nits.ac.in</a:t>
              </a:r>
            </a:p>
          </p:txBody>
        </p:sp>
        <p:sp>
          <p:nvSpPr>
            <p:cNvPr id="13" name="TextBox 12">
              <a:extLst>
                <a:ext uri="{FF2B5EF4-FFF2-40B4-BE49-F238E27FC236}">
                  <a16:creationId xmlns:a16="http://schemas.microsoft.com/office/drawing/2014/main" id="{07A1B587-5F3C-4535-9262-8406F6385333}"/>
                </a:ext>
              </a:extLst>
            </p:cNvPr>
            <p:cNvSpPr txBox="1"/>
            <p:nvPr/>
          </p:nvSpPr>
          <p:spPr>
            <a:xfrm>
              <a:off x="646101" y="6373299"/>
              <a:ext cx="2472979" cy="338554"/>
            </a:xfrm>
            <a:prstGeom prst="rect">
              <a:avLst/>
            </a:prstGeom>
            <a:noFill/>
          </p:spPr>
          <p:txBody>
            <a:bodyPr wrap="square" rtlCol="0">
              <a:spAutoFit/>
            </a:bodyPr>
            <a:lstStyle/>
            <a:p>
              <a:r>
                <a:rPr lang="en-US" sz="1600" b="1" i="1" dirty="0">
                  <a:solidFill>
                    <a:srgbClr val="00B0F0"/>
                  </a:solidFill>
                  <a:latin typeface="Times New Roman" panose="02020603050405020304" pitchFamily="18" charset="0"/>
                  <a:cs typeface="Times New Roman" panose="02020603050405020304" pitchFamily="18" charset="0"/>
                </a:rPr>
                <a:t>Kirti Swagat Mohanty</a:t>
              </a:r>
            </a:p>
          </p:txBody>
        </p:sp>
        <p:pic>
          <p:nvPicPr>
            <p:cNvPr id="14" name="Picture 13" descr="Icon&#10;&#10;Description automatically generated">
              <a:extLst>
                <a:ext uri="{FF2B5EF4-FFF2-40B4-BE49-F238E27FC236}">
                  <a16:creationId xmlns:a16="http://schemas.microsoft.com/office/drawing/2014/main" id="{9D195D50-76D8-4FA3-9C61-E82E8704300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61700" y="6251431"/>
              <a:ext cx="460422" cy="460422"/>
            </a:xfrm>
            <a:prstGeom prst="rect">
              <a:avLst/>
            </a:prstGeom>
          </p:spPr>
        </p:pic>
        <p:pic>
          <p:nvPicPr>
            <p:cNvPr id="15" name="Picture 14" descr="Icon&#10;&#10;Description automatically generated">
              <a:extLst>
                <a:ext uri="{FF2B5EF4-FFF2-40B4-BE49-F238E27FC236}">
                  <a16:creationId xmlns:a16="http://schemas.microsoft.com/office/drawing/2014/main" id="{64644747-FD8B-4EAE-9253-A4E2E2C87A5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51415" y="6266130"/>
              <a:ext cx="494686" cy="494686"/>
            </a:xfrm>
            <a:prstGeom prst="rect">
              <a:avLst/>
            </a:prstGeom>
          </p:spPr>
        </p:pic>
        <p:pic>
          <p:nvPicPr>
            <p:cNvPr id="16" name="Picture 15" descr="Icon&#10;&#10;Description automatically generated">
              <a:extLst>
                <a:ext uri="{FF2B5EF4-FFF2-40B4-BE49-F238E27FC236}">
                  <a16:creationId xmlns:a16="http://schemas.microsoft.com/office/drawing/2014/main" id="{5FFD1315-2C44-42ED-BFE7-5D247FE1775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356450" y="6312844"/>
              <a:ext cx="401257" cy="401257"/>
            </a:xfrm>
            <a:prstGeom prst="rect">
              <a:avLst/>
            </a:prstGeom>
          </p:spPr>
        </p:pic>
      </p:grpSp>
      <p:sp>
        <p:nvSpPr>
          <p:cNvPr id="4" name="Slide Number Placeholder 3">
            <a:extLst>
              <a:ext uri="{FF2B5EF4-FFF2-40B4-BE49-F238E27FC236}">
                <a16:creationId xmlns:a16="http://schemas.microsoft.com/office/drawing/2014/main" id="{EB5FF990-4CA6-470A-A89E-5530AF1F5318}"/>
              </a:ext>
            </a:extLst>
          </p:cNvPr>
          <p:cNvSpPr>
            <a:spLocks noGrp="1"/>
          </p:cNvSpPr>
          <p:nvPr>
            <p:ph type="sldNum" sz="quarter" idx="12"/>
          </p:nvPr>
        </p:nvSpPr>
        <p:spPr/>
        <p:txBody>
          <a:bodyPr/>
          <a:lstStyle/>
          <a:p>
            <a:fld id="{F05E57AE-C7CB-4E1B-849C-35869BC6D3B3}" type="slidenum">
              <a:rPr lang="en-US" smtClean="0"/>
              <a:t>86</a:t>
            </a:fld>
            <a:endParaRPr lang="en-US"/>
          </a:p>
        </p:txBody>
      </p:sp>
      <p:pic>
        <p:nvPicPr>
          <p:cNvPr id="6" name="Picture 5">
            <a:extLst>
              <a:ext uri="{FF2B5EF4-FFF2-40B4-BE49-F238E27FC236}">
                <a16:creationId xmlns:a16="http://schemas.microsoft.com/office/drawing/2014/main" id="{BC771DE8-4103-4D82-B119-9BD4F4C79D5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917609" y="1123837"/>
            <a:ext cx="3594416" cy="1467949"/>
          </a:xfrm>
          <a:prstGeom prst="rect">
            <a:avLst/>
          </a:prstGeom>
        </p:spPr>
      </p:pic>
    </p:spTree>
    <p:extLst>
      <p:ext uri="{BB962C8B-B14F-4D97-AF65-F5344CB8AC3E}">
        <p14:creationId xmlns:p14="http://schemas.microsoft.com/office/powerpoint/2010/main" val="1523567573"/>
      </p:ext>
    </p:extLst>
  </p:cSld>
  <p:clrMapOvr>
    <a:masterClrMapping/>
  </p:clrMapOvr>
  <mc:AlternateContent xmlns:mc="http://schemas.openxmlformats.org/markup-compatibility/2006" xmlns:p14="http://schemas.microsoft.com/office/powerpoint/2010/main">
    <mc:Choice Requires="p14">
      <p:transition spd="slow" p14:dur="6750" advClick="0"/>
    </mc:Choice>
    <mc:Fallback xmlns="">
      <p:transition spd="slow" advClick="0"/>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Garamond" panose="02020404030301010803" pitchFamily="18" charset="0"/>
              </a:rPr>
              <a:t>Restoration Filters</a:t>
            </a:r>
          </a:p>
        </p:txBody>
      </p:sp>
      <p:sp>
        <p:nvSpPr>
          <p:cNvPr id="3" name="Content Placeholder 2"/>
          <p:cNvSpPr>
            <a:spLocks noGrp="1"/>
          </p:cNvSpPr>
          <p:nvPr>
            <p:ph idx="1"/>
          </p:nvPr>
        </p:nvSpPr>
        <p:spPr>
          <a:xfrm>
            <a:off x="3869267" y="740572"/>
            <a:ext cx="7921679" cy="5244176"/>
          </a:xfrm>
        </p:spPr>
        <p:txBody>
          <a:bodyPr>
            <a:normAutofit fontScale="92500" lnSpcReduction="20000"/>
          </a:bodyPr>
          <a:lstStyle/>
          <a:p>
            <a:r>
              <a:rPr lang="en-US" dirty="0">
                <a:latin typeface="Garamond" panose="02020404030301010803" pitchFamily="18" charset="0"/>
              </a:rPr>
              <a:t>There are following types of filters: </a:t>
            </a:r>
          </a:p>
          <a:p>
            <a:pPr lvl="1"/>
            <a:r>
              <a:rPr lang="en-US" dirty="0">
                <a:latin typeface="Garamond" panose="02020404030301010803" pitchFamily="18" charset="0"/>
              </a:rPr>
              <a:t>Inverse Filter</a:t>
            </a:r>
          </a:p>
          <a:p>
            <a:pPr lvl="1"/>
            <a:r>
              <a:rPr lang="en-US" dirty="0">
                <a:latin typeface="Garamond" panose="02020404030301010803" pitchFamily="18" charset="0"/>
              </a:rPr>
              <a:t>Pseudo Inverse Filter</a:t>
            </a:r>
          </a:p>
          <a:p>
            <a:pPr lvl="1"/>
            <a:r>
              <a:rPr lang="en-US" dirty="0">
                <a:latin typeface="Garamond" panose="02020404030301010803" pitchFamily="18" charset="0"/>
              </a:rPr>
              <a:t>Wiener Filter</a:t>
            </a:r>
          </a:p>
          <a:p>
            <a:r>
              <a:rPr lang="en-US" b="1" dirty="0">
                <a:latin typeface="Garamond" panose="02020404030301010803" pitchFamily="18" charset="0"/>
              </a:rPr>
              <a:t>Inverse Filter</a:t>
            </a:r>
            <a:r>
              <a:rPr lang="en-US" dirty="0">
                <a:latin typeface="Garamond" panose="02020404030301010803" pitchFamily="18" charset="0"/>
              </a:rPr>
              <a:t>:</a:t>
            </a:r>
          </a:p>
          <a:p>
            <a:r>
              <a:rPr lang="en-US" dirty="0">
                <a:latin typeface="Garamond" panose="02020404030301010803" pitchFamily="18" charset="0"/>
              </a:rPr>
              <a:t>It is the process of receiving the input of a system from its output. </a:t>
            </a:r>
          </a:p>
          <a:p>
            <a:r>
              <a:rPr lang="en-US" dirty="0">
                <a:latin typeface="Garamond" panose="02020404030301010803" pitchFamily="18" charset="0"/>
              </a:rPr>
              <a:t>It is the simplest approach to restore the original image once the degradation function is known.</a:t>
            </a:r>
          </a:p>
          <a:p>
            <a:r>
              <a:rPr lang="en-US" b="1" dirty="0">
                <a:latin typeface="Garamond" panose="02020404030301010803" pitchFamily="18" charset="0"/>
              </a:rPr>
              <a:t>Pseudo Inverse Filter:</a:t>
            </a:r>
          </a:p>
          <a:p>
            <a:r>
              <a:rPr lang="en-US" dirty="0">
                <a:latin typeface="Garamond" panose="02020404030301010803" pitchFamily="18" charset="0"/>
              </a:rPr>
              <a:t>It is the modified version of the inverse filter and stabilized inverse filter.</a:t>
            </a:r>
          </a:p>
          <a:p>
            <a:r>
              <a:rPr lang="en-US" dirty="0">
                <a:latin typeface="Garamond" panose="02020404030301010803" pitchFamily="18" charset="0"/>
              </a:rPr>
              <a:t>It gives more better result than inverse filtering but inverse and pseudo inverse are sensitive to noise.</a:t>
            </a:r>
          </a:p>
          <a:p>
            <a:r>
              <a:rPr lang="en-US" b="1" dirty="0">
                <a:latin typeface="Garamond" panose="02020404030301010803" pitchFamily="18" charset="0"/>
              </a:rPr>
              <a:t>Wiener Filter:</a:t>
            </a:r>
          </a:p>
          <a:p>
            <a:r>
              <a:rPr lang="en-US" dirty="0">
                <a:latin typeface="Garamond" panose="02020404030301010803" pitchFamily="18" charset="0"/>
              </a:rPr>
              <a:t>It executes and optimal trade off between filtering and noise smoothing.</a:t>
            </a:r>
          </a:p>
          <a:p>
            <a:r>
              <a:rPr lang="en-US" dirty="0">
                <a:latin typeface="Garamond" panose="02020404030301010803" pitchFamily="18" charset="0"/>
              </a:rPr>
              <a:t>It tries to minimize the mean square error between uncorrupted image and estimated image.</a:t>
            </a:r>
          </a:p>
        </p:txBody>
      </p:sp>
      <p:grpSp>
        <p:nvGrpSpPr>
          <p:cNvPr id="7" name="Group 6">
            <a:extLst>
              <a:ext uri="{FF2B5EF4-FFF2-40B4-BE49-F238E27FC236}">
                <a16:creationId xmlns:a16="http://schemas.microsoft.com/office/drawing/2014/main" id="{CEB85B56-A73D-4262-BDC2-8462C69195EA}"/>
              </a:ext>
            </a:extLst>
          </p:cNvPr>
          <p:cNvGrpSpPr/>
          <p:nvPr/>
        </p:nvGrpSpPr>
        <p:grpSpPr>
          <a:xfrm>
            <a:off x="15629" y="46604"/>
            <a:ext cx="11074617" cy="693969"/>
            <a:chOff x="15629" y="46604"/>
            <a:chExt cx="11074617" cy="693969"/>
          </a:xfrm>
        </p:grpSpPr>
        <p:sp>
          <p:nvSpPr>
            <p:cNvPr id="8" name="Rectangle 7">
              <a:extLst>
                <a:ext uri="{FF2B5EF4-FFF2-40B4-BE49-F238E27FC236}">
                  <a16:creationId xmlns:a16="http://schemas.microsoft.com/office/drawing/2014/main" id="{DC98AC4A-4379-49C6-838B-97C12D58E580}"/>
                </a:ext>
              </a:extLst>
            </p:cNvPr>
            <p:cNvSpPr/>
            <p:nvPr/>
          </p:nvSpPr>
          <p:spPr>
            <a:xfrm>
              <a:off x="744972" y="208922"/>
              <a:ext cx="10345274" cy="369332"/>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lIns="91440" tIns="45720" rIns="91440" bIns="45720">
              <a:spAutoFit/>
              <a:scene3d>
                <a:camera prst="orthographicFront"/>
                <a:lightRig rig="threePt" dir="t"/>
              </a:scene3d>
              <a:sp3d extrusionH="57150">
                <a:bevelT w="38100" h="38100" prst="relaxedInset"/>
              </a:sp3d>
            </a:bodyPr>
            <a:lstStyle/>
            <a:p>
              <a:r>
                <a:rPr lang="en-US" b="1" cap="none" spc="0" dirty="0">
                  <a:ln w="0"/>
                  <a:solidFill>
                    <a:schemeClr val="tx1"/>
                  </a:solidFill>
                  <a:effectLst>
                    <a:outerShdw blurRad="50800" dist="38100" dir="2700000" algn="tl" rotWithShape="0">
                      <a:prstClr val="black">
                        <a:alpha val="40000"/>
                      </a:prstClr>
                    </a:outerShdw>
                  </a:effectLst>
                </a:rPr>
                <a:t>Department of Electronics and Communication Engineering, NIT Silchar </a:t>
              </a:r>
            </a:p>
          </p:txBody>
        </p:sp>
        <p:pic>
          <p:nvPicPr>
            <p:cNvPr id="9" name="Picture 8">
              <a:extLst>
                <a:ext uri="{FF2B5EF4-FFF2-40B4-BE49-F238E27FC236}">
                  <a16:creationId xmlns:a16="http://schemas.microsoft.com/office/drawing/2014/main" id="{F74EE9CF-9C62-46DF-87B1-7282C66F2F2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629" y="46604"/>
              <a:ext cx="729343" cy="69396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grpSp>
        <p:nvGrpSpPr>
          <p:cNvPr id="10" name="Group 9">
            <a:extLst>
              <a:ext uri="{FF2B5EF4-FFF2-40B4-BE49-F238E27FC236}">
                <a16:creationId xmlns:a16="http://schemas.microsoft.com/office/drawing/2014/main" id="{C0B21F0D-DE95-4CE8-925F-4F2AFB579B0F}"/>
              </a:ext>
            </a:extLst>
          </p:cNvPr>
          <p:cNvGrpSpPr/>
          <p:nvPr/>
        </p:nvGrpSpPr>
        <p:grpSpPr>
          <a:xfrm>
            <a:off x="151415" y="6251431"/>
            <a:ext cx="12040585" cy="509385"/>
            <a:chOff x="151415" y="6251431"/>
            <a:chExt cx="12040585" cy="509385"/>
          </a:xfrm>
        </p:grpSpPr>
        <p:sp>
          <p:nvSpPr>
            <p:cNvPr id="11" name="TextBox 10">
              <a:extLst>
                <a:ext uri="{FF2B5EF4-FFF2-40B4-BE49-F238E27FC236}">
                  <a16:creationId xmlns:a16="http://schemas.microsoft.com/office/drawing/2014/main" id="{F7C4AACC-071D-4CE5-A008-D15F05FEF19A}"/>
                </a:ext>
              </a:extLst>
            </p:cNvPr>
            <p:cNvSpPr txBox="1"/>
            <p:nvPr/>
          </p:nvSpPr>
          <p:spPr>
            <a:xfrm>
              <a:off x="5064728" y="6373299"/>
              <a:ext cx="2062544" cy="338554"/>
            </a:xfrm>
            <a:prstGeom prst="rect">
              <a:avLst/>
            </a:prstGeom>
            <a:noFill/>
          </p:spPr>
          <p:txBody>
            <a:bodyPr wrap="square" rtlCol="0">
              <a:spAutoFit/>
            </a:bodyPr>
            <a:lstStyle/>
            <a:p>
              <a:r>
                <a:rPr lang="en-US" sz="1600" b="1" i="1" dirty="0">
                  <a:solidFill>
                    <a:srgbClr val="00B0F0"/>
                  </a:solidFill>
                  <a:latin typeface="Times New Roman" panose="02020603050405020304" pitchFamily="18" charset="0"/>
                  <a:cs typeface="Times New Roman" panose="02020603050405020304" pitchFamily="18" charset="0"/>
                </a:rPr>
                <a:t>Scholar Id:21304068 </a:t>
              </a:r>
            </a:p>
          </p:txBody>
        </p:sp>
        <p:sp>
          <p:nvSpPr>
            <p:cNvPr id="12" name="TextBox 11">
              <a:extLst>
                <a:ext uri="{FF2B5EF4-FFF2-40B4-BE49-F238E27FC236}">
                  <a16:creationId xmlns:a16="http://schemas.microsoft.com/office/drawing/2014/main" id="{1C6EA108-D6A8-41D4-AD1D-5AAE02FD47BE}"/>
                </a:ext>
              </a:extLst>
            </p:cNvPr>
            <p:cNvSpPr txBox="1"/>
            <p:nvPr/>
          </p:nvSpPr>
          <p:spPr>
            <a:xfrm>
              <a:off x="9719021" y="6344196"/>
              <a:ext cx="2472979" cy="338554"/>
            </a:xfrm>
            <a:prstGeom prst="rect">
              <a:avLst/>
            </a:prstGeom>
            <a:noFill/>
          </p:spPr>
          <p:txBody>
            <a:bodyPr wrap="square" rtlCol="0">
              <a:spAutoFit/>
            </a:bodyPr>
            <a:lstStyle/>
            <a:p>
              <a:r>
                <a:rPr lang="en-US" sz="1600" b="1" i="1" dirty="0">
                  <a:solidFill>
                    <a:srgbClr val="00B0F0"/>
                  </a:solidFill>
                  <a:latin typeface="Times New Roman" panose="02020603050405020304" pitchFamily="18" charset="0"/>
                  <a:cs typeface="Times New Roman" panose="02020603050405020304" pitchFamily="18" charset="0"/>
                </a:rPr>
                <a:t>kirti21_rs@ece.nits.ac.in</a:t>
              </a:r>
            </a:p>
          </p:txBody>
        </p:sp>
        <p:sp>
          <p:nvSpPr>
            <p:cNvPr id="13" name="TextBox 12">
              <a:extLst>
                <a:ext uri="{FF2B5EF4-FFF2-40B4-BE49-F238E27FC236}">
                  <a16:creationId xmlns:a16="http://schemas.microsoft.com/office/drawing/2014/main" id="{07A1B587-5F3C-4535-9262-8406F6385333}"/>
                </a:ext>
              </a:extLst>
            </p:cNvPr>
            <p:cNvSpPr txBox="1"/>
            <p:nvPr/>
          </p:nvSpPr>
          <p:spPr>
            <a:xfrm>
              <a:off x="646101" y="6373299"/>
              <a:ext cx="2472979" cy="338554"/>
            </a:xfrm>
            <a:prstGeom prst="rect">
              <a:avLst/>
            </a:prstGeom>
            <a:noFill/>
          </p:spPr>
          <p:txBody>
            <a:bodyPr wrap="square" rtlCol="0">
              <a:spAutoFit/>
            </a:bodyPr>
            <a:lstStyle/>
            <a:p>
              <a:r>
                <a:rPr lang="en-US" sz="1600" b="1" i="1" dirty="0">
                  <a:solidFill>
                    <a:srgbClr val="00B0F0"/>
                  </a:solidFill>
                  <a:latin typeface="Times New Roman" panose="02020603050405020304" pitchFamily="18" charset="0"/>
                  <a:cs typeface="Times New Roman" panose="02020603050405020304" pitchFamily="18" charset="0"/>
                </a:rPr>
                <a:t>Kirti Swagat Mohanty</a:t>
              </a:r>
            </a:p>
          </p:txBody>
        </p:sp>
        <p:pic>
          <p:nvPicPr>
            <p:cNvPr id="14" name="Picture 13" descr="Icon&#10;&#10;Description automatically generated">
              <a:extLst>
                <a:ext uri="{FF2B5EF4-FFF2-40B4-BE49-F238E27FC236}">
                  <a16:creationId xmlns:a16="http://schemas.microsoft.com/office/drawing/2014/main" id="{9D195D50-76D8-4FA3-9C61-E82E8704300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61700" y="6251431"/>
              <a:ext cx="460422" cy="460422"/>
            </a:xfrm>
            <a:prstGeom prst="rect">
              <a:avLst/>
            </a:prstGeom>
          </p:spPr>
        </p:pic>
        <p:pic>
          <p:nvPicPr>
            <p:cNvPr id="15" name="Picture 14" descr="Icon&#10;&#10;Description automatically generated">
              <a:extLst>
                <a:ext uri="{FF2B5EF4-FFF2-40B4-BE49-F238E27FC236}">
                  <a16:creationId xmlns:a16="http://schemas.microsoft.com/office/drawing/2014/main" id="{64644747-FD8B-4EAE-9253-A4E2E2C87A5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1415" y="6266130"/>
              <a:ext cx="494686" cy="494686"/>
            </a:xfrm>
            <a:prstGeom prst="rect">
              <a:avLst/>
            </a:prstGeom>
          </p:spPr>
        </p:pic>
        <p:pic>
          <p:nvPicPr>
            <p:cNvPr id="16" name="Picture 15" descr="Icon&#10;&#10;Description automatically generated">
              <a:extLst>
                <a:ext uri="{FF2B5EF4-FFF2-40B4-BE49-F238E27FC236}">
                  <a16:creationId xmlns:a16="http://schemas.microsoft.com/office/drawing/2014/main" id="{5FFD1315-2C44-42ED-BFE7-5D247FE1775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356450" y="6312844"/>
              <a:ext cx="401257" cy="401257"/>
            </a:xfrm>
            <a:prstGeom prst="rect">
              <a:avLst/>
            </a:prstGeom>
          </p:spPr>
        </p:pic>
      </p:grpSp>
      <p:sp>
        <p:nvSpPr>
          <p:cNvPr id="4" name="Slide Number Placeholder 3">
            <a:extLst>
              <a:ext uri="{FF2B5EF4-FFF2-40B4-BE49-F238E27FC236}">
                <a16:creationId xmlns:a16="http://schemas.microsoft.com/office/drawing/2014/main" id="{EB5FF990-4CA6-470A-A89E-5530AF1F5318}"/>
              </a:ext>
            </a:extLst>
          </p:cNvPr>
          <p:cNvSpPr>
            <a:spLocks noGrp="1"/>
          </p:cNvSpPr>
          <p:nvPr>
            <p:ph type="sldNum" sz="quarter" idx="12"/>
          </p:nvPr>
        </p:nvSpPr>
        <p:spPr/>
        <p:txBody>
          <a:bodyPr/>
          <a:lstStyle/>
          <a:p>
            <a:fld id="{F05E57AE-C7CB-4E1B-849C-35869BC6D3B3}" type="slidenum">
              <a:rPr lang="en-US" smtClean="0"/>
              <a:t>87</a:t>
            </a:fld>
            <a:endParaRPr lang="en-US"/>
          </a:p>
        </p:txBody>
      </p:sp>
    </p:spTree>
    <p:extLst>
      <p:ext uri="{BB962C8B-B14F-4D97-AF65-F5344CB8AC3E}">
        <p14:creationId xmlns:p14="http://schemas.microsoft.com/office/powerpoint/2010/main" val="1589007134"/>
      </p:ext>
    </p:extLst>
  </p:cSld>
  <p:clrMapOvr>
    <a:masterClrMapping/>
  </p:clrMapOvr>
  <mc:AlternateContent xmlns:mc="http://schemas.openxmlformats.org/markup-compatibility/2006" xmlns:p14="http://schemas.microsoft.com/office/powerpoint/2010/main">
    <mc:Choice Requires="p14">
      <p:transition spd="slow" p14:dur="6750" advClick="0"/>
    </mc:Choice>
    <mc:Fallback xmlns="">
      <p:transition spd="slow" advClick="0"/>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Garamond" panose="02020404030301010803" pitchFamily="18" charset="0"/>
              </a:rPr>
              <a:t>Image Restoration</a:t>
            </a:r>
          </a:p>
        </p:txBody>
      </p:sp>
      <p:grpSp>
        <p:nvGrpSpPr>
          <p:cNvPr id="7" name="Group 6">
            <a:extLst>
              <a:ext uri="{FF2B5EF4-FFF2-40B4-BE49-F238E27FC236}">
                <a16:creationId xmlns:a16="http://schemas.microsoft.com/office/drawing/2014/main" id="{CEB85B56-A73D-4262-BDC2-8462C69195EA}"/>
              </a:ext>
            </a:extLst>
          </p:cNvPr>
          <p:cNvGrpSpPr/>
          <p:nvPr/>
        </p:nvGrpSpPr>
        <p:grpSpPr>
          <a:xfrm>
            <a:off x="15629" y="46604"/>
            <a:ext cx="11074617" cy="693969"/>
            <a:chOff x="15629" y="46604"/>
            <a:chExt cx="11074617" cy="693969"/>
          </a:xfrm>
        </p:grpSpPr>
        <p:sp>
          <p:nvSpPr>
            <p:cNvPr id="8" name="Rectangle 7">
              <a:extLst>
                <a:ext uri="{FF2B5EF4-FFF2-40B4-BE49-F238E27FC236}">
                  <a16:creationId xmlns:a16="http://schemas.microsoft.com/office/drawing/2014/main" id="{DC98AC4A-4379-49C6-838B-97C12D58E580}"/>
                </a:ext>
              </a:extLst>
            </p:cNvPr>
            <p:cNvSpPr/>
            <p:nvPr/>
          </p:nvSpPr>
          <p:spPr>
            <a:xfrm>
              <a:off x="744972" y="208922"/>
              <a:ext cx="10345274" cy="369332"/>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lIns="91440" tIns="45720" rIns="91440" bIns="45720">
              <a:spAutoFit/>
              <a:scene3d>
                <a:camera prst="orthographicFront"/>
                <a:lightRig rig="threePt" dir="t"/>
              </a:scene3d>
              <a:sp3d extrusionH="57150">
                <a:bevelT w="38100" h="38100" prst="relaxedInset"/>
              </a:sp3d>
            </a:bodyPr>
            <a:lstStyle/>
            <a:p>
              <a:r>
                <a:rPr lang="en-US" b="1" cap="none" spc="0" dirty="0">
                  <a:ln w="0"/>
                  <a:solidFill>
                    <a:schemeClr val="tx1"/>
                  </a:solidFill>
                  <a:effectLst>
                    <a:outerShdw blurRad="50800" dist="38100" dir="2700000" algn="tl" rotWithShape="0">
                      <a:prstClr val="black">
                        <a:alpha val="40000"/>
                      </a:prstClr>
                    </a:outerShdw>
                  </a:effectLst>
                </a:rPr>
                <a:t>Department of Electronics and Communication Engineering, NIT Silchar </a:t>
              </a:r>
            </a:p>
          </p:txBody>
        </p:sp>
        <p:pic>
          <p:nvPicPr>
            <p:cNvPr id="9" name="Picture 8">
              <a:extLst>
                <a:ext uri="{FF2B5EF4-FFF2-40B4-BE49-F238E27FC236}">
                  <a16:creationId xmlns:a16="http://schemas.microsoft.com/office/drawing/2014/main" id="{F74EE9CF-9C62-46DF-87B1-7282C66F2F2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629" y="46604"/>
              <a:ext cx="729343" cy="69396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grpSp>
        <p:nvGrpSpPr>
          <p:cNvPr id="10" name="Group 9">
            <a:extLst>
              <a:ext uri="{FF2B5EF4-FFF2-40B4-BE49-F238E27FC236}">
                <a16:creationId xmlns:a16="http://schemas.microsoft.com/office/drawing/2014/main" id="{C0B21F0D-DE95-4CE8-925F-4F2AFB579B0F}"/>
              </a:ext>
            </a:extLst>
          </p:cNvPr>
          <p:cNvGrpSpPr/>
          <p:nvPr/>
        </p:nvGrpSpPr>
        <p:grpSpPr>
          <a:xfrm>
            <a:off x="151415" y="6251431"/>
            <a:ext cx="12040585" cy="509385"/>
            <a:chOff x="151415" y="6251431"/>
            <a:chExt cx="12040585" cy="509385"/>
          </a:xfrm>
        </p:grpSpPr>
        <p:sp>
          <p:nvSpPr>
            <p:cNvPr id="11" name="TextBox 10">
              <a:extLst>
                <a:ext uri="{FF2B5EF4-FFF2-40B4-BE49-F238E27FC236}">
                  <a16:creationId xmlns:a16="http://schemas.microsoft.com/office/drawing/2014/main" id="{F7C4AACC-071D-4CE5-A008-D15F05FEF19A}"/>
                </a:ext>
              </a:extLst>
            </p:cNvPr>
            <p:cNvSpPr txBox="1"/>
            <p:nvPr/>
          </p:nvSpPr>
          <p:spPr>
            <a:xfrm>
              <a:off x="5064728" y="6373299"/>
              <a:ext cx="2062544" cy="338554"/>
            </a:xfrm>
            <a:prstGeom prst="rect">
              <a:avLst/>
            </a:prstGeom>
            <a:noFill/>
          </p:spPr>
          <p:txBody>
            <a:bodyPr wrap="square" rtlCol="0">
              <a:spAutoFit/>
            </a:bodyPr>
            <a:lstStyle/>
            <a:p>
              <a:r>
                <a:rPr lang="en-US" sz="1600" b="1" i="1" dirty="0">
                  <a:solidFill>
                    <a:srgbClr val="00B0F0"/>
                  </a:solidFill>
                  <a:latin typeface="Times New Roman" panose="02020603050405020304" pitchFamily="18" charset="0"/>
                  <a:cs typeface="Times New Roman" panose="02020603050405020304" pitchFamily="18" charset="0"/>
                </a:rPr>
                <a:t>Scholar Id:21304068 </a:t>
              </a:r>
            </a:p>
          </p:txBody>
        </p:sp>
        <p:sp>
          <p:nvSpPr>
            <p:cNvPr id="12" name="TextBox 11">
              <a:extLst>
                <a:ext uri="{FF2B5EF4-FFF2-40B4-BE49-F238E27FC236}">
                  <a16:creationId xmlns:a16="http://schemas.microsoft.com/office/drawing/2014/main" id="{1C6EA108-D6A8-41D4-AD1D-5AAE02FD47BE}"/>
                </a:ext>
              </a:extLst>
            </p:cNvPr>
            <p:cNvSpPr txBox="1"/>
            <p:nvPr/>
          </p:nvSpPr>
          <p:spPr>
            <a:xfrm>
              <a:off x="9719021" y="6344196"/>
              <a:ext cx="2472979" cy="338554"/>
            </a:xfrm>
            <a:prstGeom prst="rect">
              <a:avLst/>
            </a:prstGeom>
            <a:noFill/>
          </p:spPr>
          <p:txBody>
            <a:bodyPr wrap="square" rtlCol="0">
              <a:spAutoFit/>
            </a:bodyPr>
            <a:lstStyle/>
            <a:p>
              <a:r>
                <a:rPr lang="en-US" sz="1600" b="1" i="1" dirty="0">
                  <a:solidFill>
                    <a:srgbClr val="00B0F0"/>
                  </a:solidFill>
                  <a:latin typeface="Times New Roman" panose="02020603050405020304" pitchFamily="18" charset="0"/>
                  <a:cs typeface="Times New Roman" panose="02020603050405020304" pitchFamily="18" charset="0"/>
                </a:rPr>
                <a:t>kirti21_rs@ece.nits.ac.in</a:t>
              </a:r>
            </a:p>
          </p:txBody>
        </p:sp>
        <p:sp>
          <p:nvSpPr>
            <p:cNvPr id="13" name="TextBox 12">
              <a:extLst>
                <a:ext uri="{FF2B5EF4-FFF2-40B4-BE49-F238E27FC236}">
                  <a16:creationId xmlns:a16="http://schemas.microsoft.com/office/drawing/2014/main" id="{07A1B587-5F3C-4535-9262-8406F6385333}"/>
                </a:ext>
              </a:extLst>
            </p:cNvPr>
            <p:cNvSpPr txBox="1"/>
            <p:nvPr/>
          </p:nvSpPr>
          <p:spPr>
            <a:xfrm>
              <a:off x="646101" y="6373299"/>
              <a:ext cx="2472979" cy="338554"/>
            </a:xfrm>
            <a:prstGeom prst="rect">
              <a:avLst/>
            </a:prstGeom>
            <a:noFill/>
          </p:spPr>
          <p:txBody>
            <a:bodyPr wrap="square" rtlCol="0">
              <a:spAutoFit/>
            </a:bodyPr>
            <a:lstStyle/>
            <a:p>
              <a:r>
                <a:rPr lang="en-US" sz="1600" b="1" i="1" dirty="0">
                  <a:solidFill>
                    <a:srgbClr val="00B0F0"/>
                  </a:solidFill>
                  <a:latin typeface="Times New Roman" panose="02020603050405020304" pitchFamily="18" charset="0"/>
                  <a:cs typeface="Times New Roman" panose="02020603050405020304" pitchFamily="18" charset="0"/>
                </a:rPr>
                <a:t>Kirti Swagat Mohanty</a:t>
              </a:r>
            </a:p>
          </p:txBody>
        </p:sp>
        <p:pic>
          <p:nvPicPr>
            <p:cNvPr id="14" name="Picture 13" descr="Icon&#10;&#10;Description automatically generated">
              <a:extLst>
                <a:ext uri="{FF2B5EF4-FFF2-40B4-BE49-F238E27FC236}">
                  <a16:creationId xmlns:a16="http://schemas.microsoft.com/office/drawing/2014/main" id="{9D195D50-76D8-4FA3-9C61-E82E8704300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61700" y="6251431"/>
              <a:ext cx="460422" cy="460422"/>
            </a:xfrm>
            <a:prstGeom prst="rect">
              <a:avLst/>
            </a:prstGeom>
          </p:spPr>
        </p:pic>
        <p:pic>
          <p:nvPicPr>
            <p:cNvPr id="15" name="Picture 14" descr="Icon&#10;&#10;Description automatically generated">
              <a:extLst>
                <a:ext uri="{FF2B5EF4-FFF2-40B4-BE49-F238E27FC236}">
                  <a16:creationId xmlns:a16="http://schemas.microsoft.com/office/drawing/2014/main" id="{64644747-FD8B-4EAE-9253-A4E2E2C87A5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1415" y="6266130"/>
              <a:ext cx="494686" cy="494686"/>
            </a:xfrm>
            <a:prstGeom prst="rect">
              <a:avLst/>
            </a:prstGeom>
          </p:spPr>
        </p:pic>
        <p:pic>
          <p:nvPicPr>
            <p:cNvPr id="16" name="Picture 15" descr="Icon&#10;&#10;Description automatically generated">
              <a:extLst>
                <a:ext uri="{FF2B5EF4-FFF2-40B4-BE49-F238E27FC236}">
                  <a16:creationId xmlns:a16="http://schemas.microsoft.com/office/drawing/2014/main" id="{5FFD1315-2C44-42ED-BFE7-5D247FE1775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356450" y="6312844"/>
              <a:ext cx="401257" cy="401257"/>
            </a:xfrm>
            <a:prstGeom prst="rect">
              <a:avLst/>
            </a:prstGeom>
          </p:spPr>
        </p:pic>
      </p:grpSp>
      <p:sp>
        <p:nvSpPr>
          <p:cNvPr id="4" name="Slide Number Placeholder 3">
            <a:extLst>
              <a:ext uri="{FF2B5EF4-FFF2-40B4-BE49-F238E27FC236}">
                <a16:creationId xmlns:a16="http://schemas.microsoft.com/office/drawing/2014/main" id="{EB5FF990-4CA6-470A-A89E-5530AF1F5318}"/>
              </a:ext>
            </a:extLst>
          </p:cNvPr>
          <p:cNvSpPr>
            <a:spLocks noGrp="1"/>
          </p:cNvSpPr>
          <p:nvPr>
            <p:ph type="sldNum" sz="quarter" idx="12"/>
          </p:nvPr>
        </p:nvSpPr>
        <p:spPr/>
        <p:txBody>
          <a:bodyPr/>
          <a:lstStyle/>
          <a:p>
            <a:fld id="{F05E57AE-C7CB-4E1B-849C-35869BC6D3B3}" type="slidenum">
              <a:rPr lang="en-US" smtClean="0"/>
              <a:t>88</a:t>
            </a:fld>
            <a:endParaRPr lang="en-US"/>
          </a:p>
        </p:txBody>
      </p:sp>
      <p:pic>
        <p:nvPicPr>
          <p:cNvPr id="18" name="Picture 17">
            <a:extLst>
              <a:ext uri="{FF2B5EF4-FFF2-40B4-BE49-F238E27FC236}">
                <a16:creationId xmlns:a16="http://schemas.microsoft.com/office/drawing/2014/main" id="{314B3E2F-4C02-4901-A668-FB50F6730FE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85929" y="740572"/>
            <a:ext cx="2395796" cy="2395796"/>
          </a:xfrm>
          <a:prstGeom prst="rect">
            <a:avLst/>
          </a:prstGeom>
        </p:spPr>
      </p:pic>
      <p:pic>
        <p:nvPicPr>
          <p:cNvPr id="20" name="Picture 19">
            <a:extLst>
              <a:ext uri="{FF2B5EF4-FFF2-40B4-BE49-F238E27FC236}">
                <a16:creationId xmlns:a16="http://schemas.microsoft.com/office/drawing/2014/main" id="{6B4E8447-91BF-4F45-A7B3-3B0B3CB5172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211609" y="721633"/>
            <a:ext cx="2422526" cy="2416267"/>
          </a:xfrm>
          <a:prstGeom prst="rect">
            <a:avLst/>
          </a:prstGeom>
        </p:spPr>
      </p:pic>
      <p:pic>
        <p:nvPicPr>
          <p:cNvPr id="22" name="Picture 21">
            <a:extLst>
              <a:ext uri="{FF2B5EF4-FFF2-40B4-BE49-F238E27FC236}">
                <a16:creationId xmlns:a16="http://schemas.microsoft.com/office/drawing/2014/main" id="{860456FA-BDF8-47D0-BF8D-78004DB4FE2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917609" y="3355693"/>
            <a:ext cx="2395795" cy="2214605"/>
          </a:xfrm>
          <a:prstGeom prst="rect">
            <a:avLst/>
          </a:prstGeom>
        </p:spPr>
      </p:pic>
      <p:sp>
        <p:nvSpPr>
          <p:cNvPr id="23" name="TextBox 22">
            <a:extLst>
              <a:ext uri="{FF2B5EF4-FFF2-40B4-BE49-F238E27FC236}">
                <a16:creationId xmlns:a16="http://schemas.microsoft.com/office/drawing/2014/main" id="{E90F0F3E-19C6-493B-A4EC-85482D6E3041}"/>
              </a:ext>
            </a:extLst>
          </p:cNvPr>
          <p:cNvSpPr txBox="1"/>
          <p:nvPr/>
        </p:nvSpPr>
        <p:spPr>
          <a:xfrm>
            <a:off x="4162361" y="3137223"/>
            <a:ext cx="1719521" cy="307777"/>
          </a:xfrm>
          <a:prstGeom prst="rect">
            <a:avLst/>
          </a:prstGeom>
          <a:noFill/>
        </p:spPr>
        <p:txBody>
          <a:bodyPr wrap="square" rtlCol="0">
            <a:spAutoFit/>
          </a:bodyPr>
          <a:lstStyle/>
          <a:p>
            <a:pPr algn="ctr"/>
            <a:r>
              <a:rPr lang="en-US" sz="1400" dirty="0">
                <a:latin typeface="Garamond" panose="02020404030301010803" pitchFamily="18" charset="0"/>
              </a:rPr>
              <a:t>Original Image</a:t>
            </a:r>
            <a:endParaRPr lang="en-IN" sz="1400" dirty="0">
              <a:latin typeface="Garamond" panose="02020404030301010803" pitchFamily="18" charset="0"/>
            </a:endParaRPr>
          </a:p>
        </p:txBody>
      </p:sp>
      <p:sp>
        <p:nvSpPr>
          <p:cNvPr id="24" name="TextBox 23">
            <a:extLst>
              <a:ext uri="{FF2B5EF4-FFF2-40B4-BE49-F238E27FC236}">
                <a16:creationId xmlns:a16="http://schemas.microsoft.com/office/drawing/2014/main" id="{AAF2851F-76ED-4A10-A942-3E94A6B01571}"/>
              </a:ext>
            </a:extLst>
          </p:cNvPr>
          <p:cNvSpPr txBox="1"/>
          <p:nvPr/>
        </p:nvSpPr>
        <p:spPr>
          <a:xfrm>
            <a:off x="8697317" y="3127390"/>
            <a:ext cx="1719521" cy="307777"/>
          </a:xfrm>
          <a:prstGeom prst="rect">
            <a:avLst/>
          </a:prstGeom>
          <a:noFill/>
        </p:spPr>
        <p:txBody>
          <a:bodyPr wrap="square" rtlCol="0">
            <a:spAutoFit/>
          </a:bodyPr>
          <a:lstStyle/>
          <a:p>
            <a:pPr algn="ctr"/>
            <a:r>
              <a:rPr lang="en-US" sz="1400" dirty="0">
                <a:latin typeface="Garamond" panose="02020404030301010803" pitchFamily="18" charset="0"/>
              </a:rPr>
              <a:t>Blurred Image</a:t>
            </a:r>
            <a:endParaRPr lang="en-IN" sz="1400" dirty="0">
              <a:latin typeface="Garamond" panose="02020404030301010803" pitchFamily="18" charset="0"/>
            </a:endParaRPr>
          </a:p>
        </p:txBody>
      </p:sp>
      <p:sp>
        <p:nvSpPr>
          <p:cNvPr id="25" name="TextBox 24">
            <a:extLst>
              <a:ext uri="{FF2B5EF4-FFF2-40B4-BE49-F238E27FC236}">
                <a16:creationId xmlns:a16="http://schemas.microsoft.com/office/drawing/2014/main" id="{B50BA099-58AA-4E06-AC8D-B11426A91B9E}"/>
              </a:ext>
            </a:extLst>
          </p:cNvPr>
          <p:cNvSpPr txBox="1"/>
          <p:nvPr/>
        </p:nvSpPr>
        <p:spPr>
          <a:xfrm>
            <a:off x="6492088" y="5653729"/>
            <a:ext cx="1719521" cy="523220"/>
          </a:xfrm>
          <a:prstGeom prst="rect">
            <a:avLst/>
          </a:prstGeom>
          <a:noFill/>
        </p:spPr>
        <p:txBody>
          <a:bodyPr wrap="square" rtlCol="0">
            <a:spAutoFit/>
          </a:bodyPr>
          <a:lstStyle/>
          <a:p>
            <a:pPr algn="ctr"/>
            <a:r>
              <a:rPr lang="en-US" sz="1400" dirty="0">
                <a:latin typeface="Garamond" panose="02020404030301010803" pitchFamily="18" charset="0"/>
              </a:rPr>
              <a:t>Restored Image using Inverse Filtering</a:t>
            </a:r>
            <a:endParaRPr lang="en-IN" sz="1400" dirty="0">
              <a:latin typeface="Garamond" panose="02020404030301010803" pitchFamily="18" charset="0"/>
            </a:endParaRPr>
          </a:p>
        </p:txBody>
      </p:sp>
    </p:spTree>
    <p:extLst>
      <p:ext uri="{BB962C8B-B14F-4D97-AF65-F5344CB8AC3E}">
        <p14:creationId xmlns:p14="http://schemas.microsoft.com/office/powerpoint/2010/main" val="199341374"/>
      </p:ext>
    </p:extLst>
  </p:cSld>
  <p:clrMapOvr>
    <a:masterClrMapping/>
  </p:clrMapOvr>
  <mc:AlternateContent xmlns:mc="http://schemas.openxmlformats.org/markup-compatibility/2006" xmlns:p14="http://schemas.microsoft.com/office/powerpoint/2010/main">
    <mc:Choice Requires="p14">
      <p:transition spd="slow" p14:dur="6750" advClick="0"/>
    </mc:Choice>
    <mc:Fallback xmlns="">
      <p:transition spd="slow" advClick="0"/>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Garamond" panose="02020404030301010803" pitchFamily="18" charset="0"/>
              </a:rPr>
              <a:t>References</a:t>
            </a:r>
          </a:p>
        </p:txBody>
      </p:sp>
      <p:sp>
        <p:nvSpPr>
          <p:cNvPr id="3" name="Content Placeholder 2"/>
          <p:cNvSpPr>
            <a:spLocks noGrp="1"/>
          </p:cNvSpPr>
          <p:nvPr>
            <p:ph idx="1"/>
          </p:nvPr>
        </p:nvSpPr>
        <p:spPr/>
        <p:txBody>
          <a:bodyPr/>
          <a:lstStyle/>
          <a:p>
            <a:pPr marL="0" marR="0" algn="just">
              <a:lnSpc>
                <a:spcPct val="115000"/>
              </a:lnSpc>
              <a:spcBef>
                <a:spcPts val="0"/>
              </a:spcBef>
              <a:spcAft>
                <a:spcPts val="0"/>
              </a:spcAft>
            </a:pPr>
            <a:r>
              <a:rPr lang="en-US" sz="2000" dirty="0">
                <a:latin typeface="Garamond" panose="02020404030301010803" pitchFamily="18" charset="0"/>
                <a:ea typeface="Times New Roman"/>
                <a:cs typeface="Times New Roman"/>
              </a:rPr>
              <a:t>Gonzalez, R. C. and Woods, R. E., "Digital Image Processing", Prentice Hall, 3</a:t>
            </a:r>
            <a:r>
              <a:rPr lang="en-US" sz="2000" baseline="30000" dirty="0">
                <a:latin typeface="Garamond" panose="02020404030301010803" pitchFamily="18" charset="0"/>
                <a:ea typeface="Times New Roman"/>
                <a:cs typeface="Times New Roman"/>
              </a:rPr>
              <a:t>rd</a:t>
            </a:r>
            <a:r>
              <a:rPr lang="en-US" sz="2000" dirty="0">
                <a:latin typeface="Garamond" panose="02020404030301010803" pitchFamily="18" charset="0"/>
                <a:ea typeface="Times New Roman"/>
                <a:cs typeface="Times New Roman"/>
              </a:rPr>
              <a:t> Ed.</a:t>
            </a:r>
          </a:p>
          <a:p>
            <a:pPr marL="0" algn="just">
              <a:lnSpc>
                <a:spcPct val="115000"/>
              </a:lnSpc>
              <a:spcBef>
                <a:spcPts val="0"/>
              </a:spcBef>
            </a:pPr>
            <a:r>
              <a:rPr lang="en-US" dirty="0">
                <a:latin typeface="Garamond" panose="02020404030301010803" pitchFamily="18" charset="0"/>
                <a:cs typeface="Times New Roman"/>
              </a:rPr>
              <a:t>Jain, A. K., "Fundamentals of Digital Image Processing", PHI Learning, 1st Ed.</a:t>
            </a:r>
          </a:p>
          <a:p>
            <a:pPr marL="0" marR="0" algn="just">
              <a:lnSpc>
                <a:spcPct val="115000"/>
              </a:lnSpc>
              <a:spcBef>
                <a:spcPts val="0"/>
              </a:spcBef>
              <a:spcAft>
                <a:spcPts val="0"/>
              </a:spcAft>
            </a:pPr>
            <a:endParaRPr lang="en-US" sz="2000" dirty="0">
              <a:latin typeface="Garamond" panose="02020404030301010803" pitchFamily="18" charset="0"/>
              <a:ea typeface="Times New Roman"/>
              <a:cs typeface="Times New Roman"/>
            </a:endParaRPr>
          </a:p>
        </p:txBody>
      </p:sp>
      <p:grpSp>
        <p:nvGrpSpPr>
          <p:cNvPr id="7" name="Group 6">
            <a:extLst>
              <a:ext uri="{FF2B5EF4-FFF2-40B4-BE49-F238E27FC236}">
                <a16:creationId xmlns:a16="http://schemas.microsoft.com/office/drawing/2014/main" id="{CEB85B56-A73D-4262-BDC2-8462C69195EA}"/>
              </a:ext>
            </a:extLst>
          </p:cNvPr>
          <p:cNvGrpSpPr/>
          <p:nvPr/>
        </p:nvGrpSpPr>
        <p:grpSpPr>
          <a:xfrm>
            <a:off x="15629" y="46604"/>
            <a:ext cx="11074617" cy="693969"/>
            <a:chOff x="15629" y="46604"/>
            <a:chExt cx="11074617" cy="693969"/>
          </a:xfrm>
        </p:grpSpPr>
        <p:sp>
          <p:nvSpPr>
            <p:cNvPr id="8" name="Rectangle 7">
              <a:extLst>
                <a:ext uri="{FF2B5EF4-FFF2-40B4-BE49-F238E27FC236}">
                  <a16:creationId xmlns:a16="http://schemas.microsoft.com/office/drawing/2014/main" id="{DC98AC4A-4379-49C6-838B-97C12D58E580}"/>
                </a:ext>
              </a:extLst>
            </p:cNvPr>
            <p:cNvSpPr/>
            <p:nvPr/>
          </p:nvSpPr>
          <p:spPr>
            <a:xfrm>
              <a:off x="744972" y="208922"/>
              <a:ext cx="10345274" cy="369332"/>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lIns="91440" tIns="45720" rIns="91440" bIns="45720">
              <a:spAutoFit/>
              <a:scene3d>
                <a:camera prst="orthographicFront"/>
                <a:lightRig rig="threePt" dir="t"/>
              </a:scene3d>
              <a:sp3d extrusionH="57150">
                <a:bevelT w="38100" h="38100" prst="relaxedInset"/>
              </a:sp3d>
            </a:bodyPr>
            <a:lstStyle/>
            <a:p>
              <a:r>
                <a:rPr lang="en-US" b="1" cap="none" spc="0" dirty="0">
                  <a:ln w="0"/>
                  <a:solidFill>
                    <a:schemeClr val="tx1"/>
                  </a:solidFill>
                  <a:effectLst>
                    <a:outerShdw blurRad="50800" dist="38100" dir="2700000" algn="tl" rotWithShape="0">
                      <a:prstClr val="black">
                        <a:alpha val="40000"/>
                      </a:prstClr>
                    </a:outerShdw>
                  </a:effectLst>
                </a:rPr>
                <a:t>Department of Electronics and Communication Engineering, NIT Silchar </a:t>
              </a:r>
            </a:p>
          </p:txBody>
        </p:sp>
        <p:pic>
          <p:nvPicPr>
            <p:cNvPr id="9" name="Picture 8">
              <a:extLst>
                <a:ext uri="{FF2B5EF4-FFF2-40B4-BE49-F238E27FC236}">
                  <a16:creationId xmlns:a16="http://schemas.microsoft.com/office/drawing/2014/main" id="{F74EE9CF-9C62-46DF-87B1-7282C66F2F2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629" y="46604"/>
              <a:ext cx="729343" cy="69396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grpSp>
        <p:nvGrpSpPr>
          <p:cNvPr id="10" name="Group 9">
            <a:extLst>
              <a:ext uri="{FF2B5EF4-FFF2-40B4-BE49-F238E27FC236}">
                <a16:creationId xmlns:a16="http://schemas.microsoft.com/office/drawing/2014/main" id="{C0B21F0D-DE95-4CE8-925F-4F2AFB579B0F}"/>
              </a:ext>
            </a:extLst>
          </p:cNvPr>
          <p:cNvGrpSpPr/>
          <p:nvPr/>
        </p:nvGrpSpPr>
        <p:grpSpPr>
          <a:xfrm>
            <a:off x="151415" y="6251431"/>
            <a:ext cx="12040585" cy="509385"/>
            <a:chOff x="151415" y="6251431"/>
            <a:chExt cx="12040585" cy="509385"/>
          </a:xfrm>
        </p:grpSpPr>
        <p:sp>
          <p:nvSpPr>
            <p:cNvPr id="11" name="TextBox 10">
              <a:extLst>
                <a:ext uri="{FF2B5EF4-FFF2-40B4-BE49-F238E27FC236}">
                  <a16:creationId xmlns:a16="http://schemas.microsoft.com/office/drawing/2014/main" id="{F7C4AACC-071D-4CE5-A008-D15F05FEF19A}"/>
                </a:ext>
              </a:extLst>
            </p:cNvPr>
            <p:cNvSpPr txBox="1"/>
            <p:nvPr/>
          </p:nvSpPr>
          <p:spPr>
            <a:xfrm>
              <a:off x="5064728" y="6373299"/>
              <a:ext cx="2062544" cy="338554"/>
            </a:xfrm>
            <a:prstGeom prst="rect">
              <a:avLst/>
            </a:prstGeom>
            <a:noFill/>
          </p:spPr>
          <p:txBody>
            <a:bodyPr wrap="square" rtlCol="0">
              <a:spAutoFit/>
            </a:bodyPr>
            <a:lstStyle/>
            <a:p>
              <a:r>
                <a:rPr lang="en-US" sz="1600" b="1" i="1" dirty="0">
                  <a:solidFill>
                    <a:srgbClr val="00B0F0"/>
                  </a:solidFill>
                  <a:latin typeface="Times New Roman" panose="02020603050405020304" pitchFamily="18" charset="0"/>
                  <a:cs typeface="Times New Roman" panose="02020603050405020304" pitchFamily="18" charset="0"/>
                </a:rPr>
                <a:t>Scholar Id:21304068 </a:t>
              </a:r>
            </a:p>
          </p:txBody>
        </p:sp>
        <p:sp>
          <p:nvSpPr>
            <p:cNvPr id="12" name="TextBox 11">
              <a:extLst>
                <a:ext uri="{FF2B5EF4-FFF2-40B4-BE49-F238E27FC236}">
                  <a16:creationId xmlns:a16="http://schemas.microsoft.com/office/drawing/2014/main" id="{1C6EA108-D6A8-41D4-AD1D-5AAE02FD47BE}"/>
                </a:ext>
              </a:extLst>
            </p:cNvPr>
            <p:cNvSpPr txBox="1"/>
            <p:nvPr/>
          </p:nvSpPr>
          <p:spPr>
            <a:xfrm>
              <a:off x="9719021" y="6344196"/>
              <a:ext cx="2472979" cy="338554"/>
            </a:xfrm>
            <a:prstGeom prst="rect">
              <a:avLst/>
            </a:prstGeom>
            <a:noFill/>
          </p:spPr>
          <p:txBody>
            <a:bodyPr wrap="square" rtlCol="0">
              <a:spAutoFit/>
            </a:bodyPr>
            <a:lstStyle/>
            <a:p>
              <a:r>
                <a:rPr lang="en-US" sz="1600" b="1" i="1" dirty="0">
                  <a:solidFill>
                    <a:srgbClr val="00B0F0"/>
                  </a:solidFill>
                  <a:latin typeface="Times New Roman" panose="02020603050405020304" pitchFamily="18" charset="0"/>
                  <a:cs typeface="Times New Roman" panose="02020603050405020304" pitchFamily="18" charset="0"/>
                </a:rPr>
                <a:t>kirti21_rs@ece.nits.ac.in</a:t>
              </a:r>
            </a:p>
          </p:txBody>
        </p:sp>
        <p:sp>
          <p:nvSpPr>
            <p:cNvPr id="13" name="TextBox 12">
              <a:extLst>
                <a:ext uri="{FF2B5EF4-FFF2-40B4-BE49-F238E27FC236}">
                  <a16:creationId xmlns:a16="http://schemas.microsoft.com/office/drawing/2014/main" id="{07A1B587-5F3C-4535-9262-8406F6385333}"/>
                </a:ext>
              </a:extLst>
            </p:cNvPr>
            <p:cNvSpPr txBox="1"/>
            <p:nvPr/>
          </p:nvSpPr>
          <p:spPr>
            <a:xfrm>
              <a:off x="646101" y="6373299"/>
              <a:ext cx="2472979" cy="338554"/>
            </a:xfrm>
            <a:prstGeom prst="rect">
              <a:avLst/>
            </a:prstGeom>
            <a:noFill/>
          </p:spPr>
          <p:txBody>
            <a:bodyPr wrap="square" rtlCol="0">
              <a:spAutoFit/>
            </a:bodyPr>
            <a:lstStyle/>
            <a:p>
              <a:r>
                <a:rPr lang="en-US" sz="1600" b="1" i="1" dirty="0">
                  <a:solidFill>
                    <a:srgbClr val="00B0F0"/>
                  </a:solidFill>
                  <a:latin typeface="Times New Roman" panose="02020603050405020304" pitchFamily="18" charset="0"/>
                  <a:cs typeface="Times New Roman" panose="02020603050405020304" pitchFamily="18" charset="0"/>
                </a:rPr>
                <a:t>Kirti Swagat Mohanty</a:t>
              </a:r>
            </a:p>
          </p:txBody>
        </p:sp>
        <p:pic>
          <p:nvPicPr>
            <p:cNvPr id="14" name="Picture 13" descr="Icon&#10;&#10;Description automatically generated">
              <a:extLst>
                <a:ext uri="{FF2B5EF4-FFF2-40B4-BE49-F238E27FC236}">
                  <a16:creationId xmlns:a16="http://schemas.microsoft.com/office/drawing/2014/main" id="{9D195D50-76D8-4FA3-9C61-E82E8704300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61700" y="6251431"/>
              <a:ext cx="460422" cy="460422"/>
            </a:xfrm>
            <a:prstGeom prst="rect">
              <a:avLst/>
            </a:prstGeom>
          </p:spPr>
        </p:pic>
        <p:pic>
          <p:nvPicPr>
            <p:cNvPr id="15" name="Picture 14" descr="Icon&#10;&#10;Description automatically generated">
              <a:extLst>
                <a:ext uri="{FF2B5EF4-FFF2-40B4-BE49-F238E27FC236}">
                  <a16:creationId xmlns:a16="http://schemas.microsoft.com/office/drawing/2014/main" id="{64644747-FD8B-4EAE-9253-A4E2E2C87A5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1415" y="6266130"/>
              <a:ext cx="494686" cy="494686"/>
            </a:xfrm>
            <a:prstGeom prst="rect">
              <a:avLst/>
            </a:prstGeom>
          </p:spPr>
        </p:pic>
        <p:pic>
          <p:nvPicPr>
            <p:cNvPr id="16" name="Picture 15" descr="Icon&#10;&#10;Description automatically generated">
              <a:extLst>
                <a:ext uri="{FF2B5EF4-FFF2-40B4-BE49-F238E27FC236}">
                  <a16:creationId xmlns:a16="http://schemas.microsoft.com/office/drawing/2014/main" id="{5FFD1315-2C44-42ED-BFE7-5D247FE1775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356450" y="6312844"/>
              <a:ext cx="401257" cy="401257"/>
            </a:xfrm>
            <a:prstGeom prst="rect">
              <a:avLst/>
            </a:prstGeom>
          </p:spPr>
        </p:pic>
      </p:grpSp>
      <p:sp>
        <p:nvSpPr>
          <p:cNvPr id="4" name="Slide Number Placeholder 3">
            <a:extLst>
              <a:ext uri="{FF2B5EF4-FFF2-40B4-BE49-F238E27FC236}">
                <a16:creationId xmlns:a16="http://schemas.microsoft.com/office/drawing/2014/main" id="{EB5FF990-4CA6-470A-A89E-5530AF1F5318}"/>
              </a:ext>
            </a:extLst>
          </p:cNvPr>
          <p:cNvSpPr>
            <a:spLocks noGrp="1"/>
          </p:cNvSpPr>
          <p:nvPr>
            <p:ph type="sldNum" sz="quarter" idx="12"/>
          </p:nvPr>
        </p:nvSpPr>
        <p:spPr/>
        <p:txBody>
          <a:bodyPr/>
          <a:lstStyle/>
          <a:p>
            <a:fld id="{F05E57AE-C7CB-4E1B-849C-35869BC6D3B3}" type="slidenum">
              <a:rPr lang="en-US" smtClean="0"/>
              <a:t>89</a:t>
            </a:fld>
            <a:endParaRPr lang="en-US"/>
          </a:p>
        </p:txBody>
      </p:sp>
    </p:spTree>
    <p:extLst>
      <p:ext uri="{BB962C8B-B14F-4D97-AF65-F5344CB8AC3E}">
        <p14:creationId xmlns:p14="http://schemas.microsoft.com/office/powerpoint/2010/main" val="1883748893"/>
      </p:ext>
    </p:extLst>
  </p:cSld>
  <p:clrMapOvr>
    <a:masterClrMapping/>
  </p:clrMapOvr>
  <mc:AlternateContent xmlns:mc="http://schemas.openxmlformats.org/markup-compatibility/2006" xmlns:p14="http://schemas.microsoft.com/office/powerpoint/2010/main">
    <mc:Choice Requires="p14">
      <p:transition spd="slow" p14:dur="6750" advClick="0"/>
    </mc:Choice>
    <mc:Fallback xmlns="">
      <p:transition spd="slow" advClick="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Garamond" panose="02020404030301010803" pitchFamily="18" charset="0"/>
              </a:rPr>
              <a:t>Applications of Research</a:t>
            </a:r>
          </a:p>
        </p:txBody>
      </p:sp>
      <p:sp>
        <p:nvSpPr>
          <p:cNvPr id="3" name="Content Placeholder 2"/>
          <p:cNvSpPr>
            <a:spLocks noGrp="1"/>
          </p:cNvSpPr>
          <p:nvPr>
            <p:ph idx="1"/>
          </p:nvPr>
        </p:nvSpPr>
        <p:spPr>
          <a:xfrm>
            <a:off x="2998594" y="780973"/>
            <a:ext cx="8091652" cy="5329152"/>
          </a:xfrm>
        </p:spPr>
        <p:txBody>
          <a:bodyPr>
            <a:normAutofit lnSpcReduction="10000"/>
          </a:bodyPr>
          <a:lstStyle/>
          <a:p>
            <a:pPr lvl="1" algn="just">
              <a:lnSpc>
                <a:spcPct val="150000"/>
              </a:lnSpc>
            </a:pPr>
            <a:r>
              <a:rPr lang="en-US" sz="2400" b="1" dirty="0">
                <a:latin typeface="Garamond" panose="02020404030301010803" pitchFamily="18" charset="0"/>
              </a:rPr>
              <a:t>Pure Research</a:t>
            </a:r>
          </a:p>
          <a:p>
            <a:pPr lvl="2" algn="just">
              <a:lnSpc>
                <a:spcPct val="150000"/>
              </a:lnSpc>
              <a:buFont typeface="Wingdings" panose="05000000000000000000" pitchFamily="2" charset="2"/>
              <a:buChar char="Ø"/>
            </a:pPr>
            <a:r>
              <a:rPr lang="en-US" sz="2200" dirty="0">
                <a:latin typeface="Garamond" panose="02020404030301010803" pitchFamily="18" charset="0"/>
              </a:rPr>
              <a:t> It’s aim is not to find the solutions for the current problems but to think for the wider areas of life.</a:t>
            </a:r>
          </a:p>
          <a:p>
            <a:pPr lvl="2" algn="just">
              <a:lnSpc>
                <a:spcPct val="150000"/>
              </a:lnSpc>
              <a:buFont typeface="Wingdings" panose="05000000000000000000" pitchFamily="2" charset="2"/>
              <a:buChar char="Ø"/>
            </a:pPr>
            <a:r>
              <a:rPr lang="en-US" sz="2200" dirty="0">
                <a:latin typeface="Garamond" panose="02020404030301010803" pitchFamily="18" charset="0"/>
              </a:rPr>
              <a:t> It doesn’t provide any benefits to the masses at the time it is done but in the future the results can be applied to gain the benefits.</a:t>
            </a:r>
          </a:p>
          <a:p>
            <a:pPr lvl="2" algn="just">
              <a:lnSpc>
                <a:spcPct val="150000"/>
              </a:lnSpc>
              <a:buFont typeface="Wingdings" panose="05000000000000000000" pitchFamily="2" charset="2"/>
              <a:buChar char="Ø"/>
            </a:pPr>
            <a:r>
              <a:rPr lang="en-US" sz="2200" dirty="0">
                <a:latin typeface="Garamond" panose="02020404030301010803" pitchFamily="18" charset="0"/>
              </a:rPr>
              <a:t>The purpose of this is to gain greater knowledge of the world, develop new theories.</a:t>
            </a:r>
          </a:p>
          <a:p>
            <a:pPr lvl="2" algn="just">
              <a:lnSpc>
                <a:spcPct val="150000"/>
              </a:lnSpc>
              <a:buFont typeface="Wingdings" panose="05000000000000000000" pitchFamily="2" charset="2"/>
              <a:buChar char="Ø"/>
            </a:pPr>
            <a:r>
              <a:rPr lang="en-US" sz="2200" dirty="0">
                <a:latin typeface="Garamond" panose="02020404030301010803" pitchFamily="18" charset="0"/>
              </a:rPr>
              <a:t> These types of researches don’t work under any pre-defined time boundaries.</a:t>
            </a:r>
            <a:endParaRPr lang="en-US" sz="2400" dirty="0">
              <a:latin typeface="Garamond" panose="02020404030301010803" pitchFamily="18" charset="0"/>
            </a:endParaRPr>
          </a:p>
          <a:p>
            <a:pPr lvl="1"/>
            <a:endParaRPr lang="en-US" sz="2400" dirty="0">
              <a:latin typeface="Garamond" panose="02020404030301010803" pitchFamily="18" charset="0"/>
            </a:endParaRPr>
          </a:p>
        </p:txBody>
      </p:sp>
      <p:grpSp>
        <p:nvGrpSpPr>
          <p:cNvPr id="7" name="Group 6">
            <a:extLst>
              <a:ext uri="{FF2B5EF4-FFF2-40B4-BE49-F238E27FC236}">
                <a16:creationId xmlns:a16="http://schemas.microsoft.com/office/drawing/2014/main" id="{CEB85B56-A73D-4262-BDC2-8462C69195EA}"/>
              </a:ext>
            </a:extLst>
          </p:cNvPr>
          <p:cNvGrpSpPr/>
          <p:nvPr/>
        </p:nvGrpSpPr>
        <p:grpSpPr>
          <a:xfrm>
            <a:off x="15629" y="46604"/>
            <a:ext cx="11074617" cy="693969"/>
            <a:chOff x="15629" y="46604"/>
            <a:chExt cx="11074617" cy="693969"/>
          </a:xfrm>
        </p:grpSpPr>
        <p:sp>
          <p:nvSpPr>
            <p:cNvPr id="8" name="Rectangle 7">
              <a:extLst>
                <a:ext uri="{FF2B5EF4-FFF2-40B4-BE49-F238E27FC236}">
                  <a16:creationId xmlns:a16="http://schemas.microsoft.com/office/drawing/2014/main" id="{DC98AC4A-4379-49C6-838B-97C12D58E580}"/>
                </a:ext>
              </a:extLst>
            </p:cNvPr>
            <p:cNvSpPr/>
            <p:nvPr/>
          </p:nvSpPr>
          <p:spPr>
            <a:xfrm>
              <a:off x="744972" y="208922"/>
              <a:ext cx="10345274" cy="369332"/>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lIns="91440" tIns="45720" rIns="91440" bIns="45720">
              <a:spAutoFit/>
              <a:scene3d>
                <a:camera prst="orthographicFront"/>
                <a:lightRig rig="threePt" dir="t"/>
              </a:scene3d>
              <a:sp3d extrusionH="57150">
                <a:bevelT w="38100" h="38100" prst="relaxedInset"/>
              </a:sp3d>
            </a:bodyPr>
            <a:lstStyle/>
            <a:p>
              <a:r>
                <a:rPr lang="en-US" b="1" cap="none" spc="0" dirty="0">
                  <a:ln w="0"/>
                  <a:solidFill>
                    <a:schemeClr val="tx1"/>
                  </a:solidFill>
                  <a:effectLst>
                    <a:outerShdw blurRad="50800" dist="38100" dir="2700000" algn="tl" rotWithShape="0">
                      <a:prstClr val="black">
                        <a:alpha val="40000"/>
                      </a:prstClr>
                    </a:outerShdw>
                  </a:effectLst>
                </a:rPr>
                <a:t>Department of Electronics and Communication Engineering, NIT Silchar </a:t>
              </a:r>
            </a:p>
          </p:txBody>
        </p:sp>
        <p:pic>
          <p:nvPicPr>
            <p:cNvPr id="9" name="Picture 8">
              <a:extLst>
                <a:ext uri="{FF2B5EF4-FFF2-40B4-BE49-F238E27FC236}">
                  <a16:creationId xmlns:a16="http://schemas.microsoft.com/office/drawing/2014/main" id="{F74EE9CF-9C62-46DF-87B1-7282C66F2F2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629" y="46604"/>
              <a:ext cx="729343" cy="69396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grpSp>
        <p:nvGrpSpPr>
          <p:cNvPr id="10" name="Group 9">
            <a:extLst>
              <a:ext uri="{FF2B5EF4-FFF2-40B4-BE49-F238E27FC236}">
                <a16:creationId xmlns:a16="http://schemas.microsoft.com/office/drawing/2014/main" id="{C0B21F0D-DE95-4CE8-925F-4F2AFB579B0F}"/>
              </a:ext>
            </a:extLst>
          </p:cNvPr>
          <p:cNvGrpSpPr/>
          <p:nvPr/>
        </p:nvGrpSpPr>
        <p:grpSpPr>
          <a:xfrm>
            <a:off x="151415" y="6251431"/>
            <a:ext cx="12040585" cy="509385"/>
            <a:chOff x="151415" y="6251431"/>
            <a:chExt cx="12040585" cy="509385"/>
          </a:xfrm>
        </p:grpSpPr>
        <p:sp>
          <p:nvSpPr>
            <p:cNvPr id="11" name="TextBox 10">
              <a:extLst>
                <a:ext uri="{FF2B5EF4-FFF2-40B4-BE49-F238E27FC236}">
                  <a16:creationId xmlns:a16="http://schemas.microsoft.com/office/drawing/2014/main" id="{F7C4AACC-071D-4CE5-A008-D15F05FEF19A}"/>
                </a:ext>
              </a:extLst>
            </p:cNvPr>
            <p:cNvSpPr txBox="1"/>
            <p:nvPr/>
          </p:nvSpPr>
          <p:spPr>
            <a:xfrm>
              <a:off x="5064728" y="6373299"/>
              <a:ext cx="2062544" cy="338554"/>
            </a:xfrm>
            <a:prstGeom prst="rect">
              <a:avLst/>
            </a:prstGeom>
            <a:noFill/>
          </p:spPr>
          <p:txBody>
            <a:bodyPr wrap="square" rtlCol="0">
              <a:spAutoFit/>
            </a:bodyPr>
            <a:lstStyle/>
            <a:p>
              <a:r>
                <a:rPr lang="en-US" sz="1600" b="1" i="1" dirty="0">
                  <a:solidFill>
                    <a:srgbClr val="00B0F0"/>
                  </a:solidFill>
                  <a:latin typeface="Times New Roman" panose="02020603050405020304" pitchFamily="18" charset="0"/>
                  <a:cs typeface="Times New Roman" panose="02020603050405020304" pitchFamily="18" charset="0"/>
                </a:rPr>
                <a:t>Scholar Id:21304068 </a:t>
              </a:r>
            </a:p>
          </p:txBody>
        </p:sp>
        <p:sp>
          <p:nvSpPr>
            <p:cNvPr id="12" name="TextBox 11">
              <a:extLst>
                <a:ext uri="{FF2B5EF4-FFF2-40B4-BE49-F238E27FC236}">
                  <a16:creationId xmlns:a16="http://schemas.microsoft.com/office/drawing/2014/main" id="{1C6EA108-D6A8-41D4-AD1D-5AAE02FD47BE}"/>
                </a:ext>
              </a:extLst>
            </p:cNvPr>
            <p:cNvSpPr txBox="1"/>
            <p:nvPr/>
          </p:nvSpPr>
          <p:spPr>
            <a:xfrm>
              <a:off x="9719021" y="6344196"/>
              <a:ext cx="2472979" cy="338554"/>
            </a:xfrm>
            <a:prstGeom prst="rect">
              <a:avLst/>
            </a:prstGeom>
            <a:noFill/>
          </p:spPr>
          <p:txBody>
            <a:bodyPr wrap="square" rtlCol="0">
              <a:spAutoFit/>
            </a:bodyPr>
            <a:lstStyle/>
            <a:p>
              <a:r>
                <a:rPr lang="en-US" sz="1600" b="1" i="1" dirty="0">
                  <a:solidFill>
                    <a:srgbClr val="00B0F0"/>
                  </a:solidFill>
                  <a:latin typeface="Times New Roman" panose="02020603050405020304" pitchFamily="18" charset="0"/>
                  <a:cs typeface="Times New Roman" panose="02020603050405020304" pitchFamily="18" charset="0"/>
                </a:rPr>
                <a:t>kirti21_rs@ece.nits.ac.in</a:t>
              </a:r>
            </a:p>
          </p:txBody>
        </p:sp>
        <p:sp>
          <p:nvSpPr>
            <p:cNvPr id="13" name="TextBox 12">
              <a:extLst>
                <a:ext uri="{FF2B5EF4-FFF2-40B4-BE49-F238E27FC236}">
                  <a16:creationId xmlns:a16="http://schemas.microsoft.com/office/drawing/2014/main" id="{07A1B587-5F3C-4535-9262-8406F6385333}"/>
                </a:ext>
              </a:extLst>
            </p:cNvPr>
            <p:cNvSpPr txBox="1"/>
            <p:nvPr/>
          </p:nvSpPr>
          <p:spPr>
            <a:xfrm>
              <a:off x="646101" y="6373299"/>
              <a:ext cx="2472979" cy="338554"/>
            </a:xfrm>
            <a:prstGeom prst="rect">
              <a:avLst/>
            </a:prstGeom>
            <a:noFill/>
          </p:spPr>
          <p:txBody>
            <a:bodyPr wrap="square" rtlCol="0">
              <a:spAutoFit/>
            </a:bodyPr>
            <a:lstStyle/>
            <a:p>
              <a:r>
                <a:rPr lang="en-US" sz="1600" b="1" i="1" dirty="0">
                  <a:solidFill>
                    <a:srgbClr val="00B0F0"/>
                  </a:solidFill>
                  <a:latin typeface="Times New Roman" panose="02020603050405020304" pitchFamily="18" charset="0"/>
                  <a:cs typeface="Times New Roman" panose="02020603050405020304" pitchFamily="18" charset="0"/>
                </a:rPr>
                <a:t>Kirti Swagat Mohanty</a:t>
              </a:r>
            </a:p>
          </p:txBody>
        </p:sp>
        <p:pic>
          <p:nvPicPr>
            <p:cNvPr id="14" name="Picture 13" descr="Icon&#10;&#10;Description automatically generated">
              <a:extLst>
                <a:ext uri="{FF2B5EF4-FFF2-40B4-BE49-F238E27FC236}">
                  <a16:creationId xmlns:a16="http://schemas.microsoft.com/office/drawing/2014/main" id="{9D195D50-76D8-4FA3-9C61-E82E8704300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61700" y="6251431"/>
              <a:ext cx="460422" cy="460422"/>
            </a:xfrm>
            <a:prstGeom prst="rect">
              <a:avLst/>
            </a:prstGeom>
          </p:spPr>
        </p:pic>
        <p:pic>
          <p:nvPicPr>
            <p:cNvPr id="15" name="Picture 14" descr="Icon&#10;&#10;Description automatically generated">
              <a:extLst>
                <a:ext uri="{FF2B5EF4-FFF2-40B4-BE49-F238E27FC236}">
                  <a16:creationId xmlns:a16="http://schemas.microsoft.com/office/drawing/2014/main" id="{64644747-FD8B-4EAE-9253-A4E2E2C87A5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51415" y="6266130"/>
              <a:ext cx="494686" cy="494686"/>
            </a:xfrm>
            <a:prstGeom prst="rect">
              <a:avLst/>
            </a:prstGeom>
          </p:spPr>
        </p:pic>
        <p:pic>
          <p:nvPicPr>
            <p:cNvPr id="16" name="Picture 15" descr="Icon&#10;&#10;Description automatically generated">
              <a:extLst>
                <a:ext uri="{FF2B5EF4-FFF2-40B4-BE49-F238E27FC236}">
                  <a16:creationId xmlns:a16="http://schemas.microsoft.com/office/drawing/2014/main" id="{5FFD1315-2C44-42ED-BFE7-5D247FE1775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356450" y="6312844"/>
              <a:ext cx="401257" cy="401257"/>
            </a:xfrm>
            <a:prstGeom prst="rect">
              <a:avLst/>
            </a:prstGeom>
          </p:spPr>
        </p:pic>
      </p:grpSp>
      <p:sp>
        <p:nvSpPr>
          <p:cNvPr id="4" name="Slide Number Placeholder 3">
            <a:extLst>
              <a:ext uri="{FF2B5EF4-FFF2-40B4-BE49-F238E27FC236}">
                <a16:creationId xmlns:a16="http://schemas.microsoft.com/office/drawing/2014/main" id="{EB5FF990-4CA6-470A-A89E-5530AF1F5318}"/>
              </a:ext>
            </a:extLst>
          </p:cNvPr>
          <p:cNvSpPr>
            <a:spLocks noGrp="1"/>
          </p:cNvSpPr>
          <p:nvPr>
            <p:ph type="sldNum" sz="quarter" idx="12"/>
          </p:nvPr>
        </p:nvSpPr>
        <p:spPr/>
        <p:txBody>
          <a:bodyPr/>
          <a:lstStyle/>
          <a:p>
            <a:fld id="{F05E57AE-C7CB-4E1B-849C-35869BC6D3B3}" type="slidenum">
              <a:rPr lang="en-US" smtClean="0"/>
              <a:t>9</a:t>
            </a:fld>
            <a:endParaRPr lang="en-US"/>
          </a:p>
        </p:txBody>
      </p:sp>
    </p:spTree>
    <p:extLst>
      <p:ext uri="{BB962C8B-B14F-4D97-AF65-F5344CB8AC3E}">
        <p14:creationId xmlns:p14="http://schemas.microsoft.com/office/powerpoint/2010/main" val="4270135088"/>
      </p:ext>
    </p:extLst>
  </p:cSld>
  <p:clrMapOvr>
    <a:masterClrMapping/>
  </p:clrMapOvr>
  <mc:AlternateContent xmlns:mc="http://schemas.openxmlformats.org/markup-compatibility/2006" xmlns:p14="http://schemas.microsoft.com/office/powerpoint/2010/main">
    <mc:Choice Requires="p14">
      <p:transition spd="slow" p14:dur="6750" advClick="0"/>
    </mc:Choice>
    <mc:Fallback xmlns="">
      <p:transition spd="slow" advClick="0"/>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Thank You</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64020" y="686497"/>
            <a:ext cx="874679" cy="874679"/>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37939" y="2887905"/>
            <a:ext cx="1117428" cy="923957"/>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027458" y="5036524"/>
            <a:ext cx="938390" cy="936284"/>
          </a:xfrm>
          <a:prstGeom prst="rect">
            <a:avLst/>
          </a:prstGeom>
        </p:spPr>
      </p:pic>
      <p:sp>
        <p:nvSpPr>
          <p:cNvPr id="8" name="TextBox 7"/>
          <p:cNvSpPr txBox="1"/>
          <p:nvPr/>
        </p:nvSpPr>
        <p:spPr>
          <a:xfrm>
            <a:off x="5348150" y="5135334"/>
            <a:ext cx="3224349" cy="523220"/>
          </a:xfrm>
          <a:prstGeom prst="rect">
            <a:avLst/>
          </a:prstGeom>
          <a:noFill/>
        </p:spPr>
        <p:txBody>
          <a:bodyPr wrap="square" rtlCol="0">
            <a:spAutoFit/>
          </a:bodyPr>
          <a:lstStyle/>
          <a:p>
            <a:r>
              <a:rPr lang="en-US" sz="2800" b="1" i="1" dirty="0">
                <a:solidFill>
                  <a:srgbClr val="00B0F0"/>
                </a:solidFill>
              </a:rPr>
              <a:t>@kirtiswagat</a:t>
            </a:r>
          </a:p>
        </p:txBody>
      </p:sp>
      <p:sp>
        <p:nvSpPr>
          <p:cNvPr id="9" name="TextBox 8"/>
          <p:cNvSpPr txBox="1"/>
          <p:nvPr/>
        </p:nvSpPr>
        <p:spPr>
          <a:xfrm>
            <a:off x="4965848" y="3014168"/>
            <a:ext cx="6737050" cy="461665"/>
          </a:xfrm>
          <a:prstGeom prst="rect">
            <a:avLst/>
          </a:prstGeom>
          <a:noFill/>
        </p:spPr>
        <p:txBody>
          <a:bodyPr wrap="square" rtlCol="0">
            <a:spAutoFit/>
          </a:bodyPr>
          <a:lstStyle/>
          <a:p>
            <a:r>
              <a:rPr lang="en-US" sz="2400" b="1" i="1" dirty="0">
                <a:solidFill>
                  <a:srgbClr val="00B0F0"/>
                </a:solidFill>
              </a:rPr>
              <a:t>https://www.linkedin.com/in/kirtiswagatmohanty/</a:t>
            </a:r>
          </a:p>
        </p:txBody>
      </p:sp>
      <p:sp>
        <p:nvSpPr>
          <p:cNvPr id="10" name="TextBox 9"/>
          <p:cNvSpPr txBox="1"/>
          <p:nvPr/>
        </p:nvSpPr>
        <p:spPr>
          <a:xfrm>
            <a:off x="5055367" y="893003"/>
            <a:ext cx="4252033" cy="461665"/>
          </a:xfrm>
          <a:prstGeom prst="rect">
            <a:avLst/>
          </a:prstGeom>
          <a:noFill/>
        </p:spPr>
        <p:txBody>
          <a:bodyPr wrap="square" rtlCol="0">
            <a:spAutoFit/>
          </a:bodyPr>
          <a:lstStyle/>
          <a:p>
            <a:r>
              <a:rPr lang="en-US" sz="2400" b="1" i="1" dirty="0">
                <a:solidFill>
                  <a:srgbClr val="00B0F0"/>
                </a:solidFill>
              </a:rPr>
              <a:t>kirtiswagat@gmail.com</a:t>
            </a:r>
          </a:p>
        </p:txBody>
      </p:sp>
      <p:grpSp>
        <p:nvGrpSpPr>
          <p:cNvPr id="15" name="Group 14">
            <a:extLst>
              <a:ext uri="{FF2B5EF4-FFF2-40B4-BE49-F238E27FC236}">
                <a16:creationId xmlns:a16="http://schemas.microsoft.com/office/drawing/2014/main" id="{3ED06BC9-3182-45D3-A2D6-5B47C59D20B2}"/>
              </a:ext>
            </a:extLst>
          </p:cNvPr>
          <p:cNvGrpSpPr/>
          <p:nvPr/>
        </p:nvGrpSpPr>
        <p:grpSpPr>
          <a:xfrm>
            <a:off x="15629" y="46604"/>
            <a:ext cx="11074617" cy="693969"/>
            <a:chOff x="15629" y="46604"/>
            <a:chExt cx="11074617" cy="693969"/>
          </a:xfrm>
        </p:grpSpPr>
        <p:sp>
          <p:nvSpPr>
            <p:cNvPr id="16" name="Rectangle 15">
              <a:extLst>
                <a:ext uri="{FF2B5EF4-FFF2-40B4-BE49-F238E27FC236}">
                  <a16:creationId xmlns:a16="http://schemas.microsoft.com/office/drawing/2014/main" id="{B255F954-5B28-446C-806B-6195734ADA6D}"/>
                </a:ext>
              </a:extLst>
            </p:cNvPr>
            <p:cNvSpPr/>
            <p:nvPr/>
          </p:nvSpPr>
          <p:spPr>
            <a:xfrm>
              <a:off x="744972" y="208922"/>
              <a:ext cx="10345274" cy="369332"/>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lIns="91440" tIns="45720" rIns="91440" bIns="45720">
              <a:spAutoFit/>
              <a:scene3d>
                <a:camera prst="orthographicFront"/>
                <a:lightRig rig="threePt" dir="t"/>
              </a:scene3d>
              <a:sp3d extrusionH="57150">
                <a:bevelT w="38100" h="38100" prst="relaxedInset"/>
              </a:sp3d>
            </a:bodyPr>
            <a:lstStyle/>
            <a:p>
              <a:r>
                <a:rPr lang="en-US" b="1" cap="none" spc="0" dirty="0">
                  <a:ln w="0"/>
                  <a:solidFill>
                    <a:schemeClr val="tx1"/>
                  </a:solidFill>
                  <a:effectLst>
                    <a:outerShdw blurRad="50800" dist="38100" dir="2700000" algn="tl" rotWithShape="0">
                      <a:prstClr val="black">
                        <a:alpha val="40000"/>
                      </a:prstClr>
                    </a:outerShdw>
                  </a:effectLst>
                </a:rPr>
                <a:t>Department of Electronics and Communication Engineering, NIT Silchar </a:t>
              </a:r>
            </a:p>
          </p:txBody>
        </p:sp>
        <p:pic>
          <p:nvPicPr>
            <p:cNvPr id="17" name="Picture 16">
              <a:extLst>
                <a:ext uri="{FF2B5EF4-FFF2-40B4-BE49-F238E27FC236}">
                  <a16:creationId xmlns:a16="http://schemas.microsoft.com/office/drawing/2014/main" id="{BCA6B4AE-2274-4A86-90ED-7D352069BCD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5629" y="46604"/>
              <a:ext cx="729343" cy="69396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grpSp>
        <p:nvGrpSpPr>
          <p:cNvPr id="18" name="Group 17">
            <a:extLst>
              <a:ext uri="{FF2B5EF4-FFF2-40B4-BE49-F238E27FC236}">
                <a16:creationId xmlns:a16="http://schemas.microsoft.com/office/drawing/2014/main" id="{63BFA5A5-63DE-4E52-B77B-176A40E84ABD}"/>
              </a:ext>
            </a:extLst>
          </p:cNvPr>
          <p:cNvGrpSpPr/>
          <p:nvPr/>
        </p:nvGrpSpPr>
        <p:grpSpPr>
          <a:xfrm>
            <a:off x="151415" y="6251431"/>
            <a:ext cx="12040585" cy="509385"/>
            <a:chOff x="151415" y="6251431"/>
            <a:chExt cx="12040585" cy="509385"/>
          </a:xfrm>
        </p:grpSpPr>
        <p:sp>
          <p:nvSpPr>
            <p:cNvPr id="19" name="TextBox 18">
              <a:extLst>
                <a:ext uri="{FF2B5EF4-FFF2-40B4-BE49-F238E27FC236}">
                  <a16:creationId xmlns:a16="http://schemas.microsoft.com/office/drawing/2014/main" id="{C0F95D0C-D1A0-4714-80D9-7121867ED97E}"/>
                </a:ext>
              </a:extLst>
            </p:cNvPr>
            <p:cNvSpPr txBox="1"/>
            <p:nvPr/>
          </p:nvSpPr>
          <p:spPr>
            <a:xfrm>
              <a:off x="5064728" y="6373299"/>
              <a:ext cx="2062544" cy="338554"/>
            </a:xfrm>
            <a:prstGeom prst="rect">
              <a:avLst/>
            </a:prstGeom>
            <a:noFill/>
          </p:spPr>
          <p:txBody>
            <a:bodyPr wrap="square" rtlCol="0">
              <a:spAutoFit/>
            </a:bodyPr>
            <a:lstStyle/>
            <a:p>
              <a:r>
                <a:rPr lang="en-US" sz="1600" b="1" i="1" dirty="0">
                  <a:solidFill>
                    <a:srgbClr val="00B0F0"/>
                  </a:solidFill>
                  <a:latin typeface="Times New Roman" panose="02020603050405020304" pitchFamily="18" charset="0"/>
                  <a:cs typeface="Times New Roman" panose="02020603050405020304" pitchFamily="18" charset="0"/>
                </a:rPr>
                <a:t>Scholar Id:21304068 </a:t>
              </a:r>
            </a:p>
          </p:txBody>
        </p:sp>
        <p:sp>
          <p:nvSpPr>
            <p:cNvPr id="20" name="TextBox 19">
              <a:extLst>
                <a:ext uri="{FF2B5EF4-FFF2-40B4-BE49-F238E27FC236}">
                  <a16:creationId xmlns:a16="http://schemas.microsoft.com/office/drawing/2014/main" id="{2D1FC8F3-2181-4546-B7AC-CA49A17D72E5}"/>
                </a:ext>
              </a:extLst>
            </p:cNvPr>
            <p:cNvSpPr txBox="1"/>
            <p:nvPr/>
          </p:nvSpPr>
          <p:spPr>
            <a:xfrm>
              <a:off x="9719021" y="6344196"/>
              <a:ext cx="2472979" cy="338554"/>
            </a:xfrm>
            <a:prstGeom prst="rect">
              <a:avLst/>
            </a:prstGeom>
            <a:noFill/>
          </p:spPr>
          <p:txBody>
            <a:bodyPr wrap="square" rtlCol="0">
              <a:spAutoFit/>
            </a:bodyPr>
            <a:lstStyle/>
            <a:p>
              <a:r>
                <a:rPr lang="en-US" sz="1600" b="1" i="1" dirty="0">
                  <a:solidFill>
                    <a:srgbClr val="00B0F0"/>
                  </a:solidFill>
                  <a:latin typeface="Times New Roman" panose="02020603050405020304" pitchFamily="18" charset="0"/>
                  <a:cs typeface="Times New Roman" panose="02020603050405020304" pitchFamily="18" charset="0"/>
                </a:rPr>
                <a:t>kirti21_rs@ece.nits.ac.in</a:t>
              </a:r>
            </a:p>
          </p:txBody>
        </p:sp>
        <p:sp>
          <p:nvSpPr>
            <p:cNvPr id="21" name="TextBox 20">
              <a:extLst>
                <a:ext uri="{FF2B5EF4-FFF2-40B4-BE49-F238E27FC236}">
                  <a16:creationId xmlns:a16="http://schemas.microsoft.com/office/drawing/2014/main" id="{6D4A8088-424A-45DF-AB23-B3583A07B6F1}"/>
                </a:ext>
              </a:extLst>
            </p:cNvPr>
            <p:cNvSpPr txBox="1"/>
            <p:nvPr/>
          </p:nvSpPr>
          <p:spPr>
            <a:xfrm>
              <a:off x="646101" y="6373299"/>
              <a:ext cx="2472979" cy="338554"/>
            </a:xfrm>
            <a:prstGeom prst="rect">
              <a:avLst/>
            </a:prstGeom>
            <a:noFill/>
          </p:spPr>
          <p:txBody>
            <a:bodyPr wrap="square" rtlCol="0">
              <a:spAutoFit/>
            </a:bodyPr>
            <a:lstStyle/>
            <a:p>
              <a:r>
                <a:rPr lang="en-US" sz="1600" b="1" i="1" dirty="0">
                  <a:solidFill>
                    <a:srgbClr val="00B0F0"/>
                  </a:solidFill>
                  <a:latin typeface="Times New Roman" panose="02020603050405020304" pitchFamily="18" charset="0"/>
                  <a:cs typeface="Times New Roman" panose="02020603050405020304" pitchFamily="18" charset="0"/>
                </a:rPr>
                <a:t>Kirti Swagat Mohanty</a:t>
              </a:r>
            </a:p>
          </p:txBody>
        </p:sp>
        <p:pic>
          <p:nvPicPr>
            <p:cNvPr id="22" name="Picture 21" descr="Icon&#10;&#10;Description automatically generated">
              <a:extLst>
                <a:ext uri="{FF2B5EF4-FFF2-40B4-BE49-F238E27FC236}">
                  <a16:creationId xmlns:a16="http://schemas.microsoft.com/office/drawing/2014/main" id="{D9534B74-051B-43E1-831F-E7E87881B3F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561700" y="6251431"/>
              <a:ext cx="460422" cy="460422"/>
            </a:xfrm>
            <a:prstGeom prst="rect">
              <a:avLst/>
            </a:prstGeom>
          </p:spPr>
        </p:pic>
        <p:pic>
          <p:nvPicPr>
            <p:cNvPr id="23" name="Picture 22" descr="Icon&#10;&#10;Description automatically generated">
              <a:extLst>
                <a:ext uri="{FF2B5EF4-FFF2-40B4-BE49-F238E27FC236}">
                  <a16:creationId xmlns:a16="http://schemas.microsoft.com/office/drawing/2014/main" id="{7415330C-6F02-4B63-B3C8-DA5C07AC8E90}"/>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51415" y="6266130"/>
              <a:ext cx="494686" cy="494686"/>
            </a:xfrm>
            <a:prstGeom prst="rect">
              <a:avLst/>
            </a:prstGeom>
          </p:spPr>
        </p:pic>
        <p:pic>
          <p:nvPicPr>
            <p:cNvPr id="24" name="Picture 23" descr="Icon&#10;&#10;Description automatically generated">
              <a:extLst>
                <a:ext uri="{FF2B5EF4-FFF2-40B4-BE49-F238E27FC236}">
                  <a16:creationId xmlns:a16="http://schemas.microsoft.com/office/drawing/2014/main" id="{ECC1A244-496F-4795-8F9E-D2CB409CC32A}"/>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356450" y="6312844"/>
              <a:ext cx="401257" cy="401257"/>
            </a:xfrm>
            <a:prstGeom prst="rect">
              <a:avLst/>
            </a:prstGeom>
          </p:spPr>
        </p:pic>
      </p:grpSp>
      <p:sp>
        <p:nvSpPr>
          <p:cNvPr id="3" name="Slide Number Placeholder 2">
            <a:extLst>
              <a:ext uri="{FF2B5EF4-FFF2-40B4-BE49-F238E27FC236}">
                <a16:creationId xmlns:a16="http://schemas.microsoft.com/office/drawing/2014/main" id="{79984CCF-10EE-4CC8-8C02-CF9A5FA30FEE}"/>
              </a:ext>
            </a:extLst>
          </p:cNvPr>
          <p:cNvSpPr>
            <a:spLocks noGrp="1"/>
          </p:cNvSpPr>
          <p:nvPr>
            <p:ph type="sldNum" sz="quarter" idx="12"/>
          </p:nvPr>
        </p:nvSpPr>
        <p:spPr/>
        <p:txBody>
          <a:bodyPr/>
          <a:lstStyle/>
          <a:p>
            <a:fld id="{F05E57AE-C7CB-4E1B-849C-35869BC6D3B3}" type="slidenum">
              <a:rPr lang="en-US" smtClean="0"/>
              <a:t>90</a:t>
            </a:fld>
            <a:endParaRPr lang="en-US"/>
          </a:p>
        </p:txBody>
      </p:sp>
    </p:spTree>
    <p:extLst>
      <p:ext uri="{BB962C8B-B14F-4D97-AF65-F5344CB8AC3E}">
        <p14:creationId xmlns:p14="http://schemas.microsoft.com/office/powerpoint/2010/main" val="3034209289"/>
      </p:ext>
    </p:extLst>
  </p:cSld>
  <p:clrMapOvr>
    <a:masterClrMapping/>
  </p:clrMapOvr>
  <mc:AlternateContent xmlns:mc="http://schemas.openxmlformats.org/markup-compatibility/2006" xmlns:p14="http://schemas.microsoft.com/office/powerpoint/2010/main">
    <mc:Choice Requires="p14">
      <p:transition spd="slow" p14:dur="6750" advClick="0"/>
    </mc:Choice>
    <mc:Fallback xmlns="">
      <p:transition spd="slow" advClick="0"/>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0.4|0.4|0.4|0.3|0.2"/>
</p:tagLst>
</file>

<file path=ppt/theme/theme1.xml><?xml version="1.0" encoding="utf-8"?>
<a:theme xmlns:a="http://schemas.openxmlformats.org/drawingml/2006/main" name="Frame">
  <a:themeElements>
    <a:clrScheme name="Frame">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Frame">
      <a:maj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Frame">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Frame" id="{F226E7A2-7162-461C-9490-D27D9DC04E43}" vid="{39D77354-939E-4A26-AE51-B3F9618B14B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TM03457475[[fn=Frame]]</Template>
  <TotalTime>1365</TotalTime>
  <Words>10292</Words>
  <Application>Microsoft Office PowerPoint</Application>
  <PresentationFormat>Widescreen</PresentationFormat>
  <Paragraphs>1271</Paragraphs>
  <Slides>90</Slides>
  <Notes>53</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90</vt:i4>
      </vt:variant>
    </vt:vector>
  </HeadingPairs>
  <TitlesOfParts>
    <vt:vector size="102" baseType="lpstr">
      <vt:lpstr>Adobe Fan Heiti Std B</vt:lpstr>
      <vt:lpstr>Arial</vt:lpstr>
      <vt:lpstr>Calibri</vt:lpstr>
      <vt:lpstr>Cambria Math</vt:lpstr>
      <vt:lpstr>Corbel</vt:lpstr>
      <vt:lpstr>Garamond</vt:lpstr>
      <vt:lpstr>Times New Roman</vt:lpstr>
      <vt:lpstr>Wingdings</vt:lpstr>
      <vt:lpstr>Wingdings 2</vt:lpstr>
      <vt:lpstr>Wingdings 3</vt:lpstr>
      <vt:lpstr>Work Sans</vt:lpstr>
      <vt:lpstr>Frame</vt:lpstr>
      <vt:lpstr>PowerPoint Presentation</vt:lpstr>
      <vt:lpstr>Doctoral Committee (DC)</vt:lpstr>
      <vt:lpstr>Outline</vt:lpstr>
      <vt:lpstr>Course Work Details</vt:lpstr>
      <vt:lpstr>Research Methodology (IC001)</vt:lpstr>
      <vt:lpstr>Outline</vt:lpstr>
      <vt:lpstr>Research</vt:lpstr>
      <vt:lpstr>Definition</vt:lpstr>
      <vt:lpstr>Applications of Research</vt:lpstr>
      <vt:lpstr>Applications of Research</vt:lpstr>
      <vt:lpstr>Characteristics of Research</vt:lpstr>
      <vt:lpstr>Research Process</vt:lpstr>
      <vt:lpstr>Types of Research</vt:lpstr>
      <vt:lpstr>Fundamental Research</vt:lpstr>
      <vt:lpstr>Examples of Fundamental Research</vt:lpstr>
      <vt:lpstr>Advantages of Fundamental Research</vt:lpstr>
      <vt:lpstr>Disadvantages of Fundamental Research</vt:lpstr>
      <vt:lpstr>Applied Research</vt:lpstr>
      <vt:lpstr>Examples of Applied Research</vt:lpstr>
      <vt:lpstr>Advantages of Applied Research</vt:lpstr>
      <vt:lpstr>Disadvantages of Applied Research</vt:lpstr>
      <vt:lpstr>Quantitative Research</vt:lpstr>
      <vt:lpstr>Examples of Quantitative Research</vt:lpstr>
      <vt:lpstr>Advantages of Quantitative Research</vt:lpstr>
      <vt:lpstr>Disadvantages of Quantitative Research</vt:lpstr>
      <vt:lpstr>Qualitative Research</vt:lpstr>
      <vt:lpstr>Examples of Qualitative Research</vt:lpstr>
      <vt:lpstr>Advantages of Qualitative Research</vt:lpstr>
      <vt:lpstr>Disadvantages of  Qualitative Research</vt:lpstr>
      <vt:lpstr>Conceptual Research</vt:lpstr>
      <vt:lpstr>Examples of Conceptual Research</vt:lpstr>
      <vt:lpstr>Advantages of Conceptual Research</vt:lpstr>
      <vt:lpstr>Disadvantages of  Conceptual Research</vt:lpstr>
      <vt:lpstr>Empirical Research</vt:lpstr>
      <vt:lpstr>Examples of Empirical Research</vt:lpstr>
      <vt:lpstr>Advantages of Empirical Research</vt:lpstr>
      <vt:lpstr>Disadvantages of  Empirical Research</vt:lpstr>
      <vt:lpstr>Descriptive Research</vt:lpstr>
      <vt:lpstr>Examples of Descriptive Research</vt:lpstr>
      <vt:lpstr>Advantages of Descriptive Research</vt:lpstr>
      <vt:lpstr>Disadvantages of  Descriptive Research</vt:lpstr>
      <vt:lpstr>Analytical Research</vt:lpstr>
      <vt:lpstr>Examples of Analytical Research</vt:lpstr>
      <vt:lpstr>Advantages of Analytical Research</vt:lpstr>
      <vt:lpstr>Disadvantages of  Analytical Research</vt:lpstr>
      <vt:lpstr>Research Skills</vt:lpstr>
      <vt:lpstr>Writing Research Paper</vt:lpstr>
      <vt:lpstr>Thesis Writing</vt:lpstr>
      <vt:lpstr>Course Outcome</vt:lpstr>
      <vt:lpstr>References</vt:lpstr>
      <vt:lpstr>Information Theory and Coding (EC 5135)</vt:lpstr>
      <vt:lpstr>Contents</vt:lpstr>
      <vt:lpstr>Information  &amp;   Entropy</vt:lpstr>
      <vt:lpstr>Joint Entropy &amp; Conditional Entropy</vt:lpstr>
      <vt:lpstr>Mutual Information  </vt:lpstr>
      <vt:lpstr>Data Compression</vt:lpstr>
      <vt:lpstr>Kraft Inequality</vt:lpstr>
      <vt:lpstr>Shannon’s Coding Theorem</vt:lpstr>
      <vt:lpstr>Different Channels</vt:lpstr>
      <vt:lpstr>Different Channels</vt:lpstr>
      <vt:lpstr>Different Channels</vt:lpstr>
      <vt:lpstr>Course Outcomes</vt:lpstr>
      <vt:lpstr>References</vt:lpstr>
      <vt:lpstr>Image Processing (EC- 5141)</vt:lpstr>
      <vt:lpstr>Content</vt:lpstr>
      <vt:lpstr>Stages in Image Processing</vt:lpstr>
      <vt:lpstr>Stages in Image Processing</vt:lpstr>
      <vt:lpstr>Stages in Image Processing</vt:lpstr>
      <vt:lpstr>Stages in Image Processing</vt:lpstr>
      <vt:lpstr>Stages in Image Processing</vt:lpstr>
      <vt:lpstr>Stages in Image Processing</vt:lpstr>
      <vt:lpstr>Stages in Image Processing</vt:lpstr>
      <vt:lpstr>Stages in Image Processing</vt:lpstr>
      <vt:lpstr>Stages in Image Processing</vt:lpstr>
      <vt:lpstr>Image Fundamentals</vt:lpstr>
      <vt:lpstr>Purpose of Image Processing</vt:lpstr>
      <vt:lpstr>Fundamental Steps of Image Processing</vt:lpstr>
      <vt:lpstr>Fundamental Steps of Image Processing</vt:lpstr>
      <vt:lpstr>Spatial Domain Filtering</vt:lpstr>
      <vt:lpstr>Classification</vt:lpstr>
      <vt:lpstr>Nonlinear Spatial Filtering</vt:lpstr>
      <vt:lpstr>Spatial Filters</vt:lpstr>
      <vt:lpstr>Spatial Filters</vt:lpstr>
      <vt:lpstr>Order-statistics filters</vt:lpstr>
      <vt:lpstr>Image Restoration</vt:lpstr>
      <vt:lpstr>Image Restoration</vt:lpstr>
      <vt:lpstr>Restoration Filters</vt:lpstr>
      <vt:lpstr>Image Restoration</vt:lpstr>
      <vt:lpstr>References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NIC-APP</dc:creator>
  <cp:lastModifiedBy>Kirti Swagat Mohanty</cp:lastModifiedBy>
  <cp:revision>200</cp:revision>
  <dcterms:created xsi:type="dcterms:W3CDTF">2019-01-02T09:21:12Z</dcterms:created>
  <dcterms:modified xsi:type="dcterms:W3CDTF">2022-04-16T13:18:22Z</dcterms:modified>
</cp:coreProperties>
</file>